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7" r:id="rId2"/>
    <p:sldId id="258" r:id="rId3"/>
    <p:sldId id="267" r:id="rId4"/>
    <p:sldId id="268" r:id="rId5"/>
    <p:sldId id="276" r:id="rId6"/>
    <p:sldId id="266" r:id="rId7"/>
    <p:sldId id="265" r:id="rId8"/>
    <p:sldId id="264" r:id="rId9"/>
    <p:sldId id="280" r:id="rId10"/>
    <p:sldId id="282" r:id="rId11"/>
    <p:sldId id="298" r:id="rId12"/>
    <p:sldId id="299" r:id="rId13"/>
    <p:sldId id="302" r:id="rId14"/>
    <p:sldId id="306" r:id="rId15"/>
    <p:sldId id="308" r:id="rId16"/>
    <p:sldId id="307" r:id="rId17"/>
    <p:sldId id="291" r:id="rId18"/>
  </p:sldIdLst>
  <p:sldSz cx="9144000" cy="6858000" type="screen4x3"/>
  <p:notesSz cx="6889750" cy="10021888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 autoAdjust="0"/>
    <p:restoredTop sz="77994" autoAdjust="0"/>
  </p:normalViewPr>
  <p:slideViewPr>
    <p:cSldViewPr>
      <p:cViewPr varScale="1">
        <p:scale>
          <a:sx n="96" d="100"/>
          <a:sy n="96" d="100"/>
        </p:scale>
        <p:origin x="2624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8BCE5E5-420E-3F42-9C17-2735199FF49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FAB32F8-10CF-574B-B669-04178B840FBD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2455" tIns="46227" rIns="92455" bIns="46227" rtlCol="0"/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1ADBAD9F-1C0D-4040-8E79-D17446F892A1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A2E5AC-BADB-3442-9229-927B167380AB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518650"/>
            <a:ext cx="2986088" cy="501650"/>
          </a:xfrm>
          <a:prstGeom prst="rect">
            <a:avLst/>
          </a:prstGeom>
        </p:spPr>
        <p:txBody>
          <a:bodyPr vert="horz" lIns="92455" tIns="46227" rIns="92455" bIns="46227" rtlCol="0" anchor="b"/>
          <a:lstStyle>
            <a:lvl1pPr algn="l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54C8E7-6D23-A543-BA50-BC8D048E7E03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02075" y="9518650"/>
            <a:ext cx="2986088" cy="501650"/>
          </a:xfrm>
          <a:prstGeom prst="rect">
            <a:avLst/>
          </a:prstGeom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8494695-C184-954B-A386-791E655FE5CC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5FD2D98-0153-8447-8DD5-E6A669DE807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D81E813-F6AE-1046-905C-A1C422FD8E73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fld id="{2E4F036E-FF7F-3445-A8F5-28D08D2A2832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0A06D2D-2A21-914D-A393-F33C29007E19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38213" y="750888"/>
            <a:ext cx="5013325" cy="37592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55" tIns="46227" rIns="92455" bIns="46227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FB10D2E8-F2D8-8B49-BFCD-F922E1A674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8975" y="4760913"/>
            <a:ext cx="5511800" cy="4510087"/>
          </a:xfrm>
          <a:prstGeom prst="rect">
            <a:avLst/>
          </a:prstGeom>
        </p:spPr>
        <p:txBody>
          <a:bodyPr vert="horz" wrap="square" lIns="92455" tIns="46227" rIns="92455" bIns="46227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CF31678-D8F6-074F-925C-489745F7C13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518650"/>
            <a:ext cx="2986088" cy="501650"/>
          </a:xfrm>
          <a:prstGeom prst="rect">
            <a:avLst/>
          </a:prstGeom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468524A-9015-7C4F-B52D-8D68785AF0F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902075" y="9518650"/>
            <a:ext cx="2986088" cy="501650"/>
          </a:xfrm>
          <a:prstGeom prst="rect">
            <a:avLst/>
          </a:prstGeom>
        </p:spPr>
        <p:txBody>
          <a:bodyPr vert="horz" wrap="square" lIns="92455" tIns="46227" rIns="92455" bIns="4622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9F001E45-7752-3A4D-88F3-8A13DB512A1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>
            <a:extLst>
              <a:ext uri="{FF2B5EF4-FFF2-40B4-BE49-F238E27FC236}">
                <a16:creationId xmlns:a16="http://schemas.microsoft.com/office/drawing/2014/main" id="{A6FFCD4A-0762-9447-B4F1-BE175DCE962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>
            <a:extLst>
              <a:ext uri="{FF2B5EF4-FFF2-40B4-BE49-F238E27FC236}">
                <a16:creationId xmlns:a16="http://schemas.microsoft.com/office/drawing/2014/main" id="{7F8BDD74-7FF4-814F-B05F-77446D0D546F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6148" name="Slide Number Placeholder 3">
            <a:extLst>
              <a:ext uri="{FF2B5EF4-FFF2-40B4-BE49-F238E27FC236}">
                <a16:creationId xmlns:a16="http://schemas.microsoft.com/office/drawing/2014/main" id="{616B7573-1884-EE4D-849E-9C4E9AA2D0F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937DB22-E88D-0D47-9036-137EE6F2332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>
            <a:extLst>
              <a:ext uri="{FF2B5EF4-FFF2-40B4-BE49-F238E27FC236}">
                <a16:creationId xmlns:a16="http://schemas.microsoft.com/office/drawing/2014/main" id="{FF922B1D-4D6B-6246-B624-4B5AD6CFB512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>
            <a:extLst>
              <a:ext uri="{FF2B5EF4-FFF2-40B4-BE49-F238E27FC236}">
                <a16:creationId xmlns:a16="http://schemas.microsoft.com/office/drawing/2014/main" id="{F641B5E0-84CE-454F-8B21-F4D2877694F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4580" name="Slide Number Placeholder 3">
            <a:extLst>
              <a:ext uri="{FF2B5EF4-FFF2-40B4-BE49-F238E27FC236}">
                <a16:creationId xmlns:a16="http://schemas.microsoft.com/office/drawing/2014/main" id="{020B797C-8A2B-BC4F-8931-D8868709F11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B2BDCE1-D5E8-B04F-9FA1-DC16E675D53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11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>
            <a:extLst>
              <a:ext uri="{FF2B5EF4-FFF2-40B4-BE49-F238E27FC236}">
                <a16:creationId xmlns:a16="http://schemas.microsoft.com/office/drawing/2014/main" id="{952EBD0F-2EF7-304D-B340-BC5D97A90AE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>
            <a:extLst>
              <a:ext uri="{FF2B5EF4-FFF2-40B4-BE49-F238E27FC236}">
                <a16:creationId xmlns:a16="http://schemas.microsoft.com/office/drawing/2014/main" id="{6E2084FD-0C35-BE49-8E7B-C6DAE4AB914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6628" name="Slide Number Placeholder 3">
            <a:extLst>
              <a:ext uri="{FF2B5EF4-FFF2-40B4-BE49-F238E27FC236}">
                <a16:creationId xmlns:a16="http://schemas.microsoft.com/office/drawing/2014/main" id="{B74FCF65-CABE-6146-AF6B-C26642D2C01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83D8490-51BB-4040-9936-F6BC6F1F139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12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>
            <a:extLst>
              <a:ext uri="{FF2B5EF4-FFF2-40B4-BE49-F238E27FC236}">
                <a16:creationId xmlns:a16="http://schemas.microsoft.com/office/drawing/2014/main" id="{CCEA708A-BD69-ED4B-B072-ABBE1F079137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8675" name="Notes Placeholder 2">
            <a:extLst>
              <a:ext uri="{FF2B5EF4-FFF2-40B4-BE49-F238E27FC236}">
                <a16:creationId xmlns:a16="http://schemas.microsoft.com/office/drawing/2014/main" id="{D0E661CC-856D-8947-96A4-34FAEFE601F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8676" name="Slide Number Placeholder 3">
            <a:extLst>
              <a:ext uri="{FF2B5EF4-FFF2-40B4-BE49-F238E27FC236}">
                <a16:creationId xmlns:a16="http://schemas.microsoft.com/office/drawing/2014/main" id="{93C05B1D-C00A-0246-BD96-2FC7089A2CF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C6BEA2C-120F-7347-AE19-5E77807DE46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>
            <a:extLst>
              <a:ext uri="{FF2B5EF4-FFF2-40B4-BE49-F238E27FC236}">
                <a16:creationId xmlns:a16="http://schemas.microsoft.com/office/drawing/2014/main" id="{90E8B548-6471-6949-A3F2-21BFD3E4E3BE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>
            <a:extLst>
              <a:ext uri="{FF2B5EF4-FFF2-40B4-BE49-F238E27FC236}">
                <a16:creationId xmlns:a16="http://schemas.microsoft.com/office/drawing/2014/main" id="{339B9306-7EEA-1F40-9598-4E2D413581D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0724" name="Slide Number Placeholder 3">
            <a:extLst>
              <a:ext uri="{FF2B5EF4-FFF2-40B4-BE49-F238E27FC236}">
                <a16:creationId xmlns:a16="http://schemas.microsoft.com/office/drawing/2014/main" id="{4FF13288-122B-474C-8E46-30E3BCAEE39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9131BF3-9824-E046-9DCC-B41CFC8624D2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14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lide Image Placeholder 1">
            <a:extLst>
              <a:ext uri="{FF2B5EF4-FFF2-40B4-BE49-F238E27FC236}">
                <a16:creationId xmlns:a16="http://schemas.microsoft.com/office/drawing/2014/main" id="{2E022CBC-263F-5440-BBF9-D6FF63B7F5A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3795" name="Notes Placeholder 2">
            <a:extLst>
              <a:ext uri="{FF2B5EF4-FFF2-40B4-BE49-F238E27FC236}">
                <a16:creationId xmlns:a16="http://schemas.microsoft.com/office/drawing/2014/main" id="{58265F56-1DAD-3F41-8E5F-87012A9F6CD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F23D7858-49CA-8B4B-B4D0-0DDA9937D5DA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EDCFC7A-9724-C044-9933-F4C2112EEDB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16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>
            <a:extLst>
              <a:ext uri="{FF2B5EF4-FFF2-40B4-BE49-F238E27FC236}">
                <a16:creationId xmlns:a16="http://schemas.microsoft.com/office/drawing/2014/main" id="{6D156729-923A-8B43-BD5A-3B5CB88AEE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5843" name="Notes Placeholder 2">
            <a:extLst>
              <a:ext uri="{FF2B5EF4-FFF2-40B4-BE49-F238E27FC236}">
                <a16:creationId xmlns:a16="http://schemas.microsoft.com/office/drawing/2014/main" id="{B89C984B-FE20-7949-A209-4444647E89F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35844" name="Slide Number Placeholder 3">
            <a:extLst>
              <a:ext uri="{FF2B5EF4-FFF2-40B4-BE49-F238E27FC236}">
                <a16:creationId xmlns:a16="http://schemas.microsoft.com/office/drawing/2014/main" id="{C74181AA-6657-9642-A605-0D591ED2BEB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A6058FF-DAF7-6A41-BDF0-39D18B2A07A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17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A12A2F18-2890-DF47-8CA4-BEE0AB8C2E7F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2F11A5AA-EADF-CC46-9D6F-939F46B2CB35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1778204-5649-FF47-A406-07B32E62A12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4AC030BD-3AAA-B946-8228-55FFDDE07C6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3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>
            <a:extLst>
              <a:ext uri="{FF2B5EF4-FFF2-40B4-BE49-F238E27FC236}">
                <a16:creationId xmlns:a16="http://schemas.microsoft.com/office/drawing/2014/main" id="{11A67393-6510-0D4F-9B21-DE64D9E1EB03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>
            <a:extLst>
              <a:ext uri="{FF2B5EF4-FFF2-40B4-BE49-F238E27FC236}">
                <a16:creationId xmlns:a16="http://schemas.microsoft.com/office/drawing/2014/main" id="{89CB8232-D8B9-5448-96D2-BD6621B3C43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0244" name="Slide Number Placeholder 3">
            <a:extLst>
              <a:ext uri="{FF2B5EF4-FFF2-40B4-BE49-F238E27FC236}">
                <a16:creationId xmlns:a16="http://schemas.microsoft.com/office/drawing/2014/main" id="{6EFED486-1E85-C544-BED4-225D9DC456A7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EE0F53D-2F4C-4846-8250-42E56ECF3C7B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AC772DDD-DA6C-8649-8179-6478AF87C49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D05E68D2-C572-304E-94CF-0CC763B28C19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b="1"/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D1586389-DB0A-324F-9261-B8748B403DA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86C48A1-05E7-7941-B483-C5CCF2FA174D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C0C9EF60-6697-FD4F-B70A-15C9BA2EAA7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D2D38C26-656C-DE44-886B-DF901325F98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DBB58FDB-8637-284B-BDA0-CAAC293403F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34FEFA6-8BB9-4143-A24D-5891769530DA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Slide Image Placeholder 1">
            <a:extLst>
              <a:ext uri="{FF2B5EF4-FFF2-40B4-BE49-F238E27FC236}">
                <a16:creationId xmlns:a16="http://schemas.microsoft.com/office/drawing/2014/main" id="{524020A7-2B7D-534D-B83E-82C45A8EB76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6387" name="Notes Placeholder 2">
            <a:extLst>
              <a:ext uri="{FF2B5EF4-FFF2-40B4-BE49-F238E27FC236}">
                <a16:creationId xmlns:a16="http://schemas.microsoft.com/office/drawing/2014/main" id="{8C8C4335-9202-6C47-B58A-21CD93ADC5A6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 b="1"/>
          </a:p>
        </p:txBody>
      </p:sp>
      <p:sp>
        <p:nvSpPr>
          <p:cNvPr id="16388" name="Slide Number Placeholder 3">
            <a:extLst>
              <a:ext uri="{FF2B5EF4-FFF2-40B4-BE49-F238E27FC236}">
                <a16:creationId xmlns:a16="http://schemas.microsoft.com/office/drawing/2014/main" id="{23038912-C3FB-4B4F-AF82-EE354FE37A18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92C4C51-06F4-5E4E-9D96-C9901C13D987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7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5FAE77C5-05E4-4048-ACDB-1832719CC13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D300BBC2-ED5F-1045-A28A-7D3FC4C8B53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4606324E-F325-5147-AB84-B1B5142D6201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17861A8F-0105-CF4B-814E-5482731E2631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8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lide Image Placeholder 1">
            <a:extLst>
              <a:ext uri="{FF2B5EF4-FFF2-40B4-BE49-F238E27FC236}">
                <a16:creationId xmlns:a16="http://schemas.microsoft.com/office/drawing/2014/main" id="{AF06E4A7-42E7-7040-B477-EBEEC4EBC99B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483" name="Notes Placeholder 2">
            <a:extLst>
              <a:ext uri="{FF2B5EF4-FFF2-40B4-BE49-F238E27FC236}">
                <a16:creationId xmlns:a16="http://schemas.microsoft.com/office/drawing/2014/main" id="{43A17D8E-42B2-0542-9BE1-F501D658FF2A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0484" name="Slide Number Placeholder 3">
            <a:extLst>
              <a:ext uri="{FF2B5EF4-FFF2-40B4-BE49-F238E27FC236}">
                <a16:creationId xmlns:a16="http://schemas.microsoft.com/office/drawing/2014/main" id="{339DB02D-F35C-A04B-966D-7833224DC2E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EBD1720-7C64-1146-9E83-5199CF8EAF4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9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>
            <a:extLst>
              <a:ext uri="{FF2B5EF4-FFF2-40B4-BE49-F238E27FC236}">
                <a16:creationId xmlns:a16="http://schemas.microsoft.com/office/drawing/2014/main" id="{5520B063-B39D-6A46-92B8-86CE5ADDC1B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>
            <a:extLst>
              <a:ext uri="{FF2B5EF4-FFF2-40B4-BE49-F238E27FC236}">
                <a16:creationId xmlns:a16="http://schemas.microsoft.com/office/drawing/2014/main" id="{2BF973A4-9349-8A42-BE47-3B57239A18DE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GB" altLang="en-US"/>
          </a:p>
        </p:txBody>
      </p:sp>
      <p:sp>
        <p:nvSpPr>
          <p:cNvPr id="22532" name="Slide Number Placeholder 3">
            <a:extLst>
              <a:ext uri="{FF2B5EF4-FFF2-40B4-BE49-F238E27FC236}">
                <a16:creationId xmlns:a16="http://schemas.microsoft.com/office/drawing/2014/main" id="{2009CE84-AE77-F54A-8811-A00C347090D2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50888" indent="-28733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5411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17663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79625" indent="-230188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368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940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512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908425" indent="-23018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C00E4632-B649-6446-8890-97427DC11196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10</a:t>
            </a:fld>
            <a:endParaRPr lang="en-GB" altLang="en-US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200752-7088-144E-9E1B-5205CBEDC4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68C0B3-3111-634D-B6C6-7823F73E5CA6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10C6DC4-C997-1E4E-95F1-FC51E8E6BF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AF0E66-F58F-1642-A330-90B8E142A5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452FDA1-F5AB-3F49-AD20-426A382B8D0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3706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87E664-D326-AD48-9D7B-CCE1224263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5ADD16-3488-4B4F-B549-97CDDFB0B253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521921-B8AA-704B-ADBD-92CC0C263F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B7D034F-F6D7-9F40-BD67-EF8236AC27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BBE6948-8388-DF47-8309-FEBD2A8ECC8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973459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0A5091-DC4E-244C-B979-10E779D860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C15508-ED1A-5541-A600-855EB8097009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242146-E4D8-154C-9C27-F1BF5CB885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902A75-B9A7-E847-9ACC-2D43B6957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9E0ECB-D6C0-054B-90DE-F6C5A1817B3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2121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E07A20-2312-2647-84D3-4A05F8D4F8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C1605D-19F8-D040-9DF3-62AFD0D12209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C274E6-1703-D740-A24D-911ADE9768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8B8584-C35C-A24F-83AB-5AB37CB36A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2689475-2D56-2F43-B566-0219983472E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2888401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3D1E17-4CDB-4A48-B92D-C85E240AB7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F17DFF-1949-2F42-A381-2316A3CA1D80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C0B2DC-78E5-614C-B307-3C79FBF3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F8F300-8D44-4F48-A0FA-4F0C5417BD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6F1FFDE-8152-044A-AB81-779BFB4F708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375099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8E30BB1B-C30B-DC40-8994-72303B2170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EEFF747-4144-B545-B5A0-E4DE4CECDC32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64A4C90-C2F6-9A4A-ADA2-8F5DC32CE7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0B68F7CE-66C1-0C43-833F-5CA1DD795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7C8BFDF-E2C3-4D49-9A99-8F6DC1E8DF0B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42989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2C4574F4-B35D-294E-8F0F-EEF385D85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ADE9F4-5CED-7047-90E7-A0E02F208116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A6CB4D97-A2BC-DC4E-B1C6-9C40AFA8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E03811C-E918-E143-8122-C500F0FDE1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0CAD255-C6F0-1E43-9A51-2D3313A91B0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543349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C429A371-F1A2-9444-8762-2EA8FBAF97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516F83D-A429-344B-99A9-0D3F58A9FC25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C5C58CCA-2B46-2241-8558-F60864926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5BBC0E66-419A-7445-AFD5-95165B357F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E8969F9-9871-6048-8FCD-1605341152E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636333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87079B22-2828-C74C-BFE1-5ADB17E6C1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304E26-1362-BD47-8266-F0E23CF5197B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BAF3A2B-9389-0641-B63F-63DA293E63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5632F15C-C29B-3C4A-921B-1E3FF4BC8E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07E2158-C02F-0545-B771-AACDC697401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14179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CFB7FDE-C4E3-C241-989D-96414752C8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D69A01-B8BD-2D40-AAB3-105CA6F8CC51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4D14991F-C06A-844C-ADE2-65ABCC0DD7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5BB158BD-A4C7-CF41-A4B4-FF8F8D4750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C475562-29C8-AD43-97A9-18FC909F397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5258796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2FCAE171-E306-C442-9FFA-031F61712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3FA2C4-2509-5643-B88D-9D4631F61DE3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5BB2C25-3C56-EA4C-A2D3-34F960227F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ED58B493-344A-3F40-8BAB-B17D6F68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A7FF369-EC98-D846-AB1F-2D5547B401D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94309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DAACA55-C89F-F34C-864A-1C5F870DFF1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B5606B5-1D10-BA40-8A29-116CDE7CF0D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545F745-C2B5-A949-857F-749E04F4A03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fld id="{4D66EA42-8A44-C34F-B146-52865A213CE7}" type="datetimeFigureOut">
              <a:rPr lang="en-GB"/>
              <a:pPr>
                <a:defRPr/>
              </a:pPr>
              <a:t>19/04/2020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9F052D-25D1-1442-9473-89E2F5063C9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solidFill>
                  <a:srgbClr val="898989"/>
                </a:solidFill>
                <a:latin typeface="Calibri" pitchFamily="34" charset="0"/>
                <a:cs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C33C4B-777A-EA40-AAE6-B7AB4C8111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669324C-2425-CD43-9396-5EB687F593C0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3" descr="Logo.jpg">
            <a:extLst>
              <a:ext uri="{FF2B5EF4-FFF2-40B4-BE49-F238E27FC236}">
                <a16:creationId xmlns:a16="http://schemas.microsoft.com/office/drawing/2014/main" id="{097012A6-BA2C-1745-B006-61D4B56790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099" name="TextBox 5">
            <a:extLst>
              <a:ext uri="{FF2B5EF4-FFF2-40B4-BE49-F238E27FC236}">
                <a16:creationId xmlns:a16="http://schemas.microsoft.com/office/drawing/2014/main" id="{D4A5BC63-5DFF-9C40-8F1F-CD0444D75D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4100" name="TextBox 4">
            <a:extLst>
              <a:ext uri="{FF2B5EF4-FFF2-40B4-BE49-F238E27FC236}">
                <a16:creationId xmlns:a16="http://schemas.microsoft.com/office/drawing/2014/main" id="{1AFF1F92-A830-A744-91D3-4B53862132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24075" y="2492375"/>
            <a:ext cx="5111750" cy="1292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600">
                <a:solidFill>
                  <a:srgbClr val="4D4D4D"/>
                </a:solidFill>
                <a:latin typeface="Arial Black" panose="020B0604020202020204" pitchFamily="34" charset="0"/>
              </a:rPr>
              <a:t>The Importance of Compensation Claims in Reclaiming  Lives 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Picture 3" descr="Logo.jpg">
            <a:extLst>
              <a:ext uri="{FF2B5EF4-FFF2-40B4-BE49-F238E27FC236}">
                <a16:creationId xmlns:a16="http://schemas.microsoft.com/office/drawing/2014/main" id="{33649C4C-D400-B14D-8A4A-53ADF456A40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1507" name="TextBox 5">
            <a:extLst>
              <a:ext uri="{FF2B5EF4-FFF2-40B4-BE49-F238E27FC236}">
                <a16:creationId xmlns:a16="http://schemas.microsoft.com/office/drawing/2014/main" id="{BA2BCFC6-CF92-694A-B675-1EFA9CB1B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21509" name="Rectangle 5">
            <a:extLst>
              <a:ext uri="{FF2B5EF4-FFF2-40B4-BE49-F238E27FC236}">
                <a16:creationId xmlns:a16="http://schemas.microsoft.com/office/drawing/2014/main" id="{A81A3B4E-C286-2540-BB26-E1C3E043A8B7}"/>
              </a:ext>
            </a:extLst>
          </p:cNvPr>
          <p:cNvSpPr>
            <a:spLocks noChangeArrowheads="1"/>
          </p:cNvSpPr>
          <p:nvPr/>
        </p:nvSpPr>
        <p:spPr bwMode="auto">
          <a:xfrm>
            <a:off x="971550" y="468313"/>
            <a:ext cx="7345363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en-GB" altLang="en-US" sz="2200" dirty="0">
                <a:solidFill>
                  <a:srgbClr val="4D4D4D"/>
                </a:solidFill>
                <a:latin typeface="Arial Black" panose="020B0A04020102020204" pitchFamily="34" charset="0"/>
              </a:rPr>
              <a:t>How can we best help reclaim a life  </a:t>
            </a: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GB" altLang="en-US" sz="2200" dirty="0">
              <a:solidFill>
                <a:srgbClr val="4D4D4D"/>
              </a:solidFill>
              <a:latin typeface="Arial Black" panose="020B0A04020102020204" pitchFamily="34" charset="0"/>
            </a:endParaRP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200" dirty="0">
                <a:solidFill>
                  <a:srgbClr val="4D4D4D"/>
                </a:solidFill>
                <a:latin typeface="Arial Black" panose="020B0A04020102020204" pitchFamily="34" charset="0"/>
              </a:rPr>
              <a:t>Getting in early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200" dirty="0">
                <a:solidFill>
                  <a:srgbClr val="4D4D4D"/>
                </a:solidFill>
                <a:latin typeface="Arial Black" panose="020B0A04020102020204" pitchFamily="34" charset="0"/>
              </a:rPr>
              <a:t>Being expert at what we do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200" dirty="0">
                <a:solidFill>
                  <a:srgbClr val="4D4D4D"/>
                </a:solidFill>
                <a:latin typeface="Arial Black" panose="020B0A04020102020204" pitchFamily="34" charset="0"/>
              </a:rPr>
              <a:t>Ensuring funding is sorted out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200" dirty="0">
                <a:solidFill>
                  <a:srgbClr val="4D4D4D"/>
                </a:solidFill>
                <a:latin typeface="Arial Black" panose="020B0A04020102020204" pitchFamily="34" charset="0"/>
              </a:rPr>
              <a:t>Establishing who may be responsible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200" dirty="0">
                <a:solidFill>
                  <a:srgbClr val="4D4D4D"/>
                </a:solidFill>
                <a:latin typeface="Arial Black" panose="020B0A04020102020204" pitchFamily="34" charset="0"/>
              </a:rPr>
              <a:t>Beginning enquiries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200" dirty="0">
                <a:solidFill>
                  <a:srgbClr val="4D4D4D"/>
                </a:solidFill>
                <a:latin typeface="Arial Black" panose="020B0A04020102020204" pitchFamily="34" charset="0"/>
              </a:rPr>
              <a:t>The earlier the better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200" dirty="0">
                <a:solidFill>
                  <a:srgbClr val="4D4D4D"/>
                </a:solidFill>
                <a:latin typeface="Arial Black" panose="020B0A04020102020204" pitchFamily="34" charset="0"/>
              </a:rPr>
              <a:t>Assessing a claim </a:t>
            </a:r>
          </a:p>
          <a:p>
            <a:pPr marL="342900" indent="-342900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200" dirty="0">
                <a:solidFill>
                  <a:srgbClr val="4D4D4D"/>
                </a:solidFill>
                <a:latin typeface="Arial Black" panose="020B0A04020102020204" pitchFamily="34" charset="0"/>
              </a:rPr>
              <a:t>And Launching a claim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4" name="Picture 3" descr="Logo.jpg">
            <a:extLst>
              <a:ext uri="{FF2B5EF4-FFF2-40B4-BE49-F238E27FC236}">
                <a16:creationId xmlns:a16="http://schemas.microsoft.com/office/drawing/2014/main" id="{A0A5EC0B-75DE-AC42-A2F7-E4174506C6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555" name="TextBox 5">
            <a:extLst>
              <a:ext uri="{FF2B5EF4-FFF2-40B4-BE49-F238E27FC236}">
                <a16:creationId xmlns:a16="http://schemas.microsoft.com/office/drawing/2014/main" id="{E38CA0BB-E80D-A44C-9F6D-3EAC84D9E8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23556" name="Rectangle 3">
            <a:extLst>
              <a:ext uri="{FF2B5EF4-FFF2-40B4-BE49-F238E27FC236}">
                <a16:creationId xmlns:a16="http://schemas.microsoft.com/office/drawing/2014/main" id="{FBEA9756-3598-B548-9FB0-3F20899C2CF1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6250"/>
            <a:ext cx="9145587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If liability denied – may often want to deal with liability first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But if admitted or clear  then early instruction enables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Interim payments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Case management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Rehabilitation – perhaps through the Rehab Code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And often  with cooperative insurers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 b="1">
                <a:solidFill>
                  <a:srgbClr val="4D4D4D"/>
                </a:solidFill>
                <a:latin typeface="Arial" panose="020B0604020202020204" pitchFamily="34" charset="0"/>
              </a:rPr>
              <a:t>Housing key in many cases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 b="1">
                <a:solidFill>
                  <a:srgbClr val="4D4D4D"/>
                </a:solidFill>
                <a:latin typeface="Arial" panose="020B0604020202020204" pitchFamily="34" charset="0"/>
              </a:rPr>
              <a:t>Why not discharge to a house or apartment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 b="1">
                <a:solidFill>
                  <a:srgbClr val="4D4D4D"/>
                </a:solidFill>
                <a:latin typeface="Arial" panose="020B0604020202020204" pitchFamily="34" charset="0"/>
              </a:rPr>
              <a:t>Maybe insurers should build or buy some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GB" altLang="en-US" sz="2400">
              <a:solidFill>
                <a:srgbClr val="4D4D4D"/>
              </a:solidFill>
              <a:latin typeface="Arial" panose="020B0604020202020204" pitchFamily="34" charset="0"/>
            </a:endParaRPr>
          </a:p>
        </p:txBody>
      </p:sp>
      <p:sp>
        <p:nvSpPr>
          <p:cNvPr id="23557" name="Rectangle 5">
            <a:extLst>
              <a:ext uri="{FF2B5EF4-FFF2-40B4-BE49-F238E27FC236}">
                <a16:creationId xmlns:a16="http://schemas.microsoft.com/office/drawing/2014/main" id="{8C2A3348-4C41-594E-8332-FD8DB88AAA62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88913"/>
            <a:ext cx="23764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What next  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3" descr="Logo.jpg">
            <a:extLst>
              <a:ext uri="{FF2B5EF4-FFF2-40B4-BE49-F238E27FC236}">
                <a16:creationId xmlns:a16="http://schemas.microsoft.com/office/drawing/2014/main" id="{9C401CA2-E56C-6747-BBB2-B81C82CE3D7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03" name="TextBox 5">
            <a:extLst>
              <a:ext uri="{FF2B5EF4-FFF2-40B4-BE49-F238E27FC236}">
                <a16:creationId xmlns:a16="http://schemas.microsoft.com/office/drawing/2014/main" id="{78E7DB50-544D-D047-A243-E3AC7B5DD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25604" name="Rectangle 3">
            <a:extLst>
              <a:ext uri="{FF2B5EF4-FFF2-40B4-BE49-F238E27FC236}">
                <a16:creationId xmlns:a16="http://schemas.microsoft.com/office/drawing/2014/main" id="{C4A0C6C6-BD0B-3940-93E6-AE053FF534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6250"/>
            <a:ext cx="9145587" cy="5632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Any substantial case will need a team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All should have real expertise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Still many cases go to non expert firms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And damage may be done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The Web </a:t>
            </a:r>
            <a:r>
              <a:rPr lang="en-GB" altLang="en-US" sz="2400" b="1">
                <a:solidFill>
                  <a:srgbClr val="4D4D4D"/>
                </a:solidFill>
                <a:latin typeface="Arial" panose="020B0604020202020204" pitchFamily="34" charset="0"/>
              </a:rPr>
              <a:t>can </a:t>
            </a: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 be a wonderful resource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But directories may be better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Or recommendation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Maybe we should have more accreditation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And substantial cases will need expert counsel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And in due course the right experts  </a:t>
            </a:r>
          </a:p>
        </p:txBody>
      </p:sp>
      <p:sp>
        <p:nvSpPr>
          <p:cNvPr id="25605" name="Rectangle 5">
            <a:extLst>
              <a:ext uri="{FF2B5EF4-FFF2-40B4-BE49-F238E27FC236}">
                <a16:creationId xmlns:a16="http://schemas.microsoft.com/office/drawing/2014/main" id="{EFBAF0EF-3795-A346-B1F6-413CB83F2717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88913"/>
            <a:ext cx="23764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The Team   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50" name="Picture 3" descr="Logo.jpg">
            <a:extLst>
              <a:ext uri="{FF2B5EF4-FFF2-40B4-BE49-F238E27FC236}">
                <a16:creationId xmlns:a16="http://schemas.microsoft.com/office/drawing/2014/main" id="{243A4AAE-6B67-9844-84E2-4A1F6CB8920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651" name="TextBox 5">
            <a:extLst>
              <a:ext uri="{FF2B5EF4-FFF2-40B4-BE49-F238E27FC236}">
                <a16:creationId xmlns:a16="http://schemas.microsoft.com/office/drawing/2014/main" id="{6F038A95-D5ED-3645-BF9A-5F0EF8E0B5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27652" name="Rectangle 3">
            <a:extLst>
              <a:ext uri="{FF2B5EF4-FFF2-40B4-BE49-F238E27FC236}">
                <a16:creationId xmlns:a16="http://schemas.microsoft.com/office/drawing/2014/main" id="{20A14C91-3C4E-4F45-8AEF-7C7D8B6EF3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6250"/>
            <a:ext cx="9145587" cy="5816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400" dirty="0">
                <a:solidFill>
                  <a:srgbClr val="4D4D4D"/>
                </a:solidFill>
                <a:latin typeface="Arial" panose="020B0604020202020204" pitchFamily="34" charset="0"/>
              </a:rPr>
              <a:t>Can be a vital part of reclaiming a life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400" b="1" dirty="0">
                <a:solidFill>
                  <a:srgbClr val="4D4D4D"/>
                </a:solidFill>
                <a:latin typeface="Arial" panose="020B0604020202020204" pitchFamily="34" charset="0"/>
              </a:rPr>
              <a:t>Housing – absolutely key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4D4D4D"/>
                </a:solidFill>
                <a:latin typeface="Arial" panose="020B0604020202020204" pitchFamily="34" charset="0"/>
              </a:rPr>
              <a:t>Renting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4D4D4D"/>
                </a:solidFill>
                <a:latin typeface="Arial" panose="020B0604020202020204" pitchFamily="34" charset="0"/>
              </a:rPr>
              <a:t>Security 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4D4D4D"/>
                </a:solidFill>
                <a:latin typeface="Arial" panose="020B0604020202020204" pitchFamily="34" charset="0"/>
              </a:rPr>
              <a:t>Adaptation</a:t>
            </a:r>
            <a:r>
              <a:rPr lang="en-GB" altLang="en-US" sz="1600" dirty="0">
                <a:solidFill>
                  <a:srgbClr val="4D4D4D"/>
                </a:solidFill>
                <a:latin typeface="Arial" panose="020B0604020202020204" pitchFamily="34" charset="0"/>
              </a:rPr>
              <a:t>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4D4D4D"/>
                </a:solidFill>
                <a:latin typeface="Arial" panose="020B0604020202020204" pitchFamily="34" charset="0"/>
              </a:rPr>
              <a:t>Care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4D4D4D"/>
                </a:solidFill>
                <a:latin typeface="Arial" panose="020B0604020202020204" pitchFamily="34" charset="0"/>
              </a:rPr>
              <a:t>Loss of earnings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4D4D4D"/>
                </a:solidFill>
                <a:latin typeface="Arial" panose="020B0604020202020204" pitchFamily="34" charset="0"/>
              </a:rPr>
              <a:t>Transport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4D4D4D"/>
                </a:solidFill>
                <a:latin typeface="Arial" panose="020B0604020202020204" pitchFamily="34" charset="0"/>
              </a:rPr>
              <a:t>Funds generally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4D4D4D"/>
                </a:solidFill>
                <a:latin typeface="Arial" panose="020B0604020202020204" pitchFamily="34" charset="0"/>
              </a:rPr>
              <a:t>Therapies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Ø"/>
              <a:defRPr/>
            </a:pPr>
            <a:r>
              <a:rPr lang="en-GB" altLang="en-US" sz="2000" dirty="0">
                <a:solidFill>
                  <a:srgbClr val="4D4D4D"/>
                </a:solidFill>
                <a:latin typeface="Arial" panose="020B0604020202020204" pitchFamily="34" charset="0"/>
              </a:rPr>
              <a:t>All part of collaboration </a:t>
            </a:r>
          </a:p>
          <a:p>
            <a:pPr marL="457200" lvl="1" indent="0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None/>
              <a:defRPr/>
            </a:pPr>
            <a:endParaRPr lang="en-GB" altLang="en-US" sz="2000" dirty="0">
              <a:solidFill>
                <a:srgbClr val="4D4D4D"/>
              </a:solidFill>
              <a:latin typeface="Arial" panose="020B0604020202020204" pitchFamily="34" charset="0"/>
            </a:endParaRPr>
          </a:p>
        </p:txBody>
      </p:sp>
      <p:sp>
        <p:nvSpPr>
          <p:cNvPr id="27653" name="Rectangle 5">
            <a:extLst>
              <a:ext uri="{FF2B5EF4-FFF2-40B4-BE49-F238E27FC236}">
                <a16:creationId xmlns:a16="http://schemas.microsoft.com/office/drawing/2014/main" id="{6AC047C2-79E3-0C48-943B-2F6A3CDB70C9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88913"/>
            <a:ext cx="532923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Interim payments  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8" name="Picture 3" descr="Logo.jpg">
            <a:extLst>
              <a:ext uri="{FF2B5EF4-FFF2-40B4-BE49-F238E27FC236}">
                <a16:creationId xmlns:a16="http://schemas.microsoft.com/office/drawing/2014/main" id="{5AF9F994-CB84-2147-89B9-08B928A1741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9699" name="TextBox 5">
            <a:extLst>
              <a:ext uri="{FF2B5EF4-FFF2-40B4-BE49-F238E27FC236}">
                <a16:creationId xmlns:a16="http://schemas.microsoft.com/office/drawing/2014/main" id="{6D975158-3A2D-0E40-A232-90A11E20C56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29700" name="Rectangle 3">
            <a:extLst>
              <a:ext uri="{FF2B5EF4-FFF2-40B4-BE49-F238E27FC236}">
                <a16:creationId xmlns:a16="http://schemas.microsoft.com/office/drawing/2014/main" id="{4B57D9B4-088F-F148-B81C-6BFD4815516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6250"/>
            <a:ext cx="9145587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800">
                <a:solidFill>
                  <a:srgbClr val="4D4D4D"/>
                </a:solidFill>
                <a:latin typeface="Arial" panose="020B0604020202020204" pitchFamily="34" charset="0"/>
              </a:rPr>
              <a:t>After full preparation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 vital and important day for  the Claimant and family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 real pressure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And lawyers are  central but this is the Claimant’s day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Need to be prepared to fight and insurer needs to know that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>
                <a:solidFill>
                  <a:srgbClr val="4D4D4D"/>
                </a:solidFill>
                <a:latin typeface="Arial" panose="020B0604020202020204" pitchFamily="34" charset="0"/>
              </a:rPr>
              <a:t>Numbers – much better compensation than 20 or even 10 years ago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>
                <a:solidFill>
                  <a:srgbClr val="4D4D4D"/>
                </a:solidFill>
                <a:latin typeface="Arial" panose="020B0604020202020204" pitchFamily="34" charset="0"/>
              </a:rPr>
              <a:t>And periodical payments a great benefit </a:t>
            </a:r>
          </a:p>
        </p:txBody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96B151CC-FAE6-9044-9D09-948FEDE9D1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188913"/>
            <a:ext cx="2376487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Settlement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>
            <a:extLst>
              <a:ext uri="{FF2B5EF4-FFF2-40B4-BE49-F238E27FC236}">
                <a16:creationId xmlns:a16="http://schemas.microsoft.com/office/drawing/2014/main" id="{12B7A4CA-5ABF-E74C-804D-21CA95F201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altLang="en-US"/>
              <a:t>How much is enough </a:t>
            </a:r>
          </a:p>
        </p:txBody>
      </p:sp>
      <p:sp>
        <p:nvSpPr>
          <p:cNvPr id="31747" name="Content Placeholder 2">
            <a:extLst>
              <a:ext uri="{FF2B5EF4-FFF2-40B4-BE49-F238E27FC236}">
                <a16:creationId xmlns:a16="http://schemas.microsoft.com/office/drawing/2014/main" id="{41E83D26-7760-4841-A1E4-AED2A6A3D0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en-US"/>
              <a:t>Will depend on the case and the injuries </a:t>
            </a:r>
          </a:p>
          <a:p>
            <a:r>
              <a:rPr lang="en-GB" altLang="en-US"/>
              <a:t>A test of reasonableness </a:t>
            </a:r>
          </a:p>
          <a:p>
            <a:r>
              <a:rPr lang="en-GB" altLang="en-US"/>
              <a:t>Not whether something can be done or bought more cheaply </a:t>
            </a:r>
          </a:p>
          <a:p>
            <a:r>
              <a:rPr lang="en-GB" altLang="en-US" b="1" i="1"/>
              <a:t>The court must not put the standard of reasonableness too high when considering what is being done to improve a [claimant’s] condition or increase his enjoyment of life</a:t>
            </a:r>
            <a:r>
              <a:rPr lang="en-GB" altLang="en-US" i="1"/>
              <a:t>… </a:t>
            </a:r>
            <a:endParaRPr lang="en-GB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3" descr="Logo.jpg">
            <a:extLst>
              <a:ext uri="{FF2B5EF4-FFF2-40B4-BE49-F238E27FC236}">
                <a16:creationId xmlns:a16="http://schemas.microsoft.com/office/drawing/2014/main" id="{08E12775-9BFE-4242-B857-E8F6CE883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1" name="TextBox 5">
            <a:extLst>
              <a:ext uri="{FF2B5EF4-FFF2-40B4-BE49-F238E27FC236}">
                <a16:creationId xmlns:a16="http://schemas.microsoft.com/office/drawing/2014/main" id="{5DBBC4C9-5BB3-5A4B-88F2-A31511F377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32772" name="Rectangle 3">
            <a:extLst>
              <a:ext uri="{FF2B5EF4-FFF2-40B4-BE49-F238E27FC236}">
                <a16:creationId xmlns:a16="http://schemas.microsoft.com/office/drawing/2014/main" id="{33DE4051-9C92-B447-9D4E-5B46F9FAAC1A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6250"/>
            <a:ext cx="9145587" cy="5724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GB" altLang="en-US" sz="2400">
              <a:solidFill>
                <a:srgbClr val="4D4D4D"/>
              </a:solidFill>
              <a:latin typeface="Arial" panose="020B0604020202020204" pitchFamily="34" charset="0"/>
            </a:endParaRP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Are we successful in meeting the objective ?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If not how close do we get ?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Key points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This is always the Claimant’s case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Only they will ever understand the impact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But we can help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Not just compensation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But how we deal with them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We have a role – of course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And compensation can be key even if only partial recovery </a:t>
            </a:r>
          </a:p>
        </p:txBody>
      </p:sp>
      <p:sp>
        <p:nvSpPr>
          <p:cNvPr id="32773" name="Rectangle 5">
            <a:extLst>
              <a:ext uri="{FF2B5EF4-FFF2-40B4-BE49-F238E27FC236}">
                <a16:creationId xmlns:a16="http://schemas.microsoft.com/office/drawing/2014/main" id="{794925B0-E512-EF40-9AD1-89904D67699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60350"/>
            <a:ext cx="6634163" cy="431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Compensation and reclaiming lives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3" descr="Logo.jpg">
            <a:extLst>
              <a:ext uri="{FF2B5EF4-FFF2-40B4-BE49-F238E27FC236}">
                <a16:creationId xmlns:a16="http://schemas.microsoft.com/office/drawing/2014/main" id="{E68AA882-4764-0249-9019-B61112C3CEE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4819" name="TextBox 5">
            <a:extLst>
              <a:ext uri="{FF2B5EF4-FFF2-40B4-BE49-F238E27FC236}">
                <a16:creationId xmlns:a16="http://schemas.microsoft.com/office/drawing/2014/main" id="{4DC7FF8E-8DFB-264E-B712-36213A8A979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34820" name="Rectangle 4">
            <a:extLst>
              <a:ext uri="{FF2B5EF4-FFF2-40B4-BE49-F238E27FC236}">
                <a16:creationId xmlns:a16="http://schemas.microsoft.com/office/drawing/2014/main" id="{67AB2898-C860-1143-BBB2-81BDFFBC0144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2852738"/>
            <a:ext cx="91440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2400">
                <a:solidFill>
                  <a:srgbClr val="4D4D4D"/>
                </a:solidFill>
                <a:latin typeface="Arial Black" panose="020B0604020202020204" pitchFamily="34" charset="0"/>
              </a:rPr>
              <a:t>Gerard McDermott QC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3" descr="Logo.jpg">
            <a:extLst>
              <a:ext uri="{FF2B5EF4-FFF2-40B4-BE49-F238E27FC236}">
                <a16:creationId xmlns:a16="http://schemas.microsoft.com/office/drawing/2014/main" id="{15D45C8F-5644-C44E-B12A-E960AD9D361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3" name="TextBox 5">
            <a:extLst>
              <a:ext uri="{FF2B5EF4-FFF2-40B4-BE49-F238E27FC236}">
                <a16:creationId xmlns:a16="http://schemas.microsoft.com/office/drawing/2014/main" id="{7D02D9CC-8612-3342-81CB-44B8B3CC829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3076" name="Rectangle 3">
            <a:extLst>
              <a:ext uri="{FF2B5EF4-FFF2-40B4-BE49-F238E27FC236}">
                <a16:creationId xmlns:a16="http://schemas.microsoft.com/office/drawing/2014/main" id="{66F8E0F0-485A-0240-AE73-AAC198CCBF61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5175"/>
            <a:ext cx="8569325" cy="6186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indent="-3429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US" altLang="en-US" sz="2200" b="1" dirty="0">
                <a:solidFill>
                  <a:srgbClr val="4D4D4D"/>
                </a:solidFill>
              </a:rPr>
              <a:t>Compensation : Key Issues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4D4D4D"/>
                </a:solidFill>
              </a:rPr>
              <a:t>Will there be compensation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4D4D4D"/>
                </a:solidFill>
              </a:rPr>
              <a:t>In many cases there won’t be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4D4D4D"/>
                </a:solidFill>
              </a:rPr>
              <a:t>If there is a possibility …. will it be straightforward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4D4D4D"/>
                </a:solidFill>
              </a:rPr>
              <a:t>If not what do we need to know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4D4D4D"/>
                </a:solidFill>
              </a:rPr>
              <a:t>How do I get compensation will I have to show fault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4D4D4D"/>
                </a:solidFill>
              </a:rPr>
              <a:t>If so how do I do it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4D4D4D"/>
                </a:solidFill>
              </a:rPr>
              <a:t>Who will pay it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4D4D4D"/>
                </a:solidFill>
              </a:rPr>
              <a:t>How much will it be – is there a cap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US" altLang="en-US" sz="2200" dirty="0">
                <a:solidFill>
                  <a:srgbClr val="4D4D4D"/>
                </a:solidFill>
              </a:rPr>
              <a:t>What can it be used for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en-US" altLang="en-US" sz="2200" dirty="0">
              <a:solidFill>
                <a:srgbClr val="4D4D4D"/>
              </a:solidFill>
            </a:endParaRPr>
          </a:p>
          <a:p>
            <a:pPr marL="114300" lvl="1" indent="0" eaLnBrk="1" hangingPunct="1">
              <a:lnSpc>
                <a:spcPct val="150000"/>
              </a:lnSpc>
              <a:defRPr/>
            </a:pPr>
            <a:endParaRPr lang="en-US" altLang="en-US" sz="2200" dirty="0">
              <a:solidFill>
                <a:srgbClr val="4D4D4D"/>
              </a:solidFill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0D32E36F-0AD4-F242-9FBD-1A38002CE131}"/>
              </a:ext>
            </a:extLst>
          </p:cNvPr>
          <p:cNvSpPr txBox="1">
            <a:spLocks/>
          </p:cNvSpPr>
          <p:nvPr/>
        </p:nvSpPr>
        <p:spPr>
          <a:xfrm>
            <a:off x="179388" y="188913"/>
            <a:ext cx="8640762" cy="576262"/>
          </a:xfrm>
          <a:prstGeom prst="rect">
            <a:avLst/>
          </a:prstGeom>
        </p:spPr>
        <p:txBody>
          <a:bodyPr anchor="ctr"/>
          <a:lstStyle/>
          <a:p>
            <a:pPr eaLnBrk="1" fontAlgn="auto" hangingPunct="1">
              <a:spcAft>
                <a:spcPts val="0"/>
              </a:spcAft>
              <a:defRPr/>
            </a:pPr>
            <a:endParaRPr lang="en-GB" sz="2200" dirty="0">
              <a:solidFill>
                <a:srgbClr val="4D4D4D"/>
              </a:solidFill>
              <a:latin typeface="Arial Black" pitchFamily="34" charset="0"/>
              <a:ea typeface="+mj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3" descr="Logo.jpg">
            <a:extLst>
              <a:ext uri="{FF2B5EF4-FFF2-40B4-BE49-F238E27FC236}">
                <a16:creationId xmlns:a16="http://schemas.microsoft.com/office/drawing/2014/main" id="{CA08F0B5-F7EA-754F-8BC2-23E66DA726B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171" name="TextBox 5">
            <a:extLst>
              <a:ext uri="{FF2B5EF4-FFF2-40B4-BE49-F238E27FC236}">
                <a16:creationId xmlns:a16="http://schemas.microsoft.com/office/drawing/2014/main" id="{2D71CB5F-D07C-9845-958F-B82A65CD699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24518DA4-C5AB-464D-9F19-FBF1D9EDC23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765175"/>
            <a:ext cx="7848600" cy="5216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Suddenly victim and family have to contend with the immediate aftermath of the accident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And numerous clinical issues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And a changed life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And an impact on the whole family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1800" b="1">
                <a:solidFill>
                  <a:srgbClr val="4D4D4D"/>
                </a:solidFill>
                <a:latin typeface="Arial" panose="020B0604020202020204" pitchFamily="34" charset="0"/>
              </a:rPr>
              <a:t>Finding out what went on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1800" b="1">
                <a:solidFill>
                  <a:srgbClr val="4D4D4D"/>
                </a:solidFill>
                <a:latin typeface="Arial" panose="020B0604020202020204" pitchFamily="34" charset="0"/>
              </a:rPr>
              <a:t>Where to get the best treatment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1800" b="1">
                <a:solidFill>
                  <a:srgbClr val="4D4D4D"/>
                </a:solidFill>
                <a:latin typeface="Arial" panose="020B0604020202020204" pitchFamily="34" charset="0"/>
              </a:rPr>
              <a:t>Coping with all this for the individual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1800" b="1">
                <a:solidFill>
                  <a:srgbClr val="4D4D4D"/>
                </a:solidFill>
                <a:latin typeface="Arial" panose="020B0604020202020204" pitchFamily="34" charset="0"/>
              </a:rPr>
              <a:t>And those closest to the injured party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r>
              <a:rPr lang="en-GB" altLang="en-US" sz="2200" b="1">
                <a:solidFill>
                  <a:srgbClr val="4D4D4D"/>
                </a:solidFill>
                <a:latin typeface="Arial" panose="020B0604020202020204" pitchFamily="34" charset="0"/>
              </a:rPr>
              <a:t>Lawyers not the first thought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§"/>
            </a:pPr>
            <a:endParaRPr lang="en-GB" altLang="en-US" sz="1800" b="1">
              <a:solidFill>
                <a:srgbClr val="4D4D4D"/>
              </a:solidFill>
              <a:latin typeface="Arial" panose="020B0604020202020204" pitchFamily="34" charset="0"/>
            </a:endParaRPr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1C019F2D-1262-CC4B-B256-8828072C5CB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333375"/>
            <a:ext cx="3827463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Impact of these claims 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" descr="Logo.jpg">
            <a:extLst>
              <a:ext uri="{FF2B5EF4-FFF2-40B4-BE49-F238E27FC236}">
                <a16:creationId xmlns:a16="http://schemas.microsoft.com/office/drawing/2014/main" id="{F8753A73-664B-F14B-A3C0-FCCD49FC338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TextBox 5">
            <a:extLst>
              <a:ext uri="{FF2B5EF4-FFF2-40B4-BE49-F238E27FC236}">
                <a16:creationId xmlns:a16="http://schemas.microsoft.com/office/drawing/2014/main" id="{203BDF25-2379-664D-9F09-DCACD407142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899DB2C5-888A-2A47-B42C-B41A4F3B5F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5175"/>
            <a:ext cx="7272338" cy="5770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108585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Actually a lawyer may not be the first person required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But will often be instructed early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altLang="en-US" sz="2600">
                <a:solidFill>
                  <a:srgbClr val="4D4D4D"/>
                </a:solidFill>
                <a:latin typeface="Arial" panose="020B0604020202020204" pitchFamily="34" charset="0"/>
              </a:rPr>
              <a:t>Case manager may be one of the most important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With clinical skills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Maybe language skills where appropriate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Versatile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Committed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Able to liaise with hospital, CCG, Agencies etc.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Practical action first 	</a:t>
            </a:r>
            <a:endParaRPr lang="en-GB" altLang="en-US" sz="1800">
              <a:solidFill>
                <a:srgbClr val="4D4D4D"/>
              </a:solidFill>
              <a:latin typeface="Arial" panose="020B0604020202020204" pitchFamily="34" charset="0"/>
            </a:endParaRP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endParaRPr lang="en-GB" altLang="en-US" sz="1800">
              <a:solidFill>
                <a:srgbClr val="4D4D4D"/>
              </a:solidFill>
              <a:latin typeface="Arial" panose="020B0604020202020204" pitchFamily="34" charset="0"/>
            </a:endParaRPr>
          </a:p>
        </p:txBody>
      </p:sp>
      <p:sp>
        <p:nvSpPr>
          <p:cNvPr id="9221" name="Rectangle 4">
            <a:extLst>
              <a:ext uri="{FF2B5EF4-FFF2-40B4-BE49-F238E27FC236}">
                <a16:creationId xmlns:a16="http://schemas.microsoft.com/office/drawing/2014/main" id="{63D2A7E6-AD96-6F49-BE64-6468355C42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43815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What is our role as lawyers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3" descr="Logo.jpg">
            <a:extLst>
              <a:ext uri="{FF2B5EF4-FFF2-40B4-BE49-F238E27FC236}">
                <a16:creationId xmlns:a16="http://schemas.microsoft.com/office/drawing/2014/main" id="{5E85E0F1-A382-7A44-9DB2-CFDBE9C3F1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267" name="TextBox 5">
            <a:extLst>
              <a:ext uri="{FF2B5EF4-FFF2-40B4-BE49-F238E27FC236}">
                <a16:creationId xmlns:a16="http://schemas.microsoft.com/office/drawing/2014/main" id="{76C0B46E-FC7F-9B45-96FD-B6DB633D818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11268" name="Rectangle 3">
            <a:extLst>
              <a:ext uri="{FF2B5EF4-FFF2-40B4-BE49-F238E27FC236}">
                <a16:creationId xmlns:a16="http://schemas.microsoft.com/office/drawing/2014/main" id="{74C4056C-B24B-A64A-B8DD-591AFD000349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765175"/>
            <a:ext cx="7272338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Liaison with hospital in locality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Liaison with family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Funding for relatives arriving or staying longer if overseas visitor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And repatriation if a foreign claim and family to visit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If seriously injured here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May want to start rehab here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Maybe more joined up here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Head injury rehab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SCI Rehab  </a:t>
            </a:r>
          </a:p>
        </p:txBody>
      </p:sp>
      <p:sp>
        <p:nvSpPr>
          <p:cNvPr id="11269" name="Rectangle 4">
            <a:extLst>
              <a:ext uri="{FF2B5EF4-FFF2-40B4-BE49-F238E27FC236}">
                <a16:creationId xmlns:a16="http://schemas.microsoft.com/office/drawing/2014/main" id="{1B406A27-3E08-F148-A50F-B5E0A0C7F6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8913"/>
            <a:ext cx="8102600" cy="430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What may be required – accident UK  or elsewhere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" descr="Logo.jpg">
            <a:extLst>
              <a:ext uri="{FF2B5EF4-FFF2-40B4-BE49-F238E27FC236}">
                <a16:creationId xmlns:a16="http://schemas.microsoft.com/office/drawing/2014/main" id="{FE3C6A4A-C385-6947-A196-73AB675B1B3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TextBox 5">
            <a:extLst>
              <a:ext uri="{FF2B5EF4-FFF2-40B4-BE49-F238E27FC236}">
                <a16:creationId xmlns:a16="http://schemas.microsoft.com/office/drawing/2014/main" id="{D25CBCAC-0A7D-3843-9064-95EF9B1A118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13316" name="Rectangle 3">
            <a:extLst>
              <a:ext uri="{FF2B5EF4-FFF2-40B4-BE49-F238E27FC236}">
                <a16:creationId xmlns:a16="http://schemas.microsoft.com/office/drawing/2014/main" id="{FA9E925F-DD88-E54E-BB1B-AEE1CD51FE1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68313" y="908050"/>
            <a:ext cx="8351837" cy="4754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800100" indent="-34290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200">
                <a:latin typeface="Arial" panose="020B0604020202020204" pitchFamily="34" charset="0"/>
              </a:rPr>
              <a:t>US and SCI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200">
                <a:latin typeface="Arial" panose="020B0604020202020204" pitchFamily="34" charset="0"/>
              </a:rPr>
              <a:t>Extremely good acute care – but at a price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200">
                <a:latin typeface="Arial" panose="020B0604020202020204" pitchFamily="34" charset="0"/>
              </a:rPr>
              <a:t>But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200">
                <a:latin typeface="Arial" panose="020B0604020202020204" pitchFamily="34" charset="0"/>
              </a:rPr>
              <a:t>Few if any rehab centres like Stoke or Oswestry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200">
                <a:latin typeface="Arial" panose="020B0604020202020204" pitchFamily="34" charset="0"/>
              </a:rPr>
              <a:t>Aim to discharge patients quickly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200">
                <a:latin typeface="Arial" panose="020B0604020202020204" pitchFamily="34" charset="0"/>
              </a:rPr>
              <a:t>May be better to aim for repatriation of UK residents once medically stable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200">
                <a:latin typeface="Arial" panose="020B0604020202020204" pitchFamily="34" charset="0"/>
              </a:rPr>
              <a:t>And maybe better for patients and family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600">
                <a:latin typeface="Arial" panose="020B0604020202020204" pitchFamily="34" charset="0"/>
              </a:rPr>
              <a:t>And compensation may be more difficult and limited </a:t>
            </a:r>
          </a:p>
        </p:txBody>
      </p:sp>
      <p:sp>
        <p:nvSpPr>
          <p:cNvPr id="13317" name="Rectangle 4">
            <a:extLst>
              <a:ext uri="{FF2B5EF4-FFF2-40B4-BE49-F238E27FC236}">
                <a16:creationId xmlns:a16="http://schemas.microsoft.com/office/drawing/2014/main" id="{A9359433-76AD-9947-A280-3FC89E469D4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850" y="333375"/>
            <a:ext cx="16097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Example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3" descr="Logo.jpg">
            <a:extLst>
              <a:ext uri="{FF2B5EF4-FFF2-40B4-BE49-F238E27FC236}">
                <a16:creationId xmlns:a16="http://schemas.microsoft.com/office/drawing/2014/main" id="{0D2DB249-C437-9B41-82E0-A83B649A477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3" name="TextBox 5">
            <a:extLst>
              <a:ext uri="{FF2B5EF4-FFF2-40B4-BE49-F238E27FC236}">
                <a16:creationId xmlns:a16="http://schemas.microsoft.com/office/drawing/2014/main" id="{A94C3E0A-C6C3-F940-BA7E-5ACDDBD1A17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15364" name="Rectangle 3">
            <a:extLst>
              <a:ext uri="{FF2B5EF4-FFF2-40B4-BE49-F238E27FC236}">
                <a16:creationId xmlns:a16="http://schemas.microsoft.com/office/drawing/2014/main" id="{E5CD025E-D8D0-3543-9928-D77BA5518E53}"/>
              </a:ext>
            </a:extLst>
          </p:cNvPr>
          <p:cNvSpPr>
            <a:spLocks noChangeArrowheads="1"/>
          </p:cNvSpPr>
          <p:nvPr/>
        </p:nvSpPr>
        <p:spPr bwMode="auto">
          <a:xfrm>
            <a:off x="395288" y="692150"/>
            <a:ext cx="8353425" cy="544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200">
                <a:solidFill>
                  <a:srgbClr val="4D4D4D"/>
                </a:solidFill>
                <a:latin typeface="Arial" panose="020B0604020202020204" pitchFamily="34" charset="0"/>
              </a:rPr>
              <a:t> </a:t>
            </a:r>
            <a:r>
              <a:rPr lang="en-GB" altLang="en-US" sz="2800">
                <a:solidFill>
                  <a:srgbClr val="4D4D4D"/>
                </a:solidFill>
                <a:latin typeface="Arial" panose="020B0604020202020204" pitchFamily="34" charset="0"/>
              </a:rPr>
              <a:t>Or what does the law aim to do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To put the Claimant into the position they would have been in had the accident not happened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Can we achieve that ? </a:t>
            </a:r>
          </a:p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>
                <a:solidFill>
                  <a:srgbClr val="4D4D4D"/>
                </a:solidFill>
                <a:latin typeface="Arial" panose="020B0604020202020204" pitchFamily="34" charset="0"/>
              </a:rPr>
              <a:t>If we can’t achieve that what can we do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>
                <a:solidFill>
                  <a:srgbClr val="4D4D4D"/>
                </a:solidFill>
                <a:latin typeface="Arial" panose="020B0604020202020204" pitchFamily="34" charset="0"/>
              </a:rPr>
              <a:t>Money for: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>
                <a:solidFill>
                  <a:srgbClr val="4D4D4D"/>
                </a:solidFill>
                <a:latin typeface="Arial" panose="020B0604020202020204" pitchFamily="34" charset="0"/>
              </a:rPr>
              <a:t>Housing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>
                <a:solidFill>
                  <a:srgbClr val="4D4D4D"/>
                </a:solidFill>
                <a:latin typeface="Arial" panose="020B0604020202020204" pitchFamily="34" charset="0"/>
              </a:rPr>
              <a:t>Support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>
                <a:solidFill>
                  <a:srgbClr val="4D4D4D"/>
                </a:solidFill>
                <a:latin typeface="Arial" panose="020B0604020202020204" pitchFamily="34" charset="0"/>
              </a:rPr>
              <a:t>Therapy </a:t>
            </a:r>
          </a:p>
        </p:txBody>
      </p:sp>
      <p:sp>
        <p:nvSpPr>
          <p:cNvPr id="15365" name="Rectangle 4">
            <a:extLst>
              <a:ext uri="{FF2B5EF4-FFF2-40B4-BE49-F238E27FC236}">
                <a16:creationId xmlns:a16="http://schemas.microsoft.com/office/drawing/2014/main" id="{7F690AF0-3484-E345-82CE-FB38D388A90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260350"/>
            <a:ext cx="4838700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What does a lawyer aim to do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10" name="Picture 3" descr="Logo.jpg">
            <a:extLst>
              <a:ext uri="{FF2B5EF4-FFF2-40B4-BE49-F238E27FC236}">
                <a16:creationId xmlns:a16="http://schemas.microsoft.com/office/drawing/2014/main" id="{E2B9D818-F0D5-E94C-96EF-156D3CC0529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411" name="TextBox 5">
            <a:extLst>
              <a:ext uri="{FF2B5EF4-FFF2-40B4-BE49-F238E27FC236}">
                <a16:creationId xmlns:a16="http://schemas.microsoft.com/office/drawing/2014/main" id="{A5345AB2-CFEA-8D45-B058-71765146BCE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25FDAB93-B6F0-9E4C-A4D6-DF05309C2AFB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6250"/>
            <a:ext cx="9145587" cy="5678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What can we do </a:t>
            </a:r>
          </a:p>
          <a:p>
            <a:pPr marL="342900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Also money for </a:t>
            </a:r>
          </a:p>
          <a:p>
            <a:pPr marL="1085850" lvl="1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Loss of earnings </a:t>
            </a:r>
          </a:p>
          <a:p>
            <a:pPr marL="1085850" lvl="1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Transport </a:t>
            </a:r>
          </a:p>
          <a:p>
            <a:pPr marL="1085850" lvl="1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Holidays </a:t>
            </a:r>
          </a:p>
          <a:p>
            <a:pPr marL="1085850" lvl="1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Treatment </a:t>
            </a:r>
          </a:p>
          <a:p>
            <a:pPr marL="1085850" lvl="1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Rehabilitation</a:t>
            </a:r>
          </a:p>
          <a:p>
            <a:pPr marL="1257300" lvl="2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Aids and equipment </a:t>
            </a:r>
          </a:p>
          <a:p>
            <a:pPr marL="1257300" lvl="2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Exoskeletons </a:t>
            </a:r>
          </a:p>
          <a:p>
            <a:pPr marL="1257300" lvl="2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r>
              <a:rPr lang="en-GB" altLang="en-US" sz="2200" b="1" dirty="0">
                <a:solidFill>
                  <a:srgbClr val="4D4D4D"/>
                </a:solidFill>
              </a:rPr>
              <a:t>Specialist wheelchairs  </a:t>
            </a:r>
          </a:p>
          <a:p>
            <a:pPr marL="1257300" lvl="2" indent="-342900" eaLnBrk="1" hangingPunct="1">
              <a:lnSpc>
                <a:spcPct val="150000"/>
              </a:lnSpc>
              <a:buFont typeface="Wingdings" panose="05000000000000000000" pitchFamily="2" charset="2"/>
              <a:buChar char="Ø"/>
              <a:defRPr/>
            </a:pPr>
            <a:endParaRPr lang="en-GB" altLang="en-US" sz="2200" b="1" dirty="0">
              <a:solidFill>
                <a:srgbClr val="4D4D4D"/>
              </a:solidFill>
            </a:endParaRPr>
          </a:p>
        </p:txBody>
      </p:sp>
      <p:sp>
        <p:nvSpPr>
          <p:cNvPr id="17413" name="Rectangle 5">
            <a:extLst>
              <a:ext uri="{FF2B5EF4-FFF2-40B4-BE49-F238E27FC236}">
                <a16:creationId xmlns:a16="http://schemas.microsoft.com/office/drawing/2014/main" id="{1668CB0B-5E91-914F-82C3-915A692284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273050" y="261938"/>
            <a:ext cx="1800225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GB" altLang="en-US" sz="2200">
              <a:solidFill>
                <a:srgbClr val="4D4D4D"/>
              </a:solidFill>
              <a:latin typeface="Arial Black" panose="020B0604020202020204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3" descr="Logo.jpg">
            <a:extLst>
              <a:ext uri="{FF2B5EF4-FFF2-40B4-BE49-F238E27FC236}">
                <a16:creationId xmlns:a16="http://schemas.microsoft.com/office/drawing/2014/main" id="{9D00A5D6-B7AA-6E40-8742-372BEE755A5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5876925"/>
            <a:ext cx="2790825" cy="78105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TextBox 5">
            <a:extLst>
              <a:ext uri="{FF2B5EF4-FFF2-40B4-BE49-F238E27FC236}">
                <a16:creationId xmlns:a16="http://schemas.microsoft.com/office/drawing/2014/main" id="{F140FF9A-2203-D240-AAC6-C445F8F3190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24525" y="6381750"/>
            <a:ext cx="3311525" cy="338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solidFill>
                  <a:srgbClr val="5F5F5F"/>
                </a:solidFill>
                <a:latin typeface="Arial Black" panose="020B0604020202020204" pitchFamily="34" charset="0"/>
              </a:rPr>
              <a:t>www.mcdermottqc.com</a:t>
            </a:r>
          </a:p>
        </p:txBody>
      </p:sp>
      <p:sp>
        <p:nvSpPr>
          <p:cNvPr id="19460" name="Rectangle 3">
            <a:extLst>
              <a:ext uri="{FF2B5EF4-FFF2-40B4-BE49-F238E27FC236}">
                <a16:creationId xmlns:a16="http://schemas.microsoft.com/office/drawing/2014/main" id="{C81ACFEE-08ED-AA42-A1A4-C8C64909C1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9388" y="476250"/>
            <a:ext cx="9145587" cy="51704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800">
                <a:solidFill>
                  <a:srgbClr val="4D4D4D"/>
                </a:solidFill>
                <a:latin typeface="Arial" panose="020B0604020202020204" pitchFamily="34" charset="0"/>
              </a:rPr>
              <a:t>Essentially in every case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Will need to show fault 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What if liability is denied ?</a:t>
            </a:r>
          </a:p>
          <a:p>
            <a:pPr lvl="1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400">
                <a:solidFill>
                  <a:srgbClr val="4D4D4D"/>
                </a:solidFill>
                <a:latin typeface="Arial" panose="020B0604020202020204" pitchFamily="34" charset="0"/>
              </a:rPr>
              <a:t>Then we go to trial or towards trial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Much preparation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Witness statements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Expert evidence on liability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Negotiation – maybe a JSM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And perhaps settlement  </a:t>
            </a:r>
          </a:p>
          <a:p>
            <a:pPr lvl="2" eaLnBrk="1" hangingPunct="1">
              <a:lnSpc>
                <a:spcPct val="150000"/>
              </a:lnSpc>
              <a:spcBef>
                <a:spcPct val="0"/>
              </a:spcBef>
              <a:buFont typeface="Wingdings" pitchFamily="2" charset="2"/>
              <a:buChar char="Ø"/>
            </a:pPr>
            <a:r>
              <a:rPr lang="en-GB" altLang="en-US" sz="2000">
                <a:solidFill>
                  <a:srgbClr val="4D4D4D"/>
                </a:solidFill>
                <a:latin typeface="Arial" panose="020B0604020202020204" pitchFamily="34" charset="0"/>
              </a:rPr>
              <a:t>Maybe only a small percentage of full liability </a:t>
            </a:r>
          </a:p>
        </p:txBody>
      </p:sp>
      <p:sp>
        <p:nvSpPr>
          <p:cNvPr id="19461" name="Rectangle 5">
            <a:extLst>
              <a:ext uri="{FF2B5EF4-FFF2-40B4-BE49-F238E27FC236}">
                <a16:creationId xmlns:a16="http://schemas.microsoft.com/office/drawing/2014/main" id="{A9CBC6FB-9862-7544-9897-2C0EA1CEF0E8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0825" y="180975"/>
            <a:ext cx="1800225" cy="4302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2200">
                <a:solidFill>
                  <a:srgbClr val="4D4D4D"/>
                </a:solidFill>
                <a:latin typeface="Arial Black" panose="020B0604020202020204" pitchFamily="34" charset="0"/>
              </a:rPr>
              <a:t>The case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338</TotalTime>
  <Words>899</Words>
  <Application>Microsoft Macintosh PowerPoint</Application>
  <PresentationFormat>On-screen Show (4:3)</PresentationFormat>
  <Paragraphs>180</Paragraphs>
  <Slides>17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Arial Black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How much is enough </vt:lpstr>
      <vt:lpstr>PowerPoint Presentation</vt:lpstr>
      <vt:lpstr>PowerPoint Presentation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Holly-Ann Shaw</dc:creator>
  <cp:lastModifiedBy>Tony Sparkes</cp:lastModifiedBy>
  <cp:revision>58</cp:revision>
  <cp:lastPrinted>2016-06-23T07:28:26Z</cp:lastPrinted>
  <dcterms:created xsi:type="dcterms:W3CDTF">2011-10-21T12:22:28Z</dcterms:created>
  <dcterms:modified xsi:type="dcterms:W3CDTF">2020-04-19T13:00:16Z</dcterms:modified>
</cp:coreProperties>
</file>