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9" r:id="rId93"/>
    <p:sldId id="350" r:id="rId94"/>
    <p:sldId id="351" r:id="rId95"/>
    <p:sldId id="353" r:id="rId96"/>
    <p:sldId id="354" r:id="rId97"/>
    <p:sldId id="356" r:id="rId98"/>
    <p:sldId id="357" r:id="rId9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668016" y="718261"/>
            <a:ext cx="3807967" cy="5746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chemeClr val="tx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3600" b="1"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chemeClr val="tx1"/>
                </a:solidFill>
                <a:latin typeface="Century Gothic"/>
                <a:cs typeface="Century Gothic"/>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1" i="0">
                <a:solidFill>
                  <a:schemeClr val="tx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10612" y="1354328"/>
            <a:ext cx="3922775" cy="1122680"/>
          </a:xfrm>
          <a:prstGeom prst="rect">
            <a:avLst/>
          </a:prstGeom>
        </p:spPr>
        <p:txBody>
          <a:bodyPr wrap="square" lIns="0" tIns="0" rIns="0" bIns="0">
            <a:spAutoFit/>
          </a:bodyPr>
          <a:lstStyle>
            <a:lvl1pPr>
              <a:defRPr sz="7200" b="1" i="0">
                <a:solidFill>
                  <a:schemeClr val="tx1"/>
                </a:solidFill>
                <a:latin typeface="Century Gothic"/>
                <a:cs typeface="Century Gothic"/>
              </a:defRPr>
            </a:lvl1pPr>
          </a:lstStyle>
          <a:p>
            <a:endParaRPr/>
          </a:p>
        </p:txBody>
      </p:sp>
      <p:sp>
        <p:nvSpPr>
          <p:cNvPr id="3" name="Holder 3"/>
          <p:cNvSpPr>
            <a:spLocks noGrp="1"/>
          </p:cNvSpPr>
          <p:nvPr>
            <p:ph type="body" idx="1"/>
          </p:nvPr>
        </p:nvSpPr>
        <p:spPr>
          <a:xfrm>
            <a:off x="2214752" y="2403475"/>
            <a:ext cx="4716145" cy="3667760"/>
          </a:xfrm>
          <a:prstGeom prst="rect">
            <a:avLst/>
          </a:prstGeom>
        </p:spPr>
        <p:txBody>
          <a:bodyPr wrap="square" lIns="0" tIns="0" rIns="0" bIns="0">
            <a:spAutoFit/>
          </a:bodyPr>
          <a:lstStyle>
            <a:lvl1pPr>
              <a:defRPr sz="3600" b="1"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5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3292" y="757173"/>
            <a:ext cx="5809108" cy="1674817"/>
          </a:xfrm>
          <a:prstGeom prst="rect">
            <a:avLst/>
          </a:prstGeom>
        </p:spPr>
        <p:txBody>
          <a:bodyPr vert="horz" wrap="square" lIns="0" tIns="12700" rIns="0" bIns="0" rtlCol="0">
            <a:spAutoFit/>
          </a:bodyPr>
          <a:lstStyle/>
          <a:p>
            <a:pPr marL="422275" algn="l">
              <a:lnSpc>
                <a:spcPct val="100000"/>
              </a:lnSpc>
              <a:spcBef>
                <a:spcPts val="100"/>
              </a:spcBef>
            </a:pPr>
            <a:r>
              <a:rPr lang="en-GB" sz="3600" dirty="0" smtClean="0"/>
              <a:t>RECLAIMED IDENTITIES:</a:t>
            </a:r>
            <a:endParaRPr sz="3600" dirty="0"/>
          </a:p>
          <a:p>
            <a:pPr marL="12700" marR="5080" algn="ctr">
              <a:lnSpc>
                <a:spcPct val="100000"/>
              </a:lnSpc>
            </a:pPr>
            <a:r>
              <a:rPr sz="3600" dirty="0"/>
              <a:t>Contemporary</a:t>
            </a:r>
            <a:r>
              <a:rPr sz="3600" spc="-110" dirty="0"/>
              <a:t> </a:t>
            </a:r>
            <a:r>
              <a:rPr sz="3600" spc="-5" dirty="0"/>
              <a:t>Practice  </a:t>
            </a:r>
            <a:r>
              <a:rPr sz="3600" dirty="0"/>
              <a:t>in</a:t>
            </a:r>
          </a:p>
        </p:txBody>
      </p:sp>
      <p:sp>
        <p:nvSpPr>
          <p:cNvPr id="3" name="object 3"/>
          <p:cNvSpPr txBox="1">
            <a:spLocks noGrp="1"/>
          </p:cNvSpPr>
          <p:nvPr>
            <p:ph type="body" idx="1"/>
          </p:nvPr>
        </p:nvSpPr>
        <p:spPr>
          <a:xfrm>
            <a:off x="2214752" y="2403475"/>
            <a:ext cx="5252848" cy="3683060"/>
          </a:xfrm>
          <a:prstGeom prst="rect">
            <a:avLst/>
          </a:prstGeom>
        </p:spPr>
        <p:txBody>
          <a:bodyPr vert="horz" wrap="square" lIns="0" tIns="12700" rIns="0" bIns="0" rtlCol="0">
            <a:spAutoFit/>
          </a:bodyPr>
          <a:lstStyle/>
          <a:p>
            <a:pPr marL="751840" marR="745490" algn="ctr">
              <a:lnSpc>
                <a:spcPct val="100000"/>
              </a:lnSpc>
              <a:spcBef>
                <a:spcPts val="100"/>
              </a:spcBef>
            </a:pPr>
            <a:r>
              <a:rPr spc="-5" dirty="0"/>
              <a:t>Personal</a:t>
            </a:r>
            <a:r>
              <a:rPr spc="-95" dirty="0"/>
              <a:t> </a:t>
            </a:r>
            <a:r>
              <a:rPr dirty="0"/>
              <a:t>Injury  &amp;</a:t>
            </a:r>
          </a:p>
          <a:p>
            <a:pPr marL="81280">
              <a:lnSpc>
                <a:spcPct val="100000"/>
              </a:lnSpc>
            </a:pPr>
            <a:r>
              <a:rPr dirty="0"/>
              <a:t>Medical</a:t>
            </a:r>
            <a:r>
              <a:rPr spc="-75" dirty="0"/>
              <a:t> </a:t>
            </a:r>
            <a:r>
              <a:rPr dirty="0"/>
              <a:t>Negligence</a:t>
            </a:r>
          </a:p>
          <a:p>
            <a:pPr marL="1332230" marR="1325245" indent="-635" algn="ctr">
              <a:lnSpc>
                <a:spcPct val="100000"/>
              </a:lnSpc>
              <a:spcBef>
                <a:spcPts val="2910"/>
              </a:spcBef>
            </a:pPr>
            <a:r>
              <a:rPr lang="en-GB" sz="2400" dirty="0" smtClean="0"/>
              <a:t>Thursday                 </a:t>
            </a:r>
            <a:r>
              <a:rPr lang="en-GB" sz="2400" spc="-5" dirty="0" smtClean="0"/>
              <a:t>19</a:t>
            </a:r>
            <a:r>
              <a:rPr sz="2400" spc="-90" dirty="0" smtClean="0"/>
              <a:t> </a:t>
            </a:r>
            <a:r>
              <a:rPr sz="2400" dirty="0"/>
              <a:t>September</a:t>
            </a:r>
          </a:p>
          <a:p>
            <a:pPr algn="ctr">
              <a:lnSpc>
                <a:spcPts val="2805"/>
              </a:lnSpc>
            </a:pPr>
            <a:r>
              <a:rPr lang="en-GB" sz="2400" spc="-5" dirty="0" smtClean="0"/>
              <a:t>2019</a:t>
            </a:r>
            <a:endParaRPr sz="2400" dirty="0"/>
          </a:p>
          <a:p>
            <a:pPr algn="ctr">
              <a:lnSpc>
                <a:spcPts val="4245"/>
              </a:lnSpc>
            </a:pPr>
            <a:r>
              <a:rPr spc="-5" dirty="0"/>
              <a:t>Burnley Football</a:t>
            </a:r>
            <a:r>
              <a:rPr spc="-70" dirty="0"/>
              <a:t> </a:t>
            </a:r>
            <a:r>
              <a:rPr spc="-5" dirty="0"/>
              <a:t>Club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362791"/>
            <a:ext cx="8338820" cy="4475584"/>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dirty="0">
                <a:latin typeface="Century Gothic"/>
                <a:cs typeface="Century Gothic"/>
              </a:rPr>
              <a:t>Thus </a:t>
            </a:r>
            <a:r>
              <a:rPr sz="3600" spc="-5" dirty="0">
                <a:latin typeface="Century Gothic"/>
                <a:cs typeface="Century Gothic"/>
              </a:rPr>
              <a:t>driver </a:t>
            </a:r>
            <a:r>
              <a:rPr sz="3600" dirty="0">
                <a:latin typeface="Century Gothic"/>
                <a:cs typeface="Century Gothic"/>
              </a:rPr>
              <a:t>reversed </a:t>
            </a:r>
            <a:r>
              <a:rPr sz="3600" spc="-5" dirty="0">
                <a:latin typeface="Century Gothic"/>
                <a:cs typeface="Century Gothic"/>
              </a:rPr>
              <a:t>over </a:t>
            </a:r>
            <a:r>
              <a:rPr lang="en-GB" sz="3600" dirty="0" smtClean="0">
                <a:latin typeface="Century Gothic"/>
                <a:cs typeface="Century Gothic"/>
              </a:rPr>
              <a:t>Jonathan</a:t>
            </a:r>
            <a:r>
              <a:rPr sz="3600" dirty="0" smtClean="0">
                <a:latin typeface="Century Gothic"/>
                <a:cs typeface="Century Gothic"/>
              </a:rPr>
              <a:t> </a:t>
            </a:r>
            <a:r>
              <a:rPr sz="3600" spc="-5" dirty="0">
                <a:latin typeface="Century Gothic"/>
                <a:cs typeface="Century Gothic"/>
              </a:rPr>
              <a:t>initially </a:t>
            </a:r>
            <a:r>
              <a:rPr sz="3600" spc="-5" dirty="0" smtClean="0">
                <a:latin typeface="Century Gothic"/>
                <a:cs typeface="Century Gothic"/>
              </a:rPr>
              <a:t>and </a:t>
            </a:r>
            <a:r>
              <a:rPr sz="3600" dirty="0">
                <a:latin typeface="Century Gothic"/>
                <a:cs typeface="Century Gothic"/>
              </a:rPr>
              <a:t>then </a:t>
            </a:r>
            <a:r>
              <a:rPr sz="3600" spc="-5" dirty="0">
                <a:latin typeface="Century Gothic"/>
                <a:cs typeface="Century Gothic"/>
              </a:rPr>
              <a:t>drove forward, back </a:t>
            </a:r>
            <a:r>
              <a:rPr sz="3600" dirty="0">
                <a:latin typeface="Century Gothic"/>
                <a:cs typeface="Century Gothic"/>
              </a:rPr>
              <a:t>over  his right</a:t>
            </a:r>
            <a:r>
              <a:rPr sz="3600" spc="35" dirty="0">
                <a:latin typeface="Century Gothic"/>
                <a:cs typeface="Century Gothic"/>
              </a:rPr>
              <a:t> </a:t>
            </a:r>
            <a:r>
              <a:rPr sz="3600" spc="-5" dirty="0">
                <a:latin typeface="Century Gothic"/>
                <a:cs typeface="Century Gothic"/>
              </a:rPr>
              <a:t>foot.</a:t>
            </a:r>
            <a:endParaRPr sz="3600" dirty="0">
              <a:latin typeface="Century Gothic"/>
              <a:cs typeface="Century Gothic"/>
            </a:endParaRPr>
          </a:p>
          <a:p>
            <a:pPr>
              <a:lnSpc>
                <a:spcPct val="100000"/>
              </a:lnSpc>
              <a:spcBef>
                <a:spcPts val="45"/>
              </a:spcBef>
              <a:buFont typeface="Symbol"/>
              <a:buChar char=""/>
            </a:pPr>
            <a:endParaRPr sz="5600" dirty="0">
              <a:latin typeface="Times New Roman"/>
              <a:cs typeface="Times New Roman"/>
            </a:endParaRPr>
          </a:p>
          <a:p>
            <a:pPr marL="355600" indent="-342900" algn="just">
              <a:lnSpc>
                <a:spcPct val="100000"/>
              </a:lnSpc>
              <a:buFont typeface="Symbol"/>
              <a:buChar char=""/>
              <a:tabLst>
                <a:tab pos="355600" algn="l"/>
              </a:tabLst>
            </a:pPr>
            <a:r>
              <a:rPr sz="3600" dirty="0">
                <a:latin typeface="Century Gothic"/>
                <a:cs typeface="Century Gothic"/>
              </a:rPr>
              <a:t>Primary </a:t>
            </a:r>
            <a:r>
              <a:rPr sz="3600" spc="-5" dirty="0">
                <a:latin typeface="Century Gothic"/>
                <a:cs typeface="Century Gothic"/>
              </a:rPr>
              <a:t>liability</a:t>
            </a:r>
            <a:r>
              <a:rPr sz="3600" spc="20" dirty="0">
                <a:latin typeface="Century Gothic"/>
                <a:cs typeface="Century Gothic"/>
              </a:rPr>
              <a:t> </a:t>
            </a:r>
            <a:r>
              <a:rPr lang="en-GB" sz="3600" spc="20" dirty="0" smtClean="0">
                <a:latin typeface="Century Gothic"/>
                <a:cs typeface="Century Gothic"/>
              </a:rPr>
              <a:t>was readily </a:t>
            </a:r>
            <a:r>
              <a:rPr sz="3600" dirty="0" smtClean="0">
                <a:latin typeface="Century Gothic"/>
                <a:cs typeface="Century Gothic"/>
              </a:rPr>
              <a:t>conceded</a:t>
            </a:r>
            <a:r>
              <a:rPr sz="3600" dirty="0">
                <a:latin typeface="Century Gothic"/>
                <a:cs typeface="Century Gothic"/>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362791"/>
            <a:ext cx="8411210" cy="4752583"/>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spc="-5" dirty="0">
                <a:latin typeface="Century Gothic"/>
                <a:cs typeface="Century Gothic"/>
              </a:rPr>
              <a:t>Contributory </a:t>
            </a:r>
            <a:r>
              <a:rPr sz="3600" dirty="0">
                <a:latin typeface="Century Gothic"/>
                <a:cs typeface="Century Gothic"/>
              </a:rPr>
              <a:t>negligence </a:t>
            </a:r>
            <a:r>
              <a:rPr sz="3600" spc="-5" dirty="0">
                <a:latin typeface="Century Gothic"/>
                <a:cs typeface="Century Gothic"/>
              </a:rPr>
              <a:t>at </a:t>
            </a:r>
            <a:r>
              <a:rPr sz="3600" dirty="0">
                <a:latin typeface="Century Gothic"/>
                <a:cs typeface="Century Gothic"/>
              </a:rPr>
              <a:t>20%  </a:t>
            </a:r>
            <a:r>
              <a:rPr lang="en-GB" sz="3600" dirty="0" smtClean="0">
                <a:latin typeface="Century Gothic"/>
                <a:cs typeface="Century Gothic"/>
              </a:rPr>
              <a:t>was </a:t>
            </a:r>
            <a:r>
              <a:rPr sz="3600" spc="-5" dirty="0" smtClean="0">
                <a:latin typeface="Century Gothic"/>
                <a:cs typeface="Century Gothic"/>
              </a:rPr>
              <a:t>alleged</a:t>
            </a:r>
            <a:r>
              <a:rPr sz="3600" spc="-5" dirty="0">
                <a:latin typeface="Century Gothic"/>
                <a:cs typeface="Century Gothic"/>
              </a:rPr>
              <a:t>, but without </a:t>
            </a:r>
            <a:r>
              <a:rPr sz="3600" dirty="0">
                <a:latin typeface="Century Gothic"/>
                <a:cs typeface="Century Gothic"/>
              </a:rPr>
              <a:t>real conviction  </a:t>
            </a:r>
            <a:r>
              <a:rPr sz="3600" spc="-5" dirty="0">
                <a:latin typeface="Century Gothic"/>
                <a:cs typeface="Century Gothic"/>
              </a:rPr>
              <a:t>or indeed likelihood of</a:t>
            </a:r>
            <a:r>
              <a:rPr sz="3600" spc="55" dirty="0">
                <a:latin typeface="Century Gothic"/>
                <a:cs typeface="Century Gothic"/>
              </a:rPr>
              <a:t> </a:t>
            </a:r>
            <a:r>
              <a:rPr sz="3600" spc="-5" dirty="0">
                <a:latin typeface="Century Gothic"/>
                <a:cs typeface="Century Gothic"/>
              </a:rPr>
              <a:t>success.</a:t>
            </a:r>
            <a:endParaRPr sz="3600" dirty="0">
              <a:latin typeface="Century Gothic"/>
              <a:cs typeface="Century Gothic"/>
            </a:endParaRPr>
          </a:p>
          <a:p>
            <a:pPr>
              <a:lnSpc>
                <a:spcPct val="100000"/>
              </a:lnSpc>
              <a:spcBef>
                <a:spcPts val="45"/>
              </a:spcBef>
              <a:buFont typeface="Symbol"/>
              <a:buChar char=""/>
            </a:pPr>
            <a:endParaRPr sz="5600" dirty="0">
              <a:latin typeface="Times New Roman"/>
              <a:cs typeface="Times New Roman"/>
            </a:endParaRPr>
          </a:p>
          <a:p>
            <a:pPr marL="481965" indent="-469265">
              <a:lnSpc>
                <a:spcPct val="100000"/>
              </a:lnSpc>
              <a:buFont typeface="Symbol"/>
              <a:buChar char=""/>
              <a:tabLst>
                <a:tab pos="481965" algn="l"/>
                <a:tab pos="482600" algn="l"/>
              </a:tabLst>
            </a:pPr>
            <a:r>
              <a:rPr sz="3600" dirty="0">
                <a:latin typeface="Century Gothic"/>
                <a:cs typeface="Century Gothic"/>
              </a:rPr>
              <a:t>Proceedings </a:t>
            </a:r>
            <a:r>
              <a:rPr sz="3600" spc="-10" dirty="0">
                <a:latin typeface="Century Gothic"/>
                <a:cs typeface="Century Gothic"/>
              </a:rPr>
              <a:t>issued </a:t>
            </a:r>
            <a:r>
              <a:rPr sz="3600" spc="-5" dirty="0">
                <a:latin typeface="Century Gothic"/>
                <a:cs typeface="Century Gothic"/>
              </a:rPr>
              <a:t>12 </a:t>
            </a:r>
            <a:r>
              <a:rPr sz="3600" dirty="0">
                <a:latin typeface="Century Gothic"/>
                <a:cs typeface="Century Gothic"/>
              </a:rPr>
              <a:t>May</a:t>
            </a:r>
            <a:r>
              <a:rPr sz="3600" spc="35" dirty="0">
                <a:latin typeface="Century Gothic"/>
                <a:cs typeface="Century Gothic"/>
              </a:rPr>
              <a:t> </a:t>
            </a:r>
            <a:r>
              <a:rPr sz="3600" spc="-5" dirty="0">
                <a:latin typeface="Century Gothic"/>
                <a:cs typeface="Century Gothic"/>
              </a:rPr>
              <a:t>2017.</a:t>
            </a:r>
            <a:endParaRPr sz="3600" dirty="0">
              <a:latin typeface="Century Gothic"/>
              <a:cs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393552"/>
            <a:ext cx="8340725" cy="4892814"/>
          </a:xfrm>
          <a:prstGeom prst="rect">
            <a:avLst/>
          </a:prstGeom>
        </p:spPr>
        <p:txBody>
          <a:bodyPr vert="horz" wrap="square" lIns="0" tIns="12065" rIns="0" bIns="0" rtlCol="0">
            <a:spAutoFit/>
          </a:bodyPr>
          <a:lstStyle/>
          <a:p>
            <a:pPr marL="355600" marR="5080" indent="-342900" algn="just">
              <a:lnSpc>
                <a:spcPct val="150000"/>
              </a:lnSpc>
              <a:spcBef>
                <a:spcPts val="95"/>
              </a:spcBef>
              <a:buFont typeface="Symbol"/>
              <a:buChar char=""/>
              <a:tabLst>
                <a:tab pos="355600" algn="l"/>
              </a:tabLst>
            </a:pPr>
            <a:r>
              <a:rPr sz="3600" dirty="0">
                <a:latin typeface="Century Gothic"/>
                <a:cs typeface="Century Gothic"/>
              </a:rPr>
              <a:t>Consultation </a:t>
            </a:r>
            <a:r>
              <a:rPr sz="3600" spc="-5" dirty="0">
                <a:latin typeface="Century Gothic"/>
                <a:cs typeface="Century Gothic"/>
              </a:rPr>
              <a:t>in </a:t>
            </a:r>
            <a:r>
              <a:rPr sz="3600" dirty="0">
                <a:latin typeface="Century Gothic"/>
                <a:cs typeface="Century Gothic"/>
              </a:rPr>
              <a:t>the </a:t>
            </a:r>
            <a:r>
              <a:rPr sz="3600" spc="-5" dirty="0">
                <a:latin typeface="Century Gothic"/>
                <a:cs typeface="Century Gothic"/>
              </a:rPr>
              <a:t>UK with  </a:t>
            </a:r>
            <a:r>
              <a:rPr sz="3600" dirty="0">
                <a:latin typeface="Century Gothic"/>
                <a:cs typeface="Century Gothic"/>
              </a:rPr>
              <a:t>A/Professor Munjed </a:t>
            </a:r>
            <a:r>
              <a:rPr sz="3600" spc="-5" dirty="0">
                <a:latin typeface="Century Gothic"/>
                <a:cs typeface="Century Gothic"/>
              </a:rPr>
              <a:t>Al </a:t>
            </a:r>
            <a:r>
              <a:rPr sz="3600" dirty="0">
                <a:latin typeface="Century Gothic"/>
                <a:cs typeface="Century Gothic"/>
              </a:rPr>
              <a:t>Muderis </a:t>
            </a:r>
            <a:r>
              <a:rPr sz="3600" spc="-10" dirty="0">
                <a:latin typeface="Century Gothic"/>
                <a:cs typeface="Century Gothic"/>
              </a:rPr>
              <a:t>of  </a:t>
            </a:r>
            <a:r>
              <a:rPr sz="3600" dirty="0">
                <a:latin typeface="Century Gothic"/>
                <a:cs typeface="Century Gothic"/>
              </a:rPr>
              <a:t>the </a:t>
            </a:r>
            <a:r>
              <a:rPr sz="3600" spc="-5" dirty="0">
                <a:latin typeface="Century Gothic"/>
                <a:cs typeface="Century Gothic"/>
              </a:rPr>
              <a:t>Macquarie </a:t>
            </a:r>
            <a:r>
              <a:rPr sz="3600" dirty="0">
                <a:latin typeface="Century Gothic"/>
                <a:cs typeface="Century Gothic"/>
              </a:rPr>
              <a:t>Hospital </a:t>
            </a:r>
            <a:r>
              <a:rPr sz="3600" spc="5" dirty="0">
                <a:latin typeface="Century Gothic"/>
                <a:cs typeface="Century Gothic"/>
              </a:rPr>
              <a:t>in </a:t>
            </a:r>
            <a:r>
              <a:rPr sz="3600" spc="-5" dirty="0">
                <a:latin typeface="Century Gothic"/>
                <a:cs typeface="Century Gothic"/>
              </a:rPr>
              <a:t>Sydney,  </a:t>
            </a:r>
            <a:r>
              <a:rPr sz="3600" dirty="0">
                <a:latin typeface="Century Gothic"/>
                <a:cs typeface="Century Gothic"/>
              </a:rPr>
              <a:t>Australia and Mr Norbert Kang </a:t>
            </a:r>
            <a:r>
              <a:rPr sz="3600" spc="-10" dirty="0">
                <a:latin typeface="Century Gothic"/>
                <a:cs typeface="Century Gothic"/>
              </a:rPr>
              <a:t>of  </a:t>
            </a:r>
            <a:r>
              <a:rPr sz="3600" dirty="0">
                <a:latin typeface="Century Gothic"/>
                <a:cs typeface="Century Gothic"/>
              </a:rPr>
              <a:t>the Royal </a:t>
            </a:r>
            <a:r>
              <a:rPr sz="3600" spc="-5" dirty="0">
                <a:latin typeface="Century Gothic"/>
                <a:cs typeface="Century Gothic"/>
              </a:rPr>
              <a:t>Free </a:t>
            </a:r>
            <a:r>
              <a:rPr sz="3600" spc="-5" dirty="0" smtClean="0">
                <a:latin typeface="Century Gothic"/>
                <a:cs typeface="Century Gothic"/>
              </a:rPr>
              <a:t>Hospital </a:t>
            </a:r>
            <a:r>
              <a:rPr sz="3600" spc="-5" dirty="0">
                <a:latin typeface="Century Gothic"/>
                <a:cs typeface="Century Gothic"/>
              </a:rPr>
              <a:t>on 15 </a:t>
            </a:r>
            <a:r>
              <a:rPr sz="3600" dirty="0">
                <a:latin typeface="Century Gothic"/>
                <a:cs typeface="Century Gothic"/>
              </a:rPr>
              <a:t>May</a:t>
            </a:r>
            <a:r>
              <a:rPr sz="3600" spc="70" dirty="0">
                <a:latin typeface="Century Gothic"/>
                <a:cs typeface="Century Gothic"/>
              </a:rPr>
              <a:t> </a:t>
            </a:r>
            <a:r>
              <a:rPr sz="3600" spc="-5" dirty="0">
                <a:latin typeface="Century Gothic"/>
                <a:cs typeface="Century Gothic"/>
              </a:rPr>
              <a:t>2017.</a:t>
            </a:r>
            <a:endParaRPr sz="3600" dirty="0">
              <a:latin typeface="Century Gothic"/>
              <a:cs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0200" y="1639778"/>
            <a:ext cx="8412480" cy="2495550"/>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6235" algn="l"/>
              </a:tabLst>
            </a:pPr>
            <a:r>
              <a:rPr sz="3600" dirty="0">
                <a:latin typeface="Century Gothic"/>
                <a:cs typeface="Century Gothic"/>
              </a:rPr>
              <a:t>A/Professor Al </a:t>
            </a:r>
            <a:r>
              <a:rPr sz="3600" spc="-5" dirty="0">
                <a:latin typeface="Century Gothic"/>
                <a:cs typeface="Century Gothic"/>
              </a:rPr>
              <a:t>Muderis along with  </a:t>
            </a:r>
            <a:r>
              <a:rPr sz="3600" dirty="0">
                <a:latin typeface="Century Gothic"/>
                <a:cs typeface="Century Gothic"/>
              </a:rPr>
              <a:t>Mr Kang </a:t>
            </a:r>
            <a:r>
              <a:rPr sz="3600" spc="-5" dirty="0" smtClean="0">
                <a:latin typeface="Century Gothic"/>
                <a:cs typeface="Century Gothic"/>
              </a:rPr>
              <a:t>advised </a:t>
            </a:r>
            <a:r>
              <a:rPr lang="en-GB" sz="3600" spc="-10" dirty="0" smtClean="0">
                <a:latin typeface="Century Gothic"/>
                <a:cs typeface="Century Gothic"/>
              </a:rPr>
              <a:t>Jonathan</a:t>
            </a:r>
            <a:r>
              <a:rPr sz="3600" spc="-10" dirty="0" smtClean="0">
                <a:latin typeface="Century Gothic"/>
                <a:cs typeface="Century Gothic"/>
              </a:rPr>
              <a:t>  </a:t>
            </a:r>
            <a:r>
              <a:rPr sz="3600" dirty="0">
                <a:latin typeface="Century Gothic"/>
                <a:cs typeface="Century Gothic"/>
              </a:rPr>
              <a:t>that the foot </a:t>
            </a:r>
            <a:r>
              <a:rPr sz="3600" spc="-5" dirty="0">
                <a:latin typeface="Century Gothic"/>
                <a:cs typeface="Century Gothic"/>
              </a:rPr>
              <a:t>was </a:t>
            </a:r>
            <a:r>
              <a:rPr sz="3600" dirty="0">
                <a:latin typeface="Century Gothic"/>
                <a:cs typeface="Century Gothic"/>
              </a:rPr>
              <a:t>not</a:t>
            </a:r>
            <a:r>
              <a:rPr sz="3600" spc="35" dirty="0">
                <a:latin typeface="Century Gothic"/>
                <a:cs typeface="Century Gothic"/>
              </a:rPr>
              <a:t> </a:t>
            </a:r>
            <a:r>
              <a:rPr sz="3600" spc="-5" dirty="0" smtClean="0">
                <a:latin typeface="Century Gothic"/>
                <a:cs typeface="Century Gothic"/>
              </a:rPr>
              <a:t>viable</a:t>
            </a:r>
            <a:r>
              <a:rPr lang="en-GB" sz="3600" spc="-5" dirty="0" smtClean="0">
                <a:latin typeface="Century Gothic"/>
                <a:cs typeface="Century Gothic"/>
              </a:rPr>
              <a:t> in the long term</a:t>
            </a:r>
            <a:r>
              <a:rPr sz="3600" spc="-5" dirty="0" smtClean="0">
                <a:latin typeface="Century Gothic"/>
                <a:cs typeface="Century Gothic"/>
              </a:rPr>
              <a:t>.</a:t>
            </a:r>
            <a:endParaRPr sz="3600" dirty="0">
              <a:latin typeface="Century Gothic"/>
              <a:cs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862537"/>
            <a:ext cx="8341359" cy="4965065"/>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dirty="0">
                <a:latin typeface="Century Gothic"/>
                <a:cs typeface="Century Gothic"/>
              </a:rPr>
              <a:t>A/Professor </a:t>
            </a:r>
            <a:r>
              <a:rPr sz="3600" spc="-5" dirty="0">
                <a:latin typeface="Century Gothic"/>
                <a:cs typeface="Century Gothic"/>
              </a:rPr>
              <a:t>Al </a:t>
            </a:r>
            <a:r>
              <a:rPr sz="3600" dirty="0">
                <a:latin typeface="Century Gothic"/>
                <a:cs typeface="Century Gothic"/>
              </a:rPr>
              <a:t>Muderis </a:t>
            </a:r>
            <a:r>
              <a:rPr sz="3600" spc="-5" dirty="0">
                <a:latin typeface="Century Gothic"/>
                <a:cs typeface="Century Gothic"/>
              </a:rPr>
              <a:t>advised </a:t>
            </a:r>
            <a:r>
              <a:rPr sz="3600" dirty="0">
                <a:latin typeface="Century Gothic"/>
                <a:cs typeface="Century Gothic"/>
              </a:rPr>
              <a:t>that  unusually </a:t>
            </a:r>
            <a:r>
              <a:rPr sz="3600" spc="-5" dirty="0">
                <a:latin typeface="Century Gothic"/>
                <a:cs typeface="Century Gothic"/>
              </a:rPr>
              <a:t>(it </a:t>
            </a:r>
            <a:r>
              <a:rPr sz="3600" dirty="0">
                <a:latin typeface="Century Gothic"/>
                <a:cs typeface="Century Gothic"/>
              </a:rPr>
              <a:t>had never been </a:t>
            </a:r>
            <a:r>
              <a:rPr sz="3600" spc="-5" dirty="0">
                <a:latin typeface="Century Gothic"/>
                <a:cs typeface="Century Gothic"/>
              </a:rPr>
              <a:t>done  before) </a:t>
            </a:r>
            <a:r>
              <a:rPr sz="3600" dirty="0">
                <a:latin typeface="Century Gothic"/>
                <a:cs typeface="Century Gothic"/>
              </a:rPr>
              <a:t>he </a:t>
            </a:r>
            <a:r>
              <a:rPr sz="3600" spc="-5" dirty="0">
                <a:latin typeface="Century Gothic"/>
                <a:cs typeface="Century Gothic"/>
              </a:rPr>
              <a:t>would agree </a:t>
            </a:r>
            <a:r>
              <a:rPr sz="3600" dirty="0">
                <a:latin typeface="Century Gothic"/>
                <a:cs typeface="Century Gothic"/>
              </a:rPr>
              <a:t>to </a:t>
            </a:r>
            <a:r>
              <a:rPr sz="3600" spc="-5" dirty="0">
                <a:latin typeface="Century Gothic"/>
                <a:cs typeface="Century Gothic"/>
              </a:rPr>
              <a:t>perform  an </a:t>
            </a:r>
            <a:r>
              <a:rPr sz="3600" dirty="0">
                <a:latin typeface="Century Gothic"/>
                <a:cs typeface="Century Gothic"/>
              </a:rPr>
              <a:t>elective </a:t>
            </a:r>
            <a:r>
              <a:rPr sz="3600" spc="-5" dirty="0">
                <a:latin typeface="Century Gothic"/>
                <a:cs typeface="Century Gothic"/>
              </a:rPr>
              <a:t>amputation and  </a:t>
            </a:r>
            <a:r>
              <a:rPr sz="3600" dirty="0">
                <a:latin typeface="Century Gothic"/>
                <a:cs typeface="Century Gothic"/>
              </a:rPr>
              <a:t>osseointegration </a:t>
            </a:r>
            <a:r>
              <a:rPr sz="3600" spc="-5" dirty="0">
                <a:latin typeface="Century Gothic"/>
                <a:cs typeface="Century Gothic"/>
              </a:rPr>
              <a:t>in Sydney </a:t>
            </a:r>
            <a:r>
              <a:rPr sz="3600" dirty="0">
                <a:latin typeface="Century Gothic"/>
                <a:cs typeface="Century Gothic"/>
              </a:rPr>
              <a:t>as soon  as </a:t>
            </a:r>
            <a:r>
              <a:rPr sz="3600" spc="-5" dirty="0">
                <a:latin typeface="Century Gothic"/>
                <a:cs typeface="Century Gothic"/>
              </a:rPr>
              <a:t>it could </a:t>
            </a:r>
            <a:r>
              <a:rPr sz="3600" dirty="0">
                <a:latin typeface="Century Gothic"/>
                <a:cs typeface="Century Gothic"/>
              </a:rPr>
              <a:t>be</a:t>
            </a:r>
            <a:r>
              <a:rPr sz="3600" spc="20" dirty="0">
                <a:latin typeface="Century Gothic"/>
                <a:cs typeface="Century Gothic"/>
              </a:rPr>
              <a:t> </a:t>
            </a:r>
            <a:r>
              <a:rPr sz="3600" spc="-5" dirty="0">
                <a:latin typeface="Century Gothic"/>
                <a:cs typeface="Century Gothic"/>
              </a:rPr>
              <a:t>arranged.</a:t>
            </a:r>
            <a:endParaRPr sz="3600" dirty="0">
              <a:latin typeface="Century Gothic"/>
              <a:cs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67" y="958088"/>
            <a:ext cx="7971790" cy="1687641"/>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5600" algn="l"/>
              </a:tabLst>
            </a:pPr>
            <a:r>
              <a:rPr lang="en-GB" sz="3600" spc="-5" dirty="0" smtClean="0">
                <a:latin typeface="Century Gothic"/>
                <a:cs typeface="Century Gothic"/>
              </a:rPr>
              <a:t>I</a:t>
            </a:r>
            <a:r>
              <a:rPr sz="3600" spc="-5" dirty="0" smtClean="0">
                <a:latin typeface="Century Gothic"/>
                <a:cs typeface="Century Gothic"/>
              </a:rPr>
              <a:t>nterim </a:t>
            </a:r>
            <a:r>
              <a:rPr sz="3600" spc="-5" dirty="0">
                <a:latin typeface="Century Gothic"/>
                <a:cs typeface="Century Gothic"/>
              </a:rPr>
              <a:t>payments of</a:t>
            </a:r>
            <a:r>
              <a:rPr sz="3600" spc="20" dirty="0">
                <a:latin typeface="Century Gothic"/>
                <a:cs typeface="Century Gothic"/>
              </a:rPr>
              <a:t> </a:t>
            </a:r>
            <a:r>
              <a:rPr sz="3600" spc="-5" dirty="0">
                <a:latin typeface="Century Gothic"/>
                <a:cs typeface="Century Gothic"/>
              </a:rPr>
              <a:t>£</a:t>
            </a:r>
            <a:r>
              <a:rPr sz="3600" spc="-5" dirty="0" smtClean="0">
                <a:latin typeface="Century Gothic"/>
                <a:cs typeface="Century Gothic"/>
              </a:rPr>
              <a:t>95K</a:t>
            </a:r>
            <a:r>
              <a:rPr lang="en-GB" sz="3600" spc="-5" dirty="0" smtClean="0">
                <a:latin typeface="Century Gothic"/>
                <a:cs typeface="Century Gothic"/>
              </a:rPr>
              <a:t> as at date of issue</a:t>
            </a:r>
            <a:r>
              <a:rPr sz="3600" spc="-5" dirty="0" smtClean="0">
                <a:latin typeface="Century Gothic"/>
                <a:cs typeface="Century Gothic"/>
              </a:rPr>
              <a:t>.</a:t>
            </a:r>
            <a:endParaRPr lang="en-GB" sz="3600" spc="-5" dirty="0" smtClean="0">
              <a:latin typeface="Century Gothic"/>
              <a:cs typeface="Century Gothic"/>
            </a:endParaRPr>
          </a:p>
          <a:p>
            <a:pPr marL="355600" indent="-342900">
              <a:lnSpc>
                <a:spcPct val="100000"/>
              </a:lnSpc>
              <a:spcBef>
                <a:spcPts val="100"/>
              </a:spcBef>
              <a:buFont typeface="Symbol"/>
              <a:buChar char=""/>
              <a:tabLst>
                <a:tab pos="355600" algn="l"/>
              </a:tabLst>
            </a:pPr>
            <a:endParaRPr sz="3600" dirty="0">
              <a:latin typeface="Century Gothic"/>
              <a:cs typeface="Century Gothic"/>
            </a:endParaRPr>
          </a:p>
        </p:txBody>
      </p:sp>
      <p:sp>
        <p:nvSpPr>
          <p:cNvPr id="3" name="object 3"/>
          <p:cNvSpPr txBox="1"/>
          <p:nvPr/>
        </p:nvSpPr>
        <p:spPr>
          <a:xfrm>
            <a:off x="258267" y="2055728"/>
            <a:ext cx="4630420" cy="1671955"/>
          </a:xfrm>
          <a:prstGeom prst="rect">
            <a:avLst/>
          </a:prstGeom>
        </p:spPr>
        <p:txBody>
          <a:bodyPr vert="horz" wrap="square" lIns="0" tIns="12065" rIns="0" bIns="0" rtlCol="0">
            <a:spAutoFit/>
          </a:bodyPr>
          <a:lstStyle/>
          <a:p>
            <a:pPr marL="355600" marR="5080" indent="-342900">
              <a:lnSpc>
                <a:spcPct val="150100"/>
              </a:lnSpc>
              <a:spcBef>
                <a:spcPts val="95"/>
              </a:spcBef>
              <a:buFont typeface="Symbol"/>
              <a:buChar char=""/>
              <a:tabLst>
                <a:tab pos="355600" algn="l"/>
                <a:tab pos="3778885" algn="l"/>
              </a:tabLst>
            </a:pPr>
            <a:r>
              <a:rPr sz="3600" dirty="0">
                <a:latin typeface="Century Gothic"/>
                <a:cs typeface="Century Gothic"/>
              </a:rPr>
              <a:t>Judgment	</a:t>
            </a:r>
            <a:r>
              <a:rPr sz="3600" spc="-5" dirty="0">
                <a:latin typeface="Century Gothic"/>
                <a:cs typeface="Century Gothic"/>
              </a:rPr>
              <a:t>in  acknowled</a:t>
            </a:r>
            <a:r>
              <a:rPr sz="3600" spc="-15" dirty="0">
                <a:latin typeface="Century Gothic"/>
                <a:cs typeface="Century Gothic"/>
              </a:rPr>
              <a:t>g</a:t>
            </a:r>
            <a:r>
              <a:rPr sz="3600" dirty="0">
                <a:latin typeface="Century Gothic"/>
                <a:cs typeface="Century Gothic"/>
              </a:rPr>
              <a:t>eme</a:t>
            </a:r>
            <a:r>
              <a:rPr sz="3600" spc="-15" dirty="0">
                <a:latin typeface="Century Gothic"/>
                <a:cs typeface="Century Gothic"/>
              </a:rPr>
              <a:t>n</a:t>
            </a:r>
            <a:r>
              <a:rPr sz="3600" dirty="0">
                <a:latin typeface="Century Gothic"/>
                <a:cs typeface="Century Gothic"/>
              </a:rPr>
              <a:t>t</a:t>
            </a:r>
          </a:p>
        </p:txBody>
      </p:sp>
      <p:sp>
        <p:nvSpPr>
          <p:cNvPr id="4" name="object 4"/>
          <p:cNvSpPr txBox="1"/>
          <p:nvPr/>
        </p:nvSpPr>
        <p:spPr>
          <a:xfrm>
            <a:off x="5539866" y="2055728"/>
            <a:ext cx="1614805" cy="1671955"/>
          </a:xfrm>
          <a:prstGeom prst="rect">
            <a:avLst/>
          </a:prstGeom>
        </p:spPr>
        <p:txBody>
          <a:bodyPr vert="horz" wrap="square" lIns="0" tIns="12065" rIns="0" bIns="0" rtlCol="0">
            <a:spAutoFit/>
          </a:bodyPr>
          <a:lstStyle/>
          <a:p>
            <a:pPr marL="265430" marR="5080" indent="-253365">
              <a:lnSpc>
                <a:spcPct val="150100"/>
              </a:lnSpc>
              <a:spcBef>
                <a:spcPts val="95"/>
              </a:spcBef>
            </a:pPr>
            <a:r>
              <a:rPr sz="3600" spc="-5" dirty="0">
                <a:latin typeface="Century Gothic"/>
                <a:cs typeface="Century Gothic"/>
              </a:rPr>
              <a:t>defa</a:t>
            </a:r>
            <a:r>
              <a:rPr sz="3600" spc="-15" dirty="0">
                <a:latin typeface="Century Gothic"/>
                <a:cs typeface="Century Gothic"/>
              </a:rPr>
              <a:t>u</a:t>
            </a:r>
            <a:r>
              <a:rPr sz="3600" spc="-5" dirty="0">
                <a:latin typeface="Century Gothic"/>
                <a:cs typeface="Century Gothic"/>
              </a:rPr>
              <a:t>lt  </a:t>
            </a:r>
            <a:r>
              <a:rPr sz="3600" spc="-10" dirty="0">
                <a:latin typeface="Century Gothic"/>
                <a:cs typeface="Century Gothic"/>
              </a:rPr>
              <a:t>of</a:t>
            </a:r>
            <a:endParaRPr sz="3600" dirty="0">
              <a:latin typeface="Century Gothic"/>
              <a:cs typeface="Century Gothic"/>
            </a:endParaRPr>
          </a:p>
        </p:txBody>
      </p:sp>
      <p:sp>
        <p:nvSpPr>
          <p:cNvPr id="5" name="object 5"/>
          <p:cNvSpPr txBox="1"/>
          <p:nvPr/>
        </p:nvSpPr>
        <p:spPr>
          <a:xfrm>
            <a:off x="7164705" y="2055728"/>
            <a:ext cx="1579880" cy="1671955"/>
          </a:xfrm>
          <a:prstGeom prst="rect">
            <a:avLst/>
          </a:prstGeom>
        </p:spPr>
        <p:txBody>
          <a:bodyPr vert="horz" wrap="square" lIns="0" tIns="12065" rIns="0" bIns="0" rtlCol="0">
            <a:spAutoFit/>
          </a:bodyPr>
          <a:lstStyle/>
          <a:p>
            <a:pPr marL="12700" marR="5080" indent="1109345">
              <a:lnSpc>
                <a:spcPct val="150100"/>
              </a:lnSpc>
              <a:spcBef>
                <a:spcPts val="95"/>
              </a:spcBef>
            </a:pPr>
            <a:r>
              <a:rPr sz="3600" spc="5" dirty="0">
                <a:latin typeface="Century Gothic"/>
                <a:cs typeface="Century Gothic"/>
              </a:rPr>
              <a:t>of  </a:t>
            </a:r>
            <a:r>
              <a:rPr sz="3600" spc="-5" dirty="0">
                <a:latin typeface="Century Gothic"/>
                <a:cs typeface="Century Gothic"/>
              </a:rPr>
              <a:t>service</a:t>
            </a:r>
            <a:endParaRPr sz="3600" dirty="0">
              <a:latin typeface="Century Gothic"/>
              <a:cs typeface="Century Gothic"/>
            </a:endParaRPr>
          </a:p>
        </p:txBody>
      </p:sp>
      <p:sp>
        <p:nvSpPr>
          <p:cNvPr id="6" name="object 6"/>
          <p:cNvSpPr txBox="1"/>
          <p:nvPr/>
        </p:nvSpPr>
        <p:spPr>
          <a:xfrm>
            <a:off x="601167" y="3976242"/>
            <a:ext cx="5504180" cy="574040"/>
          </a:xfrm>
          <a:prstGeom prst="rect">
            <a:avLst/>
          </a:prstGeom>
        </p:spPr>
        <p:txBody>
          <a:bodyPr vert="horz" wrap="square" lIns="0" tIns="12700" rIns="0" bIns="0" rtlCol="0">
            <a:spAutoFit/>
          </a:bodyPr>
          <a:lstStyle/>
          <a:p>
            <a:pPr marL="12700">
              <a:lnSpc>
                <a:spcPct val="100000"/>
              </a:lnSpc>
              <a:spcBef>
                <a:spcPts val="100"/>
              </a:spcBef>
              <a:tabLst>
                <a:tab pos="2062480" algn="l"/>
              </a:tabLst>
            </a:pPr>
            <a:r>
              <a:rPr sz="3600" dirty="0">
                <a:latin typeface="Century Gothic"/>
                <a:cs typeface="Century Gothic"/>
              </a:rPr>
              <a:t>ordered	</a:t>
            </a:r>
            <a:r>
              <a:rPr sz="3600" spc="-5" dirty="0">
                <a:latin typeface="Century Gothic"/>
                <a:cs typeface="Century Gothic"/>
              </a:rPr>
              <a:t>on </a:t>
            </a:r>
            <a:r>
              <a:rPr sz="3600" dirty="0">
                <a:latin typeface="Century Gothic"/>
                <a:cs typeface="Century Gothic"/>
              </a:rPr>
              <a:t>5 June</a:t>
            </a:r>
            <a:r>
              <a:rPr sz="3600" spc="-60" dirty="0">
                <a:latin typeface="Century Gothic"/>
                <a:cs typeface="Century Gothic"/>
              </a:rPr>
              <a:t> </a:t>
            </a:r>
            <a:r>
              <a:rPr sz="3600" spc="-5" dirty="0">
                <a:latin typeface="Century Gothic"/>
                <a:cs typeface="Century Gothic"/>
              </a:rPr>
              <a:t>2017.</a:t>
            </a:r>
            <a:endParaRPr sz="3600" dirty="0">
              <a:latin typeface="Century Gothic"/>
              <a:cs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16311"/>
            <a:ext cx="8341995" cy="6336665"/>
          </a:xfrm>
          <a:prstGeom prst="rect">
            <a:avLst/>
          </a:prstGeom>
        </p:spPr>
        <p:txBody>
          <a:bodyPr vert="horz" wrap="square" lIns="0" tIns="287020" rIns="0" bIns="0" rtlCol="0">
            <a:spAutoFit/>
          </a:bodyPr>
          <a:lstStyle/>
          <a:p>
            <a:pPr marL="355600" indent="-342900">
              <a:lnSpc>
                <a:spcPct val="100000"/>
              </a:lnSpc>
              <a:spcBef>
                <a:spcPts val="2260"/>
              </a:spcBef>
              <a:buFont typeface="Symbol"/>
              <a:buChar char=""/>
              <a:tabLst>
                <a:tab pos="355600" algn="l"/>
                <a:tab pos="3147695" algn="l"/>
                <a:tab pos="3943350" algn="l"/>
                <a:tab pos="5641340" algn="l"/>
                <a:tab pos="7884795" algn="l"/>
              </a:tabLst>
            </a:pPr>
            <a:r>
              <a:rPr sz="3600" dirty="0">
                <a:latin typeface="Century Gothic"/>
                <a:cs typeface="Century Gothic"/>
              </a:rPr>
              <a:t>Applicat</a:t>
            </a:r>
            <a:r>
              <a:rPr sz="3600" spc="10" dirty="0">
                <a:latin typeface="Century Gothic"/>
                <a:cs typeface="Century Gothic"/>
              </a:rPr>
              <a:t>i</a:t>
            </a:r>
            <a:r>
              <a:rPr sz="3600" dirty="0">
                <a:latin typeface="Century Gothic"/>
                <a:cs typeface="Century Gothic"/>
              </a:rPr>
              <a:t>on	for	</a:t>
            </a:r>
            <a:r>
              <a:rPr sz="3600" spc="5" dirty="0">
                <a:latin typeface="Century Gothic"/>
                <a:cs typeface="Century Gothic"/>
              </a:rPr>
              <a:t>i</a:t>
            </a:r>
            <a:r>
              <a:rPr sz="3600" dirty="0">
                <a:latin typeface="Century Gothic"/>
                <a:cs typeface="Century Gothic"/>
              </a:rPr>
              <a:t>nt</a:t>
            </a:r>
            <a:r>
              <a:rPr sz="3600" spc="10" dirty="0">
                <a:latin typeface="Century Gothic"/>
                <a:cs typeface="Century Gothic"/>
              </a:rPr>
              <a:t>e</a:t>
            </a:r>
            <a:r>
              <a:rPr sz="3600" dirty="0">
                <a:latin typeface="Century Gothic"/>
                <a:cs typeface="Century Gothic"/>
              </a:rPr>
              <a:t>rim	</a:t>
            </a:r>
            <a:r>
              <a:rPr sz="3600" spc="-5" dirty="0">
                <a:latin typeface="Century Gothic"/>
                <a:cs typeface="Century Gothic"/>
              </a:rPr>
              <a:t>paymen</a:t>
            </a:r>
            <a:r>
              <a:rPr sz="3600" dirty="0">
                <a:latin typeface="Century Gothic"/>
                <a:cs typeface="Century Gothic"/>
              </a:rPr>
              <a:t>t	</a:t>
            </a:r>
            <a:r>
              <a:rPr sz="3600" spc="-10" dirty="0">
                <a:latin typeface="Century Gothic"/>
                <a:cs typeface="Century Gothic"/>
              </a:rPr>
              <a:t>of</a:t>
            </a:r>
            <a:endParaRPr sz="3600" dirty="0">
              <a:latin typeface="Century Gothic"/>
              <a:cs typeface="Century Gothic"/>
            </a:endParaRPr>
          </a:p>
          <a:p>
            <a:pPr marL="355600" marR="8255">
              <a:lnSpc>
                <a:spcPct val="150000"/>
              </a:lnSpc>
            </a:pPr>
            <a:r>
              <a:rPr sz="3600" dirty="0">
                <a:latin typeface="Century Gothic"/>
                <a:cs typeface="Century Gothic"/>
              </a:rPr>
              <a:t>£</a:t>
            </a:r>
            <a:r>
              <a:rPr sz="3600" dirty="0" smtClean="0">
                <a:latin typeface="Century Gothic"/>
                <a:cs typeface="Century Gothic"/>
              </a:rPr>
              <a:t>90</a:t>
            </a:r>
            <a:r>
              <a:rPr lang="en-GB" sz="3600" dirty="0" smtClean="0">
                <a:latin typeface="Century Gothic"/>
                <a:cs typeface="Century Gothic"/>
              </a:rPr>
              <a:t>5</a:t>
            </a:r>
            <a:r>
              <a:rPr sz="3600" dirty="0" smtClean="0">
                <a:latin typeface="Century Gothic"/>
                <a:cs typeface="Century Gothic"/>
              </a:rPr>
              <a:t>K </a:t>
            </a:r>
            <a:r>
              <a:rPr sz="3600" dirty="0">
                <a:latin typeface="Century Gothic"/>
                <a:cs typeface="Century Gothic"/>
              </a:rPr>
              <a:t>made </a:t>
            </a:r>
            <a:r>
              <a:rPr sz="3600" spc="-5" dirty="0">
                <a:latin typeface="Century Gothic"/>
                <a:cs typeface="Century Gothic"/>
              </a:rPr>
              <a:t>on 31 </a:t>
            </a:r>
            <a:r>
              <a:rPr sz="3600" dirty="0">
                <a:latin typeface="Century Gothic"/>
                <a:cs typeface="Century Gothic"/>
              </a:rPr>
              <a:t>May </a:t>
            </a:r>
            <a:r>
              <a:rPr sz="3600" spc="-5" dirty="0">
                <a:latin typeface="Century Gothic"/>
                <a:cs typeface="Century Gothic"/>
              </a:rPr>
              <a:t>2017 with </a:t>
            </a:r>
            <a:r>
              <a:rPr sz="3600" dirty="0">
                <a:latin typeface="Century Gothic"/>
                <a:cs typeface="Century Gothic"/>
              </a:rPr>
              <a:t>a  return </a:t>
            </a:r>
            <a:r>
              <a:rPr sz="3600" spc="-5" dirty="0">
                <a:latin typeface="Century Gothic"/>
                <a:cs typeface="Century Gothic"/>
              </a:rPr>
              <a:t>date of </a:t>
            </a:r>
            <a:r>
              <a:rPr sz="3600" dirty="0">
                <a:latin typeface="Century Gothic"/>
                <a:cs typeface="Century Gothic"/>
              </a:rPr>
              <a:t>6 July</a:t>
            </a:r>
            <a:r>
              <a:rPr sz="3600" spc="20" dirty="0">
                <a:latin typeface="Century Gothic"/>
                <a:cs typeface="Century Gothic"/>
              </a:rPr>
              <a:t> </a:t>
            </a:r>
            <a:r>
              <a:rPr sz="3600" spc="-5" dirty="0">
                <a:latin typeface="Century Gothic"/>
                <a:cs typeface="Century Gothic"/>
              </a:rPr>
              <a:t>2017.</a:t>
            </a:r>
            <a:endParaRPr sz="3600" dirty="0">
              <a:latin typeface="Century Gothic"/>
              <a:cs typeface="Century Gothic"/>
            </a:endParaRPr>
          </a:p>
          <a:p>
            <a:pPr>
              <a:lnSpc>
                <a:spcPct val="100000"/>
              </a:lnSpc>
              <a:spcBef>
                <a:spcPts val="10"/>
              </a:spcBef>
            </a:pPr>
            <a:endParaRPr sz="3750" dirty="0">
              <a:latin typeface="Times New Roman"/>
              <a:cs typeface="Times New Roman"/>
            </a:endParaRPr>
          </a:p>
          <a:p>
            <a:pPr marL="355600" marR="5080" indent="-342900" algn="just">
              <a:lnSpc>
                <a:spcPct val="150000"/>
              </a:lnSpc>
              <a:spcBef>
                <a:spcPts val="5"/>
              </a:spcBef>
              <a:buFont typeface="Symbol"/>
              <a:buChar char=""/>
              <a:tabLst>
                <a:tab pos="355600" algn="l"/>
              </a:tabLst>
            </a:pPr>
            <a:r>
              <a:rPr sz="3600" dirty="0">
                <a:latin typeface="Century Gothic"/>
                <a:cs typeface="Century Gothic"/>
              </a:rPr>
              <a:t>£700K </a:t>
            </a:r>
            <a:r>
              <a:rPr sz="3600" spc="-5" dirty="0">
                <a:latin typeface="Century Gothic"/>
                <a:cs typeface="Century Gothic"/>
              </a:rPr>
              <a:t>agreed </a:t>
            </a:r>
            <a:r>
              <a:rPr sz="3600" dirty="0">
                <a:latin typeface="Century Gothic"/>
                <a:cs typeface="Century Gothic"/>
              </a:rPr>
              <a:t>at hearing as </a:t>
            </a:r>
            <a:r>
              <a:rPr sz="3600" spc="-5" dirty="0">
                <a:latin typeface="Century Gothic"/>
                <a:cs typeface="Century Gothic"/>
              </a:rPr>
              <a:t>against  </a:t>
            </a:r>
            <a:r>
              <a:rPr sz="3600" dirty="0">
                <a:latin typeface="Century Gothic"/>
                <a:cs typeface="Century Gothic"/>
              </a:rPr>
              <a:t>no offer until 2 days </a:t>
            </a:r>
            <a:r>
              <a:rPr sz="3600" spc="-5" dirty="0">
                <a:latin typeface="Century Gothic"/>
                <a:cs typeface="Century Gothic"/>
              </a:rPr>
              <a:t>before IPA  when </a:t>
            </a:r>
            <a:r>
              <a:rPr sz="3600" dirty="0">
                <a:latin typeface="Century Gothic"/>
                <a:cs typeface="Century Gothic"/>
              </a:rPr>
              <a:t>£350K </a:t>
            </a:r>
            <a:r>
              <a:rPr sz="3600" spc="-5" dirty="0">
                <a:latin typeface="Century Gothic"/>
                <a:cs typeface="Century Gothic"/>
              </a:rPr>
              <a:t>was offered and  </a:t>
            </a:r>
            <a:r>
              <a:rPr sz="3600" dirty="0">
                <a:latin typeface="Century Gothic"/>
                <a:cs typeface="Century Gothic"/>
              </a:rPr>
              <a:t>rejected.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81366" y="944626"/>
            <a:ext cx="930910"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Century Gothic"/>
                <a:cs typeface="Century Gothic"/>
              </a:rPr>
              <a:t>with</a:t>
            </a:r>
            <a:endParaRPr sz="3600" dirty="0">
              <a:latin typeface="Century Gothic"/>
              <a:cs typeface="Century Gothic"/>
            </a:endParaRPr>
          </a:p>
        </p:txBody>
      </p:sp>
      <p:sp>
        <p:nvSpPr>
          <p:cNvPr id="3" name="object 3"/>
          <p:cNvSpPr txBox="1"/>
          <p:nvPr/>
        </p:nvSpPr>
        <p:spPr>
          <a:xfrm>
            <a:off x="330200" y="670412"/>
            <a:ext cx="7218045" cy="1671955"/>
          </a:xfrm>
          <a:prstGeom prst="rect">
            <a:avLst/>
          </a:prstGeom>
        </p:spPr>
        <p:txBody>
          <a:bodyPr vert="horz" wrap="square" lIns="0" tIns="12065" rIns="0" bIns="0" rtlCol="0">
            <a:spAutoFit/>
          </a:bodyPr>
          <a:lstStyle/>
          <a:p>
            <a:pPr marL="355600" marR="5080" indent="-342900">
              <a:lnSpc>
                <a:spcPct val="150100"/>
              </a:lnSpc>
              <a:spcBef>
                <a:spcPts val="95"/>
              </a:spcBef>
              <a:buFont typeface="Symbol"/>
              <a:buChar char=""/>
              <a:tabLst>
                <a:tab pos="356235" algn="l"/>
                <a:tab pos="2297430" algn="l"/>
                <a:tab pos="3108325" algn="l"/>
                <a:tab pos="4944745" algn="l"/>
              </a:tabLst>
            </a:pPr>
            <a:r>
              <a:rPr sz="3600" dirty="0">
                <a:latin typeface="Century Gothic"/>
                <a:cs typeface="Century Gothic"/>
              </a:rPr>
              <a:t>M</a:t>
            </a:r>
            <a:r>
              <a:rPr sz="3600" spc="10" dirty="0">
                <a:latin typeface="Century Gothic"/>
                <a:cs typeface="Century Gothic"/>
              </a:rPr>
              <a:t>o</a:t>
            </a:r>
            <a:r>
              <a:rPr sz="3600" spc="-5" dirty="0">
                <a:latin typeface="Century Gothic"/>
                <a:cs typeface="Century Gothic"/>
              </a:rPr>
              <a:t>ve</a:t>
            </a:r>
            <a:r>
              <a:rPr sz="3600" dirty="0">
                <a:latin typeface="Century Gothic"/>
                <a:cs typeface="Century Gothic"/>
              </a:rPr>
              <a:t>d	to	rented	</a:t>
            </a:r>
            <a:r>
              <a:rPr sz="3600" spc="-5" dirty="0">
                <a:latin typeface="Century Gothic"/>
                <a:cs typeface="Century Gothic"/>
              </a:rPr>
              <a:t>bun</a:t>
            </a:r>
            <a:r>
              <a:rPr sz="3600" spc="5" dirty="0">
                <a:latin typeface="Century Gothic"/>
                <a:cs typeface="Century Gothic"/>
              </a:rPr>
              <a:t>g</a:t>
            </a:r>
            <a:r>
              <a:rPr sz="3600" spc="-5" dirty="0">
                <a:latin typeface="Century Gothic"/>
                <a:cs typeface="Century Gothic"/>
              </a:rPr>
              <a:t>alow  wet room </a:t>
            </a:r>
            <a:r>
              <a:rPr sz="3600" dirty="0">
                <a:latin typeface="Century Gothic"/>
                <a:cs typeface="Century Gothic"/>
              </a:rPr>
              <a:t>1 </a:t>
            </a:r>
            <a:r>
              <a:rPr sz="3600" spc="-5" dirty="0">
                <a:latin typeface="Century Gothic"/>
                <a:cs typeface="Century Gothic"/>
              </a:rPr>
              <a:t>August</a:t>
            </a:r>
            <a:r>
              <a:rPr sz="3600" spc="30" dirty="0">
                <a:latin typeface="Century Gothic"/>
                <a:cs typeface="Century Gothic"/>
              </a:rPr>
              <a:t> </a:t>
            </a:r>
            <a:r>
              <a:rPr sz="3600" spc="-5" dirty="0">
                <a:latin typeface="Century Gothic"/>
                <a:cs typeface="Century Gothic"/>
              </a:rPr>
              <a:t>2017.</a:t>
            </a:r>
            <a:endParaRPr sz="3600" dirty="0">
              <a:latin typeface="Century Gothic"/>
              <a:cs typeface="Century Gothic"/>
            </a:endParaRPr>
          </a:p>
        </p:txBody>
      </p:sp>
      <p:sp>
        <p:nvSpPr>
          <p:cNvPr id="4" name="object 4"/>
          <p:cNvSpPr txBox="1"/>
          <p:nvPr/>
        </p:nvSpPr>
        <p:spPr>
          <a:xfrm>
            <a:off x="4267199" y="3414141"/>
            <a:ext cx="4545203" cy="566822"/>
          </a:xfrm>
          <a:prstGeom prst="rect">
            <a:avLst/>
          </a:prstGeom>
        </p:spPr>
        <p:txBody>
          <a:bodyPr vert="horz" wrap="square" lIns="0" tIns="12700" rIns="0" bIns="0" rtlCol="0">
            <a:spAutoFit/>
          </a:bodyPr>
          <a:lstStyle/>
          <a:p>
            <a:pPr marL="12700">
              <a:lnSpc>
                <a:spcPct val="100000"/>
              </a:lnSpc>
              <a:spcBef>
                <a:spcPts val="100"/>
              </a:spcBef>
              <a:tabLst>
                <a:tab pos="1381125" algn="l"/>
                <a:tab pos="4192270" algn="l"/>
              </a:tabLst>
            </a:pPr>
            <a:r>
              <a:rPr lang="en-GB" sz="3600" dirty="0">
                <a:latin typeface="Century Gothic"/>
                <a:cs typeface="Century Gothic"/>
              </a:rPr>
              <a:t>t</a:t>
            </a:r>
            <a:r>
              <a:rPr sz="3600" dirty="0" smtClean="0">
                <a:latin typeface="Century Gothic"/>
                <a:cs typeface="Century Gothic"/>
              </a:rPr>
              <a:t>o</a:t>
            </a:r>
            <a:r>
              <a:rPr lang="en-GB" sz="3600" dirty="0" smtClean="0">
                <a:latin typeface="Century Gothic"/>
                <a:cs typeface="Century Gothic"/>
              </a:rPr>
              <a:t> </a:t>
            </a:r>
            <a:r>
              <a:rPr sz="3600" dirty="0" smtClean="0">
                <a:latin typeface="Century Gothic"/>
                <a:cs typeface="Century Gothic"/>
              </a:rPr>
              <a:t>Austral</a:t>
            </a:r>
            <a:r>
              <a:rPr sz="3600" spc="15" dirty="0" smtClean="0">
                <a:latin typeface="Century Gothic"/>
                <a:cs typeface="Century Gothic"/>
              </a:rPr>
              <a:t>i</a:t>
            </a:r>
            <a:r>
              <a:rPr sz="3600" dirty="0" smtClean="0">
                <a:latin typeface="Century Gothic"/>
                <a:cs typeface="Century Gothic"/>
              </a:rPr>
              <a:t>a</a:t>
            </a:r>
            <a:r>
              <a:rPr lang="en-GB" sz="3600" dirty="0" smtClean="0">
                <a:latin typeface="Century Gothic"/>
                <a:cs typeface="Century Gothic"/>
              </a:rPr>
              <a:t> </a:t>
            </a:r>
            <a:r>
              <a:rPr sz="3600" spc="-5" dirty="0" smtClean="0">
                <a:latin typeface="Century Gothic"/>
                <a:cs typeface="Century Gothic"/>
              </a:rPr>
              <a:t>on</a:t>
            </a:r>
            <a:endParaRPr sz="3600" dirty="0">
              <a:latin typeface="Century Gothic"/>
              <a:cs typeface="Century Gothic"/>
            </a:endParaRPr>
          </a:p>
        </p:txBody>
      </p:sp>
      <p:sp>
        <p:nvSpPr>
          <p:cNvPr id="5" name="object 5"/>
          <p:cNvSpPr txBox="1"/>
          <p:nvPr/>
        </p:nvSpPr>
        <p:spPr>
          <a:xfrm>
            <a:off x="330200" y="3139927"/>
            <a:ext cx="8585200" cy="1671955"/>
          </a:xfrm>
          <a:prstGeom prst="rect">
            <a:avLst/>
          </a:prstGeom>
        </p:spPr>
        <p:txBody>
          <a:bodyPr vert="horz" wrap="square" lIns="0" tIns="287020" rIns="0" bIns="0" rtlCol="0">
            <a:spAutoFit/>
          </a:bodyPr>
          <a:lstStyle/>
          <a:p>
            <a:pPr marL="355600" indent="-342900">
              <a:lnSpc>
                <a:spcPct val="100000"/>
              </a:lnSpc>
              <a:spcBef>
                <a:spcPts val="2260"/>
              </a:spcBef>
              <a:buFont typeface="Symbol"/>
              <a:buChar char=""/>
              <a:tabLst>
                <a:tab pos="356235" algn="l"/>
                <a:tab pos="1887220" algn="l"/>
              </a:tabLst>
            </a:pPr>
            <a:r>
              <a:rPr lang="en-GB" sz="3600" dirty="0" smtClean="0">
                <a:latin typeface="Century Gothic"/>
                <a:cs typeface="Century Gothic"/>
              </a:rPr>
              <a:t>Jonathan</a:t>
            </a:r>
            <a:r>
              <a:rPr sz="3600" dirty="0">
                <a:latin typeface="Century Gothic"/>
                <a:cs typeface="Century Gothic"/>
              </a:rPr>
              <a:t>	</a:t>
            </a:r>
            <a:r>
              <a:rPr sz="3600" dirty="0" smtClean="0">
                <a:latin typeface="Century Gothic"/>
                <a:cs typeface="Century Gothic"/>
              </a:rPr>
              <a:t>flew</a:t>
            </a:r>
            <a:r>
              <a:rPr lang="en-GB" sz="3600" dirty="0" smtClean="0">
                <a:latin typeface="Century Gothic"/>
                <a:cs typeface="Century Gothic"/>
              </a:rPr>
              <a:t>  </a:t>
            </a:r>
            <a:endParaRPr sz="3600" dirty="0">
              <a:latin typeface="Century Gothic"/>
              <a:cs typeface="Century Gothic"/>
            </a:endParaRPr>
          </a:p>
          <a:p>
            <a:pPr marL="355600">
              <a:lnSpc>
                <a:spcPct val="100000"/>
              </a:lnSpc>
              <a:spcBef>
                <a:spcPts val="2160"/>
              </a:spcBef>
            </a:pPr>
            <a:r>
              <a:rPr sz="3600" dirty="0">
                <a:latin typeface="Century Gothic"/>
                <a:cs typeface="Century Gothic"/>
              </a:rPr>
              <a:t>5 </a:t>
            </a:r>
            <a:r>
              <a:rPr sz="3600" spc="-5" dirty="0">
                <a:latin typeface="Century Gothic"/>
                <a:cs typeface="Century Gothic"/>
              </a:rPr>
              <a:t>August</a:t>
            </a:r>
            <a:r>
              <a:rPr sz="3600" spc="-50" dirty="0">
                <a:latin typeface="Century Gothic"/>
                <a:cs typeface="Century Gothic"/>
              </a:rPr>
              <a:t> </a:t>
            </a:r>
            <a:r>
              <a:rPr sz="3600" spc="-5" dirty="0">
                <a:latin typeface="Century Gothic"/>
                <a:cs typeface="Century Gothic"/>
              </a:rPr>
              <a:t>2017.</a:t>
            </a:r>
            <a:endParaRPr sz="3600" dirty="0">
              <a:latin typeface="Century Gothic"/>
              <a:cs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406" y="1780997"/>
            <a:ext cx="5789930" cy="574675"/>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5600" algn="l"/>
                <a:tab pos="3152140" algn="l"/>
              </a:tabLst>
            </a:pPr>
            <a:r>
              <a:rPr sz="3600" spc="-5" dirty="0">
                <a:latin typeface="Century Gothic"/>
                <a:cs typeface="Century Gothic"/>
              </a:rPr>
              <a:t>Elective	amputation</a:t>
            </a:r>
            <a:endParaRPr sz="3600" dirty="0">
              <a:latin typeface="Century Gothic"/>
              <a:cs typeface="Century Gothic"/>
            </a:endParaRPr>
          </a:p>
        </p:txBody>
      </p:sp>
      <p:sp>
        <p:nvSpPr>
          <p:cNvPr id="3" name="object 3"/>
          <p:cNvSpPr txBox="1"/>
          <p:nvPr/>
        </p:nvSpPr>
        <p:spPr>
          <a:xfrm>
            <a:off x="7597267" y="1780997"/>
            <a:ext cx="930275" cy="574675"/>
          </a:xfrm>
          <a:prstGeom prst="rect">
            <a:avLst/>
          </a:prstGeom>
        </p:spPr>
        <p:txBody>
          <a:bodyPr vert="horz" wrap="square" lIns="0" tIns="12700" rIns="0" bIns="0" rtlCol="0">
            <a:spAutoFit/>
          </a:bodyPr>
          <a:lstStyle/>
          <a:p>
            <a:pPr marL="12700">
              <a:lnSpc>
                <a:spcPct val="100000"/>
              </a:lnSpc>
              <a:spcBef>
                <a:spcPts val="100"/>
              </a:spcBef>
            </a:pPr>
            <a:r>
              <a:rPr sz="3600" spc="-5" dirty="0">
                <a:latin typeface="Century Gothic"/>
                <a:cs typeface="Century Gothic"/>
              </a:rPr>
              <a:t>and</a:t>
            </a:r>
            <a:endParaRPr sz="3600" dirty="0">
              <a:latin typeface="Century Gothic"/>
              <a:cs typeface="Century Gothic"/>
            </a:endParaRPr>
          </a:p>
        </p:txBody>
      </p:sp>
      <p:sp>
        <p:nvSpPr>
          <p:cNvPr id="4" name="object 4"/>
          <p:cNvSpPr txBox="1"/>
          <p:nvPr/>
        </p:nvSpPr>
        <p:spPr>
          <a:xfrm>
            <a:off x="1105306" y="2329560"/>
            <a:ext cx="7421245" cy="1672589"/>
          </a:xfrm>
          <a:prstGeom prst="rect">
            <a:avLst/>
          </a:prstGeom>
        </p:spPr>
        <p:txBody>
          <a:bodyPr vert="horz" wrap="square" lIns="0" tIns="12065" rIns="0" bIns="0" rtlCol="0">
            <a:spAutoFit/>
          </a:bodyPr>
          <a:lstStyle/>
          <a:p>
            <a:pPr marL="12700" marR="5080">
              <a:lnSpc>
                <a:spcPct val="150100"/>
              </a:lnSpc>
              <a:spcBef>
                <a:spcPts val="95"/>
              </a:spcBef>
              <a:tabLst>
                <a:tab pos="2162810" algn="l"/>
                <a:tab pos="4064000" algn="l"/>
                <a:tab pos="7034530" algn="l"/>
              </a:tabLst>
            </a:pPr>
            <a:r>
              <a:rPr sz="3600" dirty="0">
                <a:latin typeface="Century Gothic"/>
                <a:cs typeface="Century Gothic"/>
              </a:rPr>
              <a:t>osseo</a:t>
            </a:r>
            <a:r>
              <a:rPr sz="3600" spc="10" dirty="0">
                <a:latin typeface="Century Gothic"/>
                <a:cs typeface="Century Gothic"/>
              </a:rPr>
              <a:t>i</a:t>
            </a:r>
            <a:r>
              <a:rPr sz="3600" dirty="0">
                <a:latin typeface="Century Gothic"/>
                <a:cs typeface="Century Gothic"/>
              </a:rPr>
              <a:t>ntegr</a:t>
            </a:r>
            <a:r>
              <a:rPr sz="3600" spc="10" dirty="0">
                <a:latin typeface="Century Gothic"/>
                <a:cs typeface="Century Gothic"/>
              </a:rPr>
              <a:t>a</a:t>
            </a:r>
            <a:r>
              <a:rPr sz="3600" dirty="0">
                <a:latin typeface="Century Gothic"/>
                <a:cs typeface="Century Gothic"/>
              </a:rPr>
              <a:t>tion	un</a:t>
            </a:r>
            <a:r>
              <a:rPr sz="3600" spc="10" dirty="0">
                <a:latin typeface="Century Gothic"/>
                <a:cs typeface="Century Gothic"/>
              </a:rPr>
              <a:t>d</a:t>
            </a:r>
            <a:r>
              <a:rPr sz="3600" dirty="0">
                <a:latin typeface="Century Gothic"/>
                <a:cs typeface="Century Gothic"/>
              </a:rPr>
              <a:t>ertaken	</a:t>
            </a:r>
            <a:r>
              <a:rPr sz="3600" spc="10" dirty="0">
                <a:latin typeface="Century Gothic"/>
                <a:cs typeface="Century Gothic"/>
              </a:rPr>
              <a:t>in  </a:t>
            </a:r>
            <a:r>
              <a:rPr sz="3600" dirty="0">
                <a:latin typeface="Century Gothic"/>
                <a:cs typeface="Century Gothic"/>
              </a:rPr>
              <a:t>Australia	</a:t>
            </a:r>
            <a:r>
              <a:rPr sz="3600" spc="-5" dirty="0">
                <a:latin typeface="Century Gothic"/>
                <a:cs typeface="Century Gothic"/>
              </a:rPr>
              <a:t>on </a:t>
            </a:r>
            <a:r>
              <a:rPr sz="3600" dirty="0">
                <a:latin typeface="Century Gothic"/>
                <a:cs typeface="Century Gothic"/>
              </a:rPr>
              <a:t>9 </a:t>
            </a:r>
            <a:r>
              <a:rPr sz="3600" spc="-5" dirty="0">
                <a:latin typeface="Century Gothic"/>
                <a:cs typeface="Century Gothic"/>
              </a:rPr>
              <a:t>August</a:t>
            </a:r>
            <a:r>
              <a:rPr sz="3600" spc="40" dirty="0">
                <a:latin typeface="Century Gothic"/>
                <a:cs typeface="Century Gothic"/>
              </a:rPr>
              <a:t> </a:t>
            </a:r>
            <a:r>
              <a:rPr sz="3600" spc="-5" dirty="0">
                <a:latin typeface="Century Gothic"/>
                <a:cs typeface="Century Gothic"/>
              </a:rPr>
              <a:t>2017.</a:t>
            </a:r>
            <a:endParaRPr sz="3600" dirty="0">
              <a:latin typeface="Century Gothic"/>
              <a:cs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947653"/>
            <a:ext cx="8340725" cy="4749377"/>
          </a:xfrm>
          <a:prstGeom prst="rect">
            <a:avLst/>
          </a:prstGeom>
        </p:spPr>
        <p:txBody>
          <a:bodyPr vert="horz" wrap="square" lIns="0" tIns="12065" rIns="0" bIns="0" rtlCol="0">
            <a:spAutoFit/>
          </a:bodyPr>
          <a:lstStyle/>
          <a:p>
            <a:pPr marL="355600" marR="5080" indent="-342900">
              <a:lnSpc>
                <a:spcPct val="150000"/>
              </a:lnSpc>
              <a:spcBef>
                <a:spcPts val="95"/>
              </a:spcBef>
              <a:buFont typeface="Symbol"/>
              <a:buChar char=""/>
              <a:tabLst>
                <a:tab pos="355600" algn="l"/>
              </a:tabLst>
            </a:pPr>
            <a:r>
              <a:rPr sz="3600" dirty="0">
                <a:latin typeface="Century Gothic"/>
                <a:cs typeface="Century Gothic"/>
              </a:rPr>
              <a:t>Adapted </a:t>
            </a:r>
            <a:r>
              <a:rPr sz="3600" spc="-5" dirty="0">
                <a:latin typeface="Century Gothic"/>
                <a:cs typeface="Century Gothic"/>
              </a:rPr>
              <a:t>vehicle </a:t>
            </a:r>
            <a:r>
              <a:rPr sz="3600" dirty="0">
                <a:latin typeface="Century Gothic"/>
                <a:cs typeface="Century Gothic"/>
              </a:rPr>
              <a:t>– VW </a:t>
            </a:r>
            <a:r>
              <a:rPr sz="3600" spc="-5" dirty="0">
                <a:latin typeface="Century Gothic"/>
                <a:cs typeface="Century Gothic"/>
              </a:rPr>
              <a:t>Caravelle </a:t>
            </a:r>
            <a:r>
              <a:rPr sz="3600" dirty="0">
                <a:latin typeface="Century Gothic"/>
                <a:cs typeface="Century Gothic"/>
              </a:rPr>
              <a:t>–  </a:t>
            </a:r>
            <a:r>
              <a:rPr sz="3600" spc="-5" dirty="0">
                <a:latin typeface="Century Gothic"/>
                <a:cs typeface="Century Gothic"/>
              </a:rPr>
              <a:t>supplied September</a:t>
            </a:r>
            <a:r>
              <a:rPr sz="3600" spc="-30" dirty="0">
                <a:latin typeface="Century Gothic"/>
                <a:cs typeface="Century Gothic"/>
              </a:rPr>
              <a:t> </a:t>
            </a:r>
            <a:r>
              <a:rPr sz="3600" spc="-5" dirty="0">
                <a:latin typeface="Century Gothic"/>
                <a:cs typeface="Century Gothic"/>
              </a:rPr>
              <a:t>2017.</a:t>
            </a:r>
            <a:endParaRPr sz="3600" dirty="0">
              <a:latin typeface="Century Gothic"/>
              <a:cs typeface="Century Gothic"/>
            </a:endParaRPr>
          </a:p>
          <a:p>
            <a:pPr>
              <a:lnSpc>
                <a:spcPct val="100000"/>
              </a:lnSpc>
              <a:spcBef>
                <a:spcPts val="10"/>
              </a:spcBef>
              <a:buFont typeface="Symbol"/>
              <a:buChar char=""/>
            </a:pPr>
            <a:endParaRPr sz="3750" dirty="0">
              <a:latin typeface="Times New Roman"/>
              <a:cs typeface="Times New Roman"/>
            </a:endParaRPr>
          </a:p>
          <a:p>
            <a:pPr marL="355600" marR="5080" indent="-342900">
              <a:lnSpc>
                <a:spcPct val="150000"/>
              </a:lnSpc>
              <a:spcBef>
                <a:spcPts val="5"/>
              </a:spcBef>
              <a:buFont typeface="Symbol"/>
              <a:buChar char=""/>
              <a:tabLst>
                <a:tab pos="355600" algn="l"/>
                <a:tab pos="2303145" algn="l"/>
                <a:tab pos="2870200" algn="l"/>
                <a:tab pos="2932430" algn="l"/>
                <a:tab pos="3790950" algn="l"/>
                <a:tab pos="4234180" algn="l"/>
                <a:tab pos="6090920" algn="l"/>
                <a:tab pos="6666865" algn="l"/>
                <a:tab pos="8096884" algn="l"/>
              </a:tabLst>
            </a:pPr>
            <a:r>
              <a:rPr sz="3600" dirty="0">
                <a:latin typeface="Century Gothic"/>
                <a:cs typeface="Century Gothic"/>
              </a:rPr>
              <a:t>CCMC	-	</a:t>
            </a:r>
            <a:r>
              <a:rPr sz="3600" spc="-5" dirty="0">
                <a:latin typeface="Century Gothic"/>
                <a:cs typeface="Century Gothic"/>
              </a:rPr>
              <a:t>1</a:t>
            </a:r>
            <a:r>
              <a:rPr sz="3600" dirty="0">
                <a:latin typeface="Century Gothic"/>
                <a:cs typeface="Century Gothic"/>
              </a:rPr>
              <a:t>2	</a:t>
            </a:r>
            <a:r>
              <a:rPr sz="3600" spc="-5" dirty="0">
                <a:latin typeface="Century Gothic"/>
                <a:cs typeface="Century Gothic"/>
              </a:rPr>
              <a:t>Sep</a:t>
            </a:r>
            <a:r>
              <a:rPr sz="3600" spc="-15" dirty="0">
                <a:latin typeface="Century Gothic"/>
                <a:cs typeface="Century Gothic"/>
              </a:rPr>
              <a:t>t</a:t>
            </a:r>
            <a:r>
              <a:rPr sz="3600" dirty="0">
                <a:latin typeface="Century Gothic"/>
                <a:cs typeface="Century Gothic"/>
              </a:rPr>
              <a:t>ember	</a:t>
            </a:r>
            <a:r>
              <a:rPr sz="3600" spc="-5" dirty="0">
                <a:latin typeface="Century Gothic"/>
                <a:cs typeface="Century Gothic"/>
              </a:rPr>
              <a:t>20</a:t>
            </a:r>
            <a:r>
              <a:rPr sz="3600" spc="10" dirty="0">
                <a:latin typeface="Century Gothic"/>
                <a:cs typeface="Century Gothic"/>
              </a:rPr>
              <a:t>1</a:t>
            </a:r>
            <a:r>
              <a:rPr sz="3600" dirty="0">
                <a:latin typeface="Century Gothic"/>
                <a:cs typeface="Century Gothic"/>
              </a:rPr>
              <a:t>7	–  Claim</a:t>
            </a:r>
            <a:r>
              <a:rPr sz="3600" spc="5" dirty="0">
                <a:latin typeface="Century Gothic"/>
                <a:cs typeface="Century Gothic"/>
              </a:rPr>
              <a:t>a</a:t>
            </a:r>
            <a:r>
              <a:rPr sz="3600" dirty="0">
                <a:latin typeface="Century Gothic"/>
                <a:cs typeface="Century Gothic"/>
              </a:rPr>
              <a:t>nt’s		co</a:t>
            </a:r>
            <a:r>
              <a:rPr sz="3600" spc="-15" dirty="0">
                <a:latin typeface="Century Gothic"/>
                <a:cs typeface="Century Gothic"/>
              </a:rPr>
              <a:t>s</a:t>
            </a:r>
            <a:r>
              <a:rPr sz="3600" spc="10" dirty="0">
                <a:latin typeface="Century Gothic"/>
                <a:cs typeface="Century Gothic"/>
              </a:rPr>
              <a:t>t</a:t>
            </a:r>
            <a:r>
              <a:rPr sz="3600" dirty="0">
                <a:latin typeface="Century Gothic"/>
                <a:cs typeface="Century Gothic"/>
              </a:rPr>
              <a:t>s	</a:t>
            </a:r>
            <a:r>
              <a:rPr sz="3600" spc="-5" dirty="0">
                <a:latin typeface="Century Gothic"/>
                <a:cs typeface="Century Gothic"/>
              </a:rPr>
              <a:t>budge</a:t>
            </a:r>
            <a:r>
              <a:rPr sz="3600" dirty="0">
                <a:latin typeface="Century Gothic"/>
                <a:cs typeface="Century Gothic"/>
              </a:rPr>
              <a:t>t	</a:t>
            </a:r>
            <a:r>
              <a:rPr sz="3600" spc="-5" dirty="0">
                <a:latin typeface="Century Gothic"/>
                <a:cs typeface="Century Gothic"/>
              </a:rPr>
              <a:t>ap</a:t>
            </a:r>
            <a:r>
              <a:rPr sz="3600" spc="5" dirty="0">
                <a:latin typeface="Century Gothic"/>
                <a:cs typeface="Century Gothic"/>
              </a:rPr>
              <a:t>p</a:t>
            </a:r>
            <a:r>
              <a:rPr sz="3600" dirty="0">
                <a:latin typeface="Century Gothic"/>
                <a:cs typeface="Century Gothic"/>
              </a:rPr>
              <a:t>rov</a:t>
            </a:r>
            <a:r>
              <a:rPr sz="3600" spc="-10" dirty="0">
                <a:latin typeface="Century Gothic"/>
                <a:cs typeface="Century Gothic"/>
              </a:rPr>
              <a:t>e</a:t>
            </a:r>
            <a:r>
              <a:rPr sz="3600" dirty="0">
                <a:latin typeface="Century Gothic"/>
                <a:cs typeface="Century Gothic"/>
              </a:rPr>
              <a:t>d</a:t>
            </a:r>
          </a:p>
          <a:p>
            <a:pPr marL="355600">
              <a:lnSpc>
                <a:spcPct val="100000"/>
              </a:lnSpc>
              <a:spcBef>
                <a:spcPts val="2160"/>
              </a:spcBef>
            </a:pPr>
            <a:r>
              <a:rPr sz="3600" spc="-5" dirty="0">
                <a:latin typeface="Century Gothic"/>
                <a:cs typeface="Century Gothic"/>
              </a:rPr>
              <a:t>£</a:t>
            </a:r>
            <a:r>
              <a:rPr sz="3600" spc="-5" dirty="0" smtClean="0">
                <a:latin typeface="Century Gothic"/>
                <a:cs typeface="Century Gothic"/>
              </a:rPr>
              <a:t>1</a:t>
            </a:r>
            <a:r>
              <a:rPr lang="en-GB" sz="3600" spc="-5" dirty="0" smtClean="0">
                <a:latin typeface="Century Gothic"/>
                <a:cs typeface="Century Gothic"/>
              </a:rPr>
              <a:t>.1M+</a:t>
            </a:r>
            <a:r>
              <a:rPr sz="3600" spc="-5" dirty="0" smtClean="0">
                <a:latin typeface="Century Gothic"/>
                <a:cs typeface="Century Gothic"/>
              </a:rPr>
              <a:t>.</a:t>
            </a:r>
            <a:endParaRPr sz="3600" dirty="0">
              <a:latin typeface="Century Gothic"/>
              <a:cs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68016" y="718261"/>
            <a:ext cx="3693795" cy="574675"/>
          </a:xfrm>
          <a:prstGeom prst="rect">
            <a:avLst/>
          </a:prstGeom>
        </p:spPr>
        <p:txBody>
          <a:bodyPr vert="horz" wrap="square" lIns="0" tIns="12700" rIns="0" bIns="0" rtlCol="0">
            <a:spAutoFit/>
          </a:bodyPr>
          <a:lstStyle/>
          <a:p>
            <a:pPr marL="12700">
              <a:lnSpc>
                <a:spcPct val="100000"/>
              </a:lnSpc>
              <a:spcBef>
                <a:spcPts val="100"/>
              </a:spcBef>
            </a:pPr>
            <a:r>
              <a:rPr sz="3600" b="1" dirty="0">
                <a:latin typeface="Century Gothic"/>
                <a:cs typeface="Century Gothic"/>
              </a:rPr>
              <a:t>JAMES</a:t>
            </a:r>
            <a:r>
              <a:rPr sz="3600" b="1" spc="-60" dirty="0">
                <a:latin typeface="Century Gothic"/>
                <a:cs typeface="Century Gothic"/>
              </a:rPr>
              <a:t> </a:t>
            </a:r>
            <a:r>
              <a:rPr sz="3600" b="1" spc="-5" dirty="0">
                <a:latin typeface="Century Gothic"/>
                <a:cs typeface="Century Gothic"/>
              </a:rPr>
              <a:t>GRATTON</a:t>
            </a:r>
            <a:endParaRPr sz="3600" dirty="0">
              <a:latin typeface="Century Gothic"/>
              <a:cs typeface="Century Gothic"/>
            </a:endParaRPr>
          </a:p>
        </p:txBody>
      </p:sp>
      <p:sp>
        <p:nvSpPr>
          <p:cNvPr id="3" name="object 3"/>
          <p:cNvSpPr txBox="1"/>
          <p:nvPr/>
        </p:nvSpPr>
        <p:spPr>
          <a:xfrm>
            <a:off x="1955801" y="1371600"/>
            <a:ext cx="4962524" cy="2241639"/>
          </a:xfrm>
          <a:prstGeom prst="rect">
            <a:avLst/>
          </a:prstGeom>
        </p:spPr>
        <p:txBody>
          <a:bodyPr vert="horz" wrap="square" lIns="0" tIns="12700" rIns="0" bIns="0" rtlCol="0">
            <a:spAutoFit/>
          </a:bodyPr>
          <a:lstStyle/>
          <a:p>
            <a:pPr marL="12065" marR="5080" algn="ctr">
              <a:lnSpc>
                <a:spcPct val="100000"/>
              </a:lnSpc>
              <a:spcBef>
                <a:spcPts val="100"/>
              </a:spcBef>
            </a:pPr>
            <a:r>
              <a:rPr sz="3600" b="1" spc="-5" dirty="0">
                <a:latin typeface="Century Gothic"/>
                <a:cs typeface="Century Gothic"/>
              </a:rPr>
              <a:t>SOLICITOR </a:t>
            </a:r>
            <a:r>
              <a:rPr sz="3600" b="1" dirty="0">
                <a:latin typeface="Century Gothic"/>
                <a:cs typeface="Century Gothic"/>
              </a:rPr>
              <a:t>&amp; </a:t>
            </a:r>
            <a:r>
              <a:rPr sz="3600" b="1" spc="-5" dirty="0">
                <a:latin typeface="Century Gothic"/>
                <a:cs typeface="Century Gothic"/>
              </a:rPr>
              <a:t>HEAD</a:t>
            </a:r>
            <a:r>
              <a:rPr sz="3600" b="1" spc="-55" dirty="0">
                <a:latin typeface="Century Gothic"/>
                <a:cs typeface="Century Gothic"/>
              </a:rPr>
              <a:t> </a:t>
            </a:r>
            <a:r>
              <a:rPr sz="3600" b="1" dirty="0">
                <a:latin typeface="Century Gothic"/>
                <a:cs typeface="Century Gothic"/>
              </a:rPr>
              <a:t>OF  </a:t>
            </a:r>
            <a:r>
              <a:rPr sz="3600" b="1" spc="-5" dirty="0">
                <a:latin typeface="Century Gothic"/>
                <a:cs typeface="Century Gothic"/>
              </a:rPr>
              <a:t>PERSONAL </a:t>
            </a:r>
            <a:r>
              <a:rPr sz="3600" b="1" dirty="0">
                <a:latin typeface="Century Gothic"/>
                <a:cs typeface="Century Gothic"/>
              </a:rPr>
              <a:t>INJURY  </a:t>
            </a:r>
            <a:r>
              <a:rPr sz="3600" b="1" spc="-5" dirty="0" smtClean="0">
                <a:latin typeface="Century Gothic"/>
                <a:cs typeface="Century Gothic"/>
              </a:rPr>
              <a:t>DEPARTMENT</a:t>
            </a:r>
            <a:endParaRPr lang="en-GB" sz="3600" b="1" spc="-5" dirty="0" smtClean="0">
              <a:latin typeface="Century Gothic"/>
              <a:cs typeface="Century Gothic"/>
            </a:endParaRPr>
          </a:p>
          <a:p>
            <a:pPr marL="12065" marR="5080" algn="ctr">
              <a:lnSpc>
                <a:spcPct val="100000"/>
              </a:lnSpc>
              <a:spcBef>
                <a:spcPts val="100"/>
              </a:spcBef>
            </a:pPr>
            <a:endParaRPr sz="3600" dirty="0">
              <a:latin typeface="Century Gothic"/>
              <a:cs typeface="Century Gothic"/>
            </a:endParaRPr>
          </a:p>
        </p:txBody>
      </p:sp>
      <p:sp>
        <p:nvSpPr>
          <p:cNvPr id="4" name="object 4"/>
          <p:cNvSpPr/>
          <p:nvPr/>
        </p:nvSpPr>
        <p:spPr>
          <a:xfrm>
            <a:off x="1600200" y="3352800"/>
            <a:ext cx="6019800" cy="17526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9242" y="2577795"/>
            <a:ext cx="6979920" cy="1671955"/>
          </a:xfrm>
          <a:prstGeom prst="rect">
            <a:avLst/>
          </a:prstGeom>
        </p:spPr>
        <p:txBody>
          <a:bodyPr vert="horz" wrap="square" lIns="0" tIns="12700" rIns="0" bIns="0" rtlCol="0">
            <a:spAutoFit/>
          </a:bodyPr>
          <a:lstStyle/>
          <a:p>
            <a:pPr marL="12700" marR="5080" indent="4445" algn="ctr">
              <a:lnSpc>
                <a:spcPct val="100000"/>
              </a:lnSpc>
              <a:spcBef>
                <a:spcPts val="100"/>
              </a:spcBef>
              <a:tabLst>
                <a:tab pos="6664959" algn="l"/>
              </a:tabLst>
            </a:pPr>
            <a:r>
              <a:rPr sz="3600" dirty="0"/>
              <a:t>Why </a:t>
            </a:r>
            <a:r>
              <a:rPr sz="3600" spc="-5" dirty="0"/>
              <a:t>elective </a:t>
            </a:r>
            <a:r>
              <a:rPr sz="3600" dirty="0"/>
              <a:t>surgery with  </a:t>
            </a:r>
            <a:r>
              <a:rPr sz="3600" spc="-5" dirty="0"/>
              <a:t>osseointegratio</a:t>
            </a:r>
            <a:r>
              <a:rPr sz="3600" dirty="0"/>
              <a:t>n</a:t>
            </a:r>
            <a:r>
              <a:rPr sz="3600" spc="-30" dirty="0"/>
              <a:t> </a:t>
            </a:r>
            <a:r>
              <a:rPr sz="3600" spc="-5" dirty="0"/>
              <a:t>an</a:t>
            </a:r>
            <a:r>
              <a:rPr sz="3600" dirty="0"/>
              <a:t>d</a:t>
            </a:r>
            <a:r>
              <a:rPr sz="3600" spc="5" dirty="0"/>
              <a:t> </a:t>
            </a:r>
            <a:r>
              <a:rPr sz="3600" dirty="0"/>
              <a:t>why </a:t>
            </a:r>
            <a:r>
              <a:rPr sz="3600" spc="-5" dirty="0"/>
              <a:t>no</a:t>
            </a:r>
            <a:r>
              <a:rPr sz="3600" dirty="0"/>
              <a:t>t	a  socket?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278001"/>
            <a:ext cx="8340090" cy="1674176"/>
          </a:xfrm>
          <a:prstGeom prst="rect">
            <a:avLst/>
          </a:prstGeom>
        </p:spPr>
        <p:txBody>
          <a:bodyPr vert="horz" wrap="square" lIns="0" tIns="12065" rIns="0" bIns="0" rtlCol="0">
            <a:spAutoFit/>
          </a:bodyPr>
          <a:lstStyle/>
          <a:p>
            <a:pPr marL="355600" marR="5080" indent="-342900">
              <a:lnSpc>
                <a:spcPct val="150100"/>
              </a:lnSpc>
              <a:spcBef>
                <a:spcPts val="95"/>
              </a:spcBef>
              <a:buFont typeface="Symbol"/>
              <a:buChar char=""/>
              <a:tabLst>
                <a:tab pos="355600" algn="l"/>
                <a:tab pos="1260475" algn="l"/>
                <a:tab pos="1606550" algn="l"/>
                <a:tab pos="2786380" algn="l"/>
                <a:tab pos="3331845" algn="l"/>
                <a:tab pos="3556000" algn="l"/>
                <a:tab pos="3929379" algn="l"/>
                <a:tab pos="4725035" algn="l"/>
                <a:tab pos="5614035" algn="l"/>
                <a:tab pos="6459855" algn="l"/>
                <a:tab pos="6943090" algn="l"/>
                <a:tab pos="7595234" algn="l"/>
                <a:tab pos="7871459" algn="l"/>
              </a:tabLst>
            </a:pPr>
            <a:r>
              <a:rPr sz="3600" spc="5" dirty="0" smtClean="0">
                <a:latin typeface="Century Gothic"/>
                <a:cs typeface="Century Gothic"/>
              </a:rPr>
              <a:t>J</a:t>
            </a:r>
            <a:r>
              <a:rPr lang="en-GB" sz="3600" dirty="0">
                <a:latin typeface="Century Gothic"/>
                <a:cs typeface="Century Gothic"/>
              </a:rPr>
              <a:t>G</a:t>
            </a:r>
            <a:r>
              <a:rPr sz="3600" dirty="0">
                <a:latin typeface="Century Gothic"/>
                <a:cs typeface="Century Gothic"/>
              </a:rPr>
              <a:t>	</a:t>
            </a:r>
            <a:r>
              <a:rPr sz="3600" spc="-5" dirty="0">
                <a:latin typeface="Century Gothic"/>
                <a:cs typeface="Century Gothic"/>
              </a:rPr>
              <a:t>su</a:t>
            </a:r>
            <a:r>
              <a:rPr sz="3600" spc="-15" dirty="0">
                <a:latin typeface="Century Gothic"/>
                <a:cs typeface="Century Gothic"/>
              </a:rPr>
              <a:t>f</a:t>
            </a:r>
            <a:r>
              <a:rPr sz="3600" dirty="0">
                <a:latin typeface="Century Gothic"/>
                <a:cs typeface="Century Gothic"/>
              </a:rPr>
              <a:t>fered	a	</a:t>
            </a:r>
            <a:r>
              <a:rPr sz="3600" spc="-5" dirty="0">
                <a:latin typeface="Century Gothic"/>
                <a:cs typeface="Century Gothic"/>
              </a:rPr>
              <a:t>degl</a:t>
            </a:r>
            <a:r>
              <a:rPr sz="3600" spc="10" dirty="0">
                <a:latin typeface="Century Gothic"/>
                <a:cs typeface="Century Gothic"/>
              </a:rPr>
              <a:t>o</a:t>
            </a:r>
            <a:r>
              <a:rPr sz="3600" spc="-5" dirty="0">
                <a:latin typeface="Century Gothic"/>
                <a:cs typeface="Century Gothic"/>
              </a:rPr>
              <a:t>vin</a:t>
            </a:r>
            <a:r>
              <a:rPr sz="3600" dirty="0">
                <a:latin typeface="Century Gothic"/>
                <a:cs typeface="Century Gothic"/>
              </a:rPr>
              <a:t>g	</a:t>
            </a:r>
            <a:r>
              <a:rPr sz="3600" spc="-5" dirty="0">
                <a:latin typeface="Century Gothic"/>
                <a:cs typeface="Century Gothic"/>
              </a:rPr>
              <a:t>i</a:t>
            </a:r>
            <a:r>
              <a:rPr sz="3600" spc="5" dirty="0">
                <a:latin typeface="Century Gothic"/>
                <a:cs typeface="Century Gothic"/>
              </a:rPr>
              <a:t>n</a:t>
            </a:r>
            <a:r>
              <a:rPr sz="3600" spc="-5" dirty="0">
                <a:latin typeface="Century Gothic"/>
                <a:cs typeface="Century Gothic"/>
              </a:rPr>
              <a:t>jur</a:t>
            </a:r>
            <a:r>
              <a:rPr sz="3600" dirty="0">
                <a:latin typeface="Century Gothic"/>
                <a:cs typeface="Century Gothic"/>
              </a:rPr>
              <a:t>y		to  right	f</a:t>
            </a:r>
            <a:r>
              <a:rPr sz="3600" spc="10" dirty="0">
                <a:latin typeface="Century Gothic"/>
                <a:cs typeface="Century Gothic"/>
              </a:rPr>
              <a:t>o</a:t>
            </a:r>
            <a:r>
              <a:rPr sz="3600" dirty="0">
                <a:latin typeface="Century Gothic"/>
                <a:cs typeface="Century Gothic"/>
              </a:rPr>
              <a:t>ot	as		can	be	</a:t>
            </a:r>
            <a:r>
              <a:rPr sz="3600" spc="-5" dirty="0">
                <a:latin typeface="Century Gothic"/>
                <a:cs typeface="Century Gothic"/>
              </a:rPr>
              <a:t>see</a:t>
            </a:r>
            <a:r>
              <a:rPr sz="3600" dirty="0">
                <a:latin typeface="Century Gothic"/>
                <a:cs typeface="Century Gothic"/>
              </a:rPr>
              <a:t>n	</a:t>
            </a:r>
            <a:r>
              <a:rPr sz="3600" spc="10" dirty="0">
                <a:latin typeface="Century Gothic"/>
                <a:cs typeface="Century Gothic"/>
              </a:rPr>
              <a:t>i</a:t>
            </a:r>
            <a:r>
              <a:rPr sz="3600" dirty="0">
                <a:latin typeface="Century Gothic"/>
                <a:cs typeface="Century Gothic"/>
              </a:rPr>
              <a:t>n	the</a:t>
            </a:r>
          </a:p>
        </p:txBody>
      </p:sp>
      <p:sp>
        <p:nvSpPr>
          <p:cNvPr id="3" name="object 3"/>
          <p:cNvSpPr txBox="1"/>
          <p:nvPr/>
        </p:nvSpPr>
        <p:spPr>
          <a:xfrm>
            <a:off x="745337" y="2924510"/>
            <a:ext cx="2282825" cy="1671955"/>
          </a:xfrm>
          <a:prstGeom prst="rect">
            <a:avLst/>
          </a:prstGeom>
        </p:spPr>
        <p:txBody>
          <a:bodyPr vert="horz" wrap="square" lIns="0" tIns="12700" rIns="0" bIns="0" rtlCol="0">
            <a:spAutoFit/>
          </a:bodyPr>
          <a:lstStyle/>
          <a:p>
            <a:pPr marL="12700" marR="5080">
              <a:lnSpc>
                <a:spcPct val="150000"/>
              </a:lnSpc>
              <a:spcBef>
                <a:spcPts val="100"/>
              </a:spcBef>
              <a:tabLst>
                <a:tab pos="1899285" algn="l"/>
              </a:tabLst>
            </a:pPr>
            <a:r>
              <a:rPr sz="3600" dirty="0">
                <a:latin typeface="Century Gothic"/>
                <a:cs typeface="Century Gothic"/>
              </a:rPr>
              <a:t>following  taken	</a:t>
            </a:r>
            <a:r>
              <a:rPr sz="3600" spc="-5" dirty="0">
                <a:latin typeface="Century Gothic"/>
                <a:cs typeface="Century Gothic"/>
              </a:rPr>
              <a:t>in</a:t>
            </a:r>
            <a:endParaRPr sz="3600" dirty="0">
              <a:latin typeface="Century Gothic"/>
              <a:cs typeface="Century Gothic"/>
            </a:endParaRPr>
          </a:p>
        </p:txBody>
      </p:sp>
      <p:sp>
        <p:nvSpPr>
          <p:cNvPr id="4" name="object 4"/>
          <p:cNvSpPr txBox="1"/>
          <p:nvPr/>
        </p:nvSpPr>
        <p:spPr>
          <a:xfrm>
            <a:off x="3372992" y="2924510"/>
            <a:ext cx="5368925" cy="1671955"/>
          </a:xfrm>
          <a:prstGeom prst="rect">
            <a:avLst/>
          </a:prstGeom>
        </p:spPr>
        <p:txBody>
          <a:bodyPr vert="horz" wrap="square" lIns="0" tIns="12700" rIns="0" bIns="0" rtlCol="0">
            <a:spAutoFit/>
          </a:bodyPr>
          <a:lstStyle/>
          <a:p>
            <a:pPr marL="256540" marR="5080" indent="-243840">
              <a:lnSpc>
                <a:spcPct val="150000"/>
              </a:lnSpc>
              <a:spcBef>
                <a:spcPts val="100"/>
              </a:spcBef>
              <a:tabLst>
                <a:tab pos="2451100" algn="l"/>
                <a:tab pos="2481580" algn="l"/>
                <a:tab pos="3969385" algn="l"/>
              </a:tabLst>
            </a:pPr>
            <a:r>
              <a:rPr sz="3600" dirty="0">
                <a:latin typeface="Century Gothic"/>
                <a:cs typeface="Century Gothic"/>
              </a:rPr>
              <a:t>medi</a:t>
            </a:r>
            <a:r>
              <a:rPr sz="3600" spc="-20" dirty="0">
                <a:latin typeface="Century Gothic"/>
                <a:cs typeface="Century Gothic"/>
              </a:rPr>
              <a:t>c</a:t>
            </a:r>
            <a:r>
              <a:rPr sz="3600" spc="-5" dirty="0">
                <a:latin typeface="Century Gothic"/>
                <a:cs typeface="Century Gothic"/>
              </a:rPr>
              <a:t>a</a:t>
            </a:r>
            <a:r>
              <a:rPr sz="3600" dirty="0">
                <a:latin typeface="Century Gothic"/>
                <a:cs typeface="Century Gothic"/>
              </a:rPr>
              <a:t>l		</a:t>
            </a:r>
            <a:r>
              <a:rPr sz="3600" spc="-5" dirty="0">
                <a:latin typeface="Century Gothic"/>
                <a:cs typeface="Century Gothic"/>
              </a:rPr>
              <a:t>photo</a:t>
            </a:r>
            <a:r>
              <a:rPr sz="3600" spc="10" dirty="0">
                <a:latin typeface="Century Gothic"/>
                <a:cs typeface="Century Gothic"/>
              </a:rPr>
              <a:t>g</a:t>
            </a:r>
            <a:r>
              <a:rPr sz="3600" dirty="0">
                <a:latin typeface="Century Gothic"/>
                <a:cs typeface="Century Gothic"/>
              </a:rPr>
              <a:t>raphs  </a:t>
            </a:r>
            <a:r>
              <a:rPr sz="3600" spc="-5" dirty="0">
                <a:latin typeface="Century Gothic"/>
                <a:cs typeface="Century Gothic"/>
              </a:rPr>
              <a:t>sur</a:t>
            </a:r>
            <a:r>
              <a:rPr sz="3600" spc="5" dirty="0">
                <a:latin typeface="Century Gothic"/>
                <a:cs typeface="Century Gothic"/>
              </a:rPr>
              <a:t>g</a:t>
            </a:r>
            <a:r>
              <a:rPr sz="3600" dirty="0">
                <a:latin typeface="Century Gothic"/>
                <a:cs typeface="Century Gothic"/>
              </a:rPr>
              <a:t>ery	</a:t>
            </a:r>
            <a:r>
              <a:rPr sz="3600" spc="-5" dirty="0">
                <a:latin typeface="Century Gothic"/>
                <a:cs typeface="Century Gothic"/>
              </a:rPr>
              <a:t>an</a:t>
            </a:r>
            <a:r>
              <a:rPr sz="3600" dirty="0">
                <a:latin typeface="Century Gothic"/>
                <a:cs typeface="Century Gothic"/>
              </a:rPr>
              <a:t>d	</a:t>
            </a:r>
            <a:r>
              <a:rPr sz="3600" spc="-5" dirty="0">
                <a:latin typeface="Century Gothic"/>
                <a:cs typeface="Century Gothic"/>
              </a:rPr>
              <a:t>shor</a:t>
            </a:r>
            <a:r>
              <a:rPr sz="3600" spc="10" dirty="0">
                <a:latin typeface="Century Gothic"/>
                <a:cs typeface="Century Gothic"/>
              </a:rPr>
              <a:t>t</a:t>
            </a:r>
            <a:r>
              <a:rPr sz="3600" spc="-5" dirty="0">
                <a:latin typeface="Century Gothic"/>
                <a:cs typeface="Century Gothic"/>
              </a:rPr>
              <a:t>ly</a:t>
            </a:r>
            <a:endParaRPr sz="3600" dirty="0">
              <a:latin typeface="Century Gothic"/>
              <a:cs typeface="Century Gothic"/>
            </a:endParaRPr>
          </a:p>
        </p:txBody>
      </p:sp>
      <p:sp>
        <p:nvSpPr>
          <p:cNvPr id="5" name="object 5"/>
          <p:cNvSpPr txBox="1"/>
          <p:nvPr/>
        </p:nvSpPr>
        <p:spPr>
          <a:xfrm>
            <a:off x="745337" y="4845558"/>
            <a:ext cx="6687820"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Century Gothic"/>
                <a:cs typeface="Century Gothic"/>
              </a:rPr>
              <a:t>afterwards in December</a:t>
            </a:r>
            <a:r>
              <a:rPr sz="3600" spc="-55" dirty="0">
                <a:latin typeface="Century Gothic"/>
                <a:cs typeface="Century Gothic"/>
              </a:rPr>
              <a:t> </a:t>
            </a:r>
            <a:r>
              <a:rPr sz="3600" spc="-5" dirty="0">
                <a:latin typeface="Century Gothic"/>
                <a:cs typeface="Century Gothic"/>
              </a:rPr>
              <a:t>2014.</a:t>
            </a:r>
            <a:endParaRPr sz="3600" dirty="0">
              <a:latin typeface="Century Gothic"/>
              <a:cs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Warning!</a:t>
            </a:r>
          </a:p>
        </p:txBody>
      </p:sp>
      <p:sp>
        <p:nvSpPr>
          <p:cNvPr id="3" name="object 3"/>
          <p:cNvSpPr txBox="1"/>
          <p:nvPr/>
        </p:nvSpPr>
        <p:spPr>
          <a:xfrm>
            <a:off x="869086" y="3008121"/>
            <a:ext cx="7407909"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Century Gothic"/>
                <a:cs typeface="Century Gothic"/>
              </a:rPr>
              <a:t>Some of </a:t>
            </a:r>
            <a:r>
              <a:rPr sz="3600" b="1" dirty="0">
                <a:latin typeface="Century Gothic"/>
                <a:cs typeface="Century Gothic"/>
              </a:rPr>
              <a:t>the following images</a:t>
            </a:r>
            <a:r>
              <a:rPr sz="3600" b="1" spc="-80" dirty="0">
                <a:latin typeface="Century Gothic"/>
                <a:cs typeface="Century Gothic"/>
              </a:rPr>
              <a:t> </a:t>
            </a:r>
            <a:r>
              <a:rPr sz="3600" b="1" spc="-5" dirty="0">
                <a:latin typeface="Century Gothic"/>
                <a:cs typeface="Century Gothic"/>
              </a:rPr>
              <a:t>are</a:t>
            </a:r>
            <a:endParaRPr sz="3600" dirty="0">
              <a:latin typeface="Century Gothic"/>
              <a:cs typeface="Century Gothic"/>
            </a:endParaRPr>
          </a:p>
        </p:txBody>
      </p:sp>
      <p:sp>
        <p:nvSpPr>
          <p:cNvPr id="4" name="object 4"/>
          <p:cNvSpPr txBox="1"/>
          <p:nvPr/>
        </p:nvSpPr>
        <p:spPr>
          <a:xfrm>
            <a:off x="1980057" y="4098112"/>
            <a:ext cx="5186045" cy="1123315"/>
          </a:xfrm>
          <a:prstGeom prst="rect">
            <a:avLst/>
          </a:prstGeom>
        </p:spPr>
        <p:txBody>
          <a:bodyPr vert="horz" wrap="square" lIns="0" tIns="12700" rIns="0" bIns="0" rtlCol="0">
            <a:spAutoFit/>
          </a:bodyPr>
          <a:lstStyle/>
          <a:p>
            <a:pPr marL="12700">
              <a:lnSpc>
                <a:spcPct val="100000"/>
              </a:lnSpc>
              <a:spcBef>
                <a:spcPts val="100"/>
              </a:spcBef>
            </a:pPr>
            <a:r>
              <a:rPr sz="7200" b="1" dirty="0">
                <a:latin typeface="Century Gothic"/>
                <a:cs typeface="Century Gothic"/>
              </a:rPr>
              <a:t>GRUESOME!</a:t>
            </a:r>
            <a:endParaRPr sz="7200" dirty="0">
              <a:latin typeface="Century Gothic"/>
              <a:cs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31820" y="874483"/>
            <a:ext cx="3024378" cy="5109083"/>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3412"/>
            <a:ext cx="9143999" cy="55911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0512" y="347662"/>
            <a:ext cx="8562975" cy="61626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61962"/>
            <a:ext cx="9143999" cy="59340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85775"/>
            <a:ext cx="9143999" cy="588645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81012"/>
            <a:ext cx="9143999" cy="58959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09562"/>
            <a:ext cx="9143999" cy="62388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7242" y="1130884"/>
            <a:ext cx="4942205" cy="574675"/>
          </a:xfrm>
          <a:prstGeom prst="rect">
            <a:avLst/>
          </a:prstGeom>
        </p:spPr>
        <p:txBody>
          <a:bodyPr vert="horz" wrap="square" lIns="0" tIns="12700" rIns="0" bIns="0" rtlCol="0">
            <a:spAutoFit/>
          </a:bodyPr>
          <a:lstStyle/>
          <a:p>
            <a:pPr marL="12700">
              <a:lnSpc>
                <a:spcPct val="100000"/>
              </a:lnSpc>
              <a:spcBef>
                <a:spcPts val="100"/>
              </a:spcBef>
            </a:pPr>
            <a:r>
              <a:rPr sz="3600" spc="-5" dirty="0"/>
              <a:t>ELECTIVE</a:t>
            </a:r>
            <a:r>
              <a:rPr sz="3600" spc="-35" dirty="0"/>
              <a:t> </a:t>
            </a:r>
            <a:r>
              <a:rPr sz="3600" dirty="0"/>
              <a:t>AMPUTATION</a:t>
            </a:r>
          </a:p>
        </p:txBody>
      </p:sp>
      <p:sp>
        <p:nvSpPr>
          <p:cNvPr id="3" name="object 3"/>
          <p:cNvSpPr txBox="1"/>
          <p:nvPr/>
        </p:nvSpPr>
        <p:spPr>
          <a:xfrm>
            <a:off x="2133600" y="1828801"/>
            <a:ext cx="5334000" cy="3175228"/>
          </a:xfrm>
          <a:prstGeom prst="rect">
            <a:avLst/>
          </a:prstGeom>
        </p:spPr>
        <p:txBody>
          <a:bodyPr vert="horz" wrap="square" lIns="0" tIns="12700" rIns="0" bIns="0" rtlCol="0">
            <a:spAutoFit/>
          </a:bodyPr>
          <a:lstStyle/>
          <a:p>
            <a:pPr algn="ctr">
              <a:lnSpc>
                <a:spcPct val="100000"/>
              </a:lnSpc>
              <a:spcBef>
                <a:spcPts val="100"/>
              </a:spcBef>
            </a:pPr>
            <a:r>
              <a:rPr sz="3600" b="1" dirty="0">
                <a:latin typeface="Century Gothic"/>
                <a:cs typeface="Century Gothic"/>
              </a:rPr>
              <a:t>&amp;</a:t>
            </a:r>
            <a:endParaRPr sz="3600" dirty="0">
              <a:latin typeface="Century Gothic"/>
              <a:cs typeface="Century Gothic"/>
            </a:endParaRPr>
          </a:p>
          <a:p>
            <a:pPr>
              <a:lnSpc>
                <a:spcPct val="100000"/>
              </a:lnSpc>
              <a:spcBef>
                <a:spcPts val="10"/>
              </a:spcBef>
            </a:pPr>
            <a:endParaRPr sz="3750" dirty="0">
              <a:latin typeface="Times New Roman"/>
              <a:cs typeface="Times New Roman"/>
            </a:endParaRPr>
          </a:p>
          <a:p>
            <a:pPr marL="12700" marR="5080" indent="-1270" algn="ctr">
              <a:lnSpc>
                <a:spcPct val="100000"/>
              </a:lnSpc>
            </a:pPr>
            <a:r>
              <a:rPr sz="3600" b="1" dirty="0" smtClean="0">
                <a:latin typeface="Century Gothic"/>
                <a:cs typeface="Century Gothic"/>
              </a:rPr>
              <a:t>OSSEOINTEGRA</a:t>
            </a:r>
            <a:r>
              <a:rPr sz="3600" b="1" spc="-10" dirty="0" smtClean="0">
                <a:latin typeface="Century Gothic"/>
                <a:cs typeface="Century Gothic"/>
              </a:rPr>
              <a:t>T</a:t>
            </a:r>
            <a:r>
              <a:rPr sz="3600" b="1" dirty="0" smtClean="0">
                <a:latin typeface="Century Gothic"/>
                <a:cs typeface="Century Gothic"/>
              </a:rPr>
              <a:t>ION</a:t>
            </a:r>
            <a:endParaRPr sz="3600" dirty="0">
              <a:latin typeface="Century Gothic"/>
              <a:cs typeface="Century Gothic"/>
            </a:endParaRPr>
          </a:p>
          <a:p>
            <a:pPr algn="ctr">
              <a:lnSpc>
                <a:spcPct val="100000"/>
              </a:lnSpc>
              <a:spcBef>
                <a:spcPts val="5"/>
              </a:spcBef>
            </a:pPr>
            <a:r>
              <a:rPr sz="3200" b="1" dirty="0" smtClean="0">
                <a:latin typeface="Century Gothic"/>
                <a:cs typeface="Century Gothic"/>
              </a:rPr>
              <a:t>A </a:t>
            </a:r>
            <a:r>
              <a:rPr sz="3200" b="1" spc="-5" dirty="0">
                <a:latin typeface="Century Gothic"/>
                <a:cs typeface="Century Gothic"/>
              </a:rPr>
              <a:t>case</a:t>
            </a:r>
            <a:r>
              <a:rPr sz="3200" b="1" spc="-40" dirty="0">
                <a:latin typeface="Century Gothic"/>
                <a:cs typeface="Century Gothic"/>
              </a:rPr>
              <a:t> </a:t>
            </a:r>
            <a:r>
              <a:rPr sz="3200" b="1" spc="-5" dirty="0" smtClean="0">
                <a:latin typeface="Century Gothic"/>
                <a:cs typeface="Century Gothic"/>
              </a:rPr>
              <a:t>study</a:t>
            </a:r>
            <a:endParaRPr lang="en-GB" sz="3200" b="1" spc="-5" dirty="0" smtClean="0">
              <a:latin typeface="Century Gothic"/>
              <a:cs typeface="Century Gothic"/>
            </a:endParaRPr>
          </a:p>
          <a:p>
            <a:pPr algn="ctr">
              <a:lnSpc>
                <a:spcPct val="100000"/>
              </a:lnSpc>
              <a:spcBef>
                <a:spcPts val="5"/>
              </a:spcBef>
            </a:pPr>
            <a:endParaRPr lang="en-GB" sz="3200" b="1" spc="-5" dirty="0">
              <a:latin typeface="Century Gothic"/>
              <a:cs typeface="Century Gothic"/>
            </a:endParaRPr>
          </a:p>
          <a:p>
            <a:pPr algn="ctr">
              <a:lnSpc>
                <a:spcPct val="100000"/>
              </a:lnSpc>
              <a:spcBef>
                <a:spcPts val="5"/>
              </a:spcBef>
            </a:pPr>
            <a:r>
              <a:rPr lang="en-GB" sz="3200" b="1" spc="-5" dirty="0" smtClean="0">
                <a:latin typeface="Century Gothic"/>
                <a:cs typeface="Century Gothic"/>
              </a:rPr>
              <a:t>Jonathan Greenall</a:t>
            </a:r>
            <a:endParaRPr sz="3200" dirty="0">
              <a:latin typeface="Century Gothic"/>
              <a:cs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66700"/>
            <a:ext cx="9143999" cy="63246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0987"/>
            <a:ext cx="9143999" cy="629602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71462"/>
            <a:ext cx="9143999" cy="63150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76212" y="438150"/>
            <a:ext cx="8791575" cy="59817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23862"/>
            <a:ext cx="9143999" cy="60102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33375"/>
            <a:ext cx="9143999" cy="619125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95275"/>
            <a:ext cx="9143999" cy="626745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23850"/>
            <a:ext cx="9143999" cy="62103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85750"/>
            <a:ext cx="9143999" cy="62865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66700"/>
            <a:ext cx="9143999" cy="63246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638378"/>
            <a:ext cx="5867400" cy="566822"/>
          </a:xfrm>
          <a:prstGeom prst="rect">
            <a:avLst/>
          </a:prstGeom>
        </p:spPr>
        <p:txBody>
          <a:bodyPr vert="horz" wrap="square" lIns="0" tIns="12700" rIns="0" bIns="0" rtlCol="0">
            <a:spAutoFit/>
          </a:bodyPr>
          <a:lstStyle/>
          <a:p>
            <a:pPr marL="414655" marR="5080" indent="-402590" algn="ctr">
              <a:lnSpc>
                <a:spcPct val="100000"/>
              </a:lnSpc>
              <a:spcBef>
                <a:spcPts val="100"/>
              </a:spcBef>
            </a:pPr>
            <a:r>
              <a:rPr lang="en-GB" sz="3600" dirty="0" smtClean="0"/>
              <a:t>Jonathan G</a:t>
            </a:r>
            <a:r>
              <a:rPr lang="en-GB" sz="3600" dirty="0" smtClean="0"/>
              <a:t>reenall</a:t>
            </a:r>
            <a:endParaRPr sz="3600" dirty="0"/>
          </a:p>
        </p:txBody>
      </p:sp>
      <p:sp>
        <p:nvSpPr>
          <p:cNvPr id="3" name="object 3"/>
          <p:cNvSpPr txBox="1"/>
          <p:nvPr/>
        </p:nvSpPr>
        <p:spPr>
          <a:xfrm>
            <a:off x="304801" y="1600201"/>
            <a:ext cx="8252942" cy="3939540"/>
          </a:xfrm>
          <a:prstGeom prst="rect">
            <a:avLst/>
          </a:prstGeom>
        </p:spPr>
        <p:txBody>
          <a:bodyPr vert="horz" wrap="square" lIns="0" tIns="12700" rIns="0" bIns="0" rtlCol="0">
            <a:spAutoFit/>
          </a:bodyPr>
          <a:lstStyle/>
          <a:p>
            <a:pPr algn="ctr">
              <a:lnSpc>
                <a:spcPct val="100000"/>
              </a:lnSpc>
              <a:spcBef>
                <a:spcPts val="100"/>
              </a:spcBef>
            </a:pPr>
            <a:r>
              <a:rPr sz="3600" b="1" u="sng" dirty="0">
                <a:uFill>
                  <a:solidFill>
                    <a:srgbClr val="000000"/>
                  </a:solidFill>
                </a:uFill>
                <a:latin typeface="Century Gothic"/>
                <a:cs typeface="Century Gothic"/>
              </a:rPr>
              <a:t>Accident</a:t>
            </a:r>
            <a:r>
              <a:rPr sz="3600" b="1" u="sng" dirty="0" smtClean="0">
                <a:uFill>
                  <a:solidFill>
                    <a:srgbClr val="000000"/>
                  </a:solidFill>
                </a:uFill>
                <a:latin typeface="Century Gothic"/>
                <a:cs typeface="Century Gothic"/>
              </a:rPr>
              <a:t>:</a:t>
            </a:r>
            <a:r>
              <a:rPr lang="en-GB" sz="3600" dirty="0" smtClean="0">
                <a:uFill>
                  <a:solidFill>
                    <a:srgbClr val="000000"/>
                  </a:solidFill>
                </a:uFill>
                <a:latin typeface="Century Gothic"/>
                <a:cs typeface="Century Gothic"/>
              </a:rPr>
              <a:t> 	</a:t>
            </a:r>
            <a:r>
              <a:rPr sz="3600" b="1" spc="-5" dirty="0" smtClean="0">
                <a:latin typeface="Century Gothic"/>
                <a:cs typeface="Century Gothic"/>
              </a:rPr>
              <a:t>26 </a:t>
            </a:r>
            <a:r>
              <a:rPr sz="3600" b="1" spc="-5" dirty="0">
                <a:latin typeface="Century Gothic"/>
                <a:cs typeface="Century Gothic"/>
              </a:rPr>
              <a:t>December</a:t>
            </a:r>
            <a:r>
              <a:rPr sz="3600" b="1" spc="-25" dirty="0">
                <a:latin typeface="Century Gothic"/>
                <a:cs typeface="Century Gothic"/>
              </a:rPr>
              <a:t> </a:t>
            </a:r>
            <a:r>
              <a:rPr sz="3600" b="1" spc="-5" dirty="0" smtClean="0">
                <a:latin typeface="Century Gothic"/>
                <a:cs typeface="Century Gothic"/>
              </a:rPr>
              <a:t>2014</a:t>
            </a:r>
            <a:endParaRPr lang="en-GB" sz="3600" b="1" spc="-5" dirty="0" smtClean="0">
              <a:latin typeface="Century Gothic"/>
              <a:cs typeface="Century Gothic"/>
            </a:endParaRPr>
          </a:p>
          <a:p>
            <a:pPr>
              <a:lnSpc>
                <a:spcPct val="100000"/>
              </a:lnSpc>
              <a:spcBef>
                <a:spcPts val="100"/>
              </a:spcBef>
            </a:pPr>
            <a:endParaRPr lang="en-GB" sz="3600" b="1" spc="-5" dirty="0">
              <a:latin typeface="Century Gothic"/>
              <a:cs typeface="Century Gothic"/>
            </a:endParaRPr>
          </a:p>
          <a:p>
            <a:pPr algn="ctr">
              <a:lnSpc>
                <a:spcPct val="100000"/>
              </a:lnSpc>
              <a:spcBef>
                <a:spcPts val="100"/>
              </a:spcBef>
            </a:pPr>
            <a:r>
              <a:rPr lang="en-GB" sz="3600" b="1" u="sng" dirty="0" smtClean="0">
                <a:latin typeface="Century Gothic"/>
                <a:cs typeface="Century Gothic"/>
              </a:rPr>
              <a:t>Settlement:</a:t>
            </a:r>
            <a:r>
              <a:rPr lang="en-GB" sz="3600" b="1" dirty="0" smtClean="0">
                <a:latin typeface="Century Gothic"/>
                <a:cs typeface="Century Gothic"/>
              </a:rPr>
              <a:t>	12 April 2019</a:t>
            </a:r>
            <a:endParaRPr sz="3600" b="1" u="sng" dirty="0">
              <a:latin typeface="Century Gothic"/>
              <a:cs typeface="Century Gothic"/>
            </a:endParaRPr>
          </a:p>
          <a:p>
            <a:pPr>
              <a:lnSpc>
                <a:spcPct val="100000"/>
              </a:lnSpc>
              <a:spcBef>
                <a:spcPts val="10"/>
              </a:spcBef>
            </a:pPr>
            <a:endParaRPr sz="3750" dirty="0">
              <a:latin typeface="Times New Roman"/>
              <a:cs typeface="Times New Roman"/>
            </a:endParaRPr>
          </a:p>
          <a:p>
            <a:pPr marL="635" algn="ctr">
              <a:lnSpc>
                <a:spcPct val="100000"/>
              </a:lnSpc>
            </a:pPr>
            <a:r>
              <a:rPr sz="3600" b="1" u="sng" dirty="0" smtClean="0">
                <a:uFill>
                  <a:solidFill>
                    <a:srgbClr val="000000"/>
                  </a:solidFill>
                </a:uFill>
                <a:latin typeface="Century Gothic"/>
                <a:cs typeface="Century Gothic"/>
              </a:rPr>
              <a:t>Injury:</a:t>
            </a:r>
            <a:r>
              <a:rPr lang="en-GB" sz="3600" b="1" dirty="0">
                <a:uFill>
                  <a:solidFill>
                    <a:srgbClr val="000000"/>
                  </a:solidFill>
                </a:uFill>
                <a:latin typeface="Century Gothic"/>
                <a:cs typeface="Century Gothic"/>
              </a:rPr>
              <a:t> </a:t>
            </a:r>
            <a:r>
              <a:rPr sz="3600" b="1" spc="-5" dirty="0" smtClean="0">
                <a:latin typeface="Century Gothic"/>
                <a:cs typeface="Century Gothic"/>
              </a:rPr>
              <a:t>De</a:t>
            </a:r>
            <a:r>
              <a:rPr lang="en-GB" sz="3600" b="1" spc="-5" dirty="0" smtClean="0">
                <a:latin typeface="Century Gothic"/>
                <a:cs typeface="Century Gothic"/>
              </a:rPr>
              <a:t>-</a:t>
            </a:r>
            <a:r>
              <a:rPr sz="3600" b="1" spc="-5" dirty="0" smtClean="0">
                <a:latin typeface="Century Gothic"/>
                <a:cs typeface="Century Gothic"/>
              </a:rPr>
              <a:t>gloving </a:t>
            </a:r>
            <a:r>
              <a:rPr sz="3600" b="1" dirty="0">
                <a:latin typeface="Century Gothic"/>
                <a:cs typeface="Century Gothic"/>
              </a:rPr>
              <a:t>injury to </a:t>
            </a:r>
            <a:r>
              <a:rPr sz="3600" b="1" spc="-5" dirty="0">
                <a:latin typeface="Century Gothic"/>
                <a:cs typeface="Century Gothic"/>
              </a:rPr>
              <a:t>right </a:t>
            </a:r>
            <a:r>
              <a:rPr sz="3600" b="1" dirty="0">
                <a:latin typeface="Century Gothic"/>
                <a:cs typeface="Century Gothic"/>
              </a:rPr>
              <a:t>foot  following running </a:t>
            </a:r>
            <a:r>
              <a:rPr sz="3600" b="1" spc="-5" dirty="0">
                <a:latin typeface="Century Gothic"/>
                <a:cs typeface="Century Gothic"/>
              </a:rPr>
              <a:t>down and over</a:t>
            </a:r>
            <a:r>
              <a:rPr sz="3600" b="1" spc="-95" dirty="0">
                <a:latin typeface="Century Gothic"/>
                <a:cs typeface="Century Gothic"/>
              </a:rPr>
              <a:t> </a:t>
            </a:r>
            <a:r>
              <a:rPr sz="3600" b="1" spc="-5" dirty="0">
                <a:latin typeface="Century Gothic"/>
                <a:cs typeface="Century Gothic"/>
              </a:rPr>
              <a:t>by  </a:t>
            </a:r>
            <a:r>
              <a:rPr sz="3600" b="1" dirty="0">
                <a:latin typeface="Century Gothic"/>
                <a:cs typeface="Century Gothic"/>
              </a:rPr>
              <a:t>a reversing fork lift</a:t>
            </a:r>
            <a:r>
              <a:rPr sz="3600" b="1" spc="-35" dirty="0">
                <a:latin typeface="Century Gothic"/>
                <a:cs typeface="Century Gothic"/>
              </a:rPr>
              <a:t> </a:t>
            </a:r>
            <a:r>
              <a:rPr sz="3600" b="1" dirty="0">
                <a:latin typeface="Century Gothic"/>
                <a:cs typeface="Century Gothic"/>
              </a:rPr>
              <a:t>truck</a:t>
            </a:r>
            <a:endParaRPr sz="3600" dirty="0">
              <a:latin typeface="Century Gothic"/>
              <a:cs typeface="Century Gothic"/>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90537"/>
            <a:ext cx="9143999" cy="587692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95300"/>
            <a:ext cx="9143999" cy="58674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19150"/>
            <a:ext cx="9143999" cy="52197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33412"/>
            <a:ext cx="9143999" cy="55911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09600"/>
            <a:ext cx="9143999" cy="5638800"/>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393552"/>
            <a:ext cx="8415020" cy="5787390"/>
          </a:xfrm>
          <a:prstGeom prst="rect">
            <a:avLst/>
          </a:prstGeom>
        </p:spPr>
        <p:txBody>
          <a:bodyPr vert="horz" wrap="square" lIns="0" tIns="12065" rIns="0" bIns="0" rtlCol="0">
            <a:spAutoFit/>
          </a:bodyPr>
          <a:lstStyle/>
          <a:p>
            <a:pPr marL="355600" marR="7620" indent="-342900" algn="just">
              <a:lnSpc>
                <a:spcPct val="150000"/>
              </a:lnSpc>
              <a:spcBef>
                <a:spcPts val="95"/>
              </a:spcBef>
              <a:buFont typeface="Symbol"/>
              <a:buChar char=""/>
              <a:tabLst>
                <a:tab pos="355600" algn="l"/>
              </a:tabLst>
            </a:pPr>
            <a:r>
              <a:rPr sz="3600" dirty="0">
                <a:latin typeface="Century Gothic"/>
                <a:cs typeface="Century Gothic"/>
              </a:rPr>
              <a:t>JG had a free flap </a:t>
            </a:r>
            <a:r>
              <a:rPr sz="3600" spc="-5" dirty="0">
                <a:latin typeface="Century Gothic"/>
                <a:cs typeface="Century Gothic"/>
              </a:rPr>
              <a:t>transfer whereby  skin </a:t>
            </a:r>
            <a:r>
              <a:rPr sz="3600" dirty="0">
                <a:latin typeface="Century Gothic"/>
                <a:cs typeface="Century Gothic"/>
              </a:rPr>
              <a:t>and </a:t>
            </a:r>
            <a:r>
              <a:rPr sz="3600" spc="-5" dirty="0">
                <a:latin typeface="Century Gothic"/>
                <a:cs typeface="Century Gothic"/>
              </a:rPr>
              <a:t>muscle </a:t>
            </a:r>
            <a:r>
              <a:rPr sz="3600" dirty="0">
                <a:latin typeface="Century Gothic"/>
                <a:cs typeface="Century Gothic"/>
              </a:rPr>
              <a:t>tissue </a:t>
            </a:r>
            <a:r>
              <a:rPr sz="3600" spc="-5" dirty="0">
                <a:latin typeface="Century Gothic"/>
                <a:cs typeface="Century Gothic"/>
              </a:rPr>
              <a:t>was </a:t>
            </a:r>
            <a:r>
              <a:rPr sz="3600" dirty="0">
                <a:latin typeface="Century Gothic"/>
                <a:cs typeface="Century Gothic"/>
              </a:rPr>
              <a:t>taken  </a:t>
            </a:r>
            <a:r>
              <a:rPr sz="3600" spc="-5" dirty="0">
                <a:latin typeface="Century Gothic"/>
                <a:cs typeface="Century Gothic"/>
              </a:rPr>
              <a:t>from </a:t>
            </a:r>
            <a:r>
              <a:rPr sz="3600" spc="5" dirty="0">
                <a:latin typeface="Century Gothic"/>
                <a:cs typeface="Century Gothic"/>
              </a:rPr>
              <a:t>his </a:t>
            </a:r>
            <a:r>
              <a:rPr sz="3600" spc="-5" dirty="0">
                <a:latin typeface="Century Gothic"/>
                <a:cs typeface="Century Gothic"/>
              </a:rPr>
              <a:t>back with </a:t>
            </a:r>
            <a:r>
              <a:rPr sz="3600" dirty="0">
                <a:latin typeface="Century Gothic"/>
                <a:cs typeface="Century Gothic"/>
              </a:rPr>
              <a:t>further </a:t>
            </a:r>
            <a:r>
              <a:rPr sz="3600" spc="-5" dirty="0">
                <a:latin typeface="Century Gothic"/>
                <a:cs typeface="Century Gothic"/>
              </a:rPr>
              <a:t>skin </a:t>
            </a:r>
            <a:r>
              <a:rPr sz="3600" dirty="0">
                <a:latin typeface="Century Gothic"/>
                <a:cs typeface="Century Gothic"/>
              </a:rPr>
              <a:t>grafts  </a:t>
            </a:r>
            <a:r>
              <a:rPr sz="3600" spc="-5" dirty="0">
                <a:latin typeface="Century Gothic"/>
                <a:cs typeface="Century Gothic"/>
              </a:rPr>
              <a:t>from </a:t>
            </a:r>
            <a:r>
              <a:rPr sz="3600" dirty="0">
                <a:latin typeface="Century Gothic"/>
                <a:cs typeface="Century Gothic"/>
              </a:rPr>
              <a:t>the</a:t>
            </a:r>
            <a:r>
              <a:rPr sz="3600" spc="20" dirty="0">
                <a:latin typeface="Century Gothic"/>
                <a:cs typeface="Century Gothic"/>
              </a:rPr>
              <a:t> </a:t>
            </a:r>
            <a:r>
              <a:rPr sz="3600" dirty="0">
                <a:latin typeface="Century Gothic"/>
                <a:cs typeface="Century Gothic"/>
              </a:rPr>
              <a:t>thighs.</a:t>
            </a:r>
          </a:p>
          <a:p>
            <a:pPr marL="355600" marR="5080" indent="-342900" algn="just">
              <a:lnSpc>
                <a:spcPct val="150000"/>
              </a:lnSpc>
              <a:spcBef>
                <a:spcPts val="5"/>
              </a:spcBef>
              <a:buFont typeface="Symbol"/>
              <a:buChar char=""/>
              <a:tabLst>
                <a:tab pos="355600" algn="l"/>
              </a:tabLst>
            </a:pPr>
            <a:r>
              <a:rPr sz="3600" dirty="0">
                <a:latin typeface="Century Gothic"/>
                <a:cs typeface="Century Gothic"/>
              </a:rPr>
              <a:t>Resulting </a:t>
            </a:r>
            <a:r>
              <a:rPr sz="3600" spc="5" dirty="0">
                <a:latin typeface="Century Gothic"/>
                <a:cs typeface="Century Gothic"/>
              </a:rPr>
              <a:t>in </a:t>
            </a:r>
            <a:r>
              <a:rPr sz="3600" spc="-5" dirty="0">
                <a:latin typeface="Century Gothic"/>
                <a:cs typeface="Century Gothic"/>
              </a:rPr>
              <a:t>hypertrophic scarring </a:t>
            </a:r>
            <a:r>
              <a:rPr sz="3600" spc="25" dirty="0">
                <a:latin typeface="Century Gothic"/>
                <a:cs typeface="Century Gothic"/>
              </a:rPr>
              <a:t>to  </a:t>
            </a:r>
            <a:r>
              <a:rPr sz="3600" dirty="0">
                <a:latin typeface="Century Gothic"/>
                <a:cs typeface="Century Gothic"/>
              </a:rPr>
              <a:t>the </a:t>
            </a:r>
            <a:r>
              <a:rPr sz="3600" spc="-5" dirty="0">
                <a:latin typeface="Century Gothic"/>
                <a:cs typeface="Century Gothic"/>
              </a:rPr>
              <a:t>back </a:t>
            </a:r>
            <a:r>
              <a:rPr sz="3600" dirty="0">
                <a:latin typeface="Century Gothic"/>
                <a:cs typeface="Century Gothic"/>
              </a:rPr>
              <a:t>– </a:t>
            </a:r>
            <a:r>
              <a:rPr sz="3600" spc="-5" dirty="0">
                <a:latin typeface="Century Gothic"/>
                <a:cs typeface="Century Gothic"/>
              </a:rPr>
              <a:t>likely </a:t>
            </a:r>
            <a:r>
              <a:rPr sz="3600" dirty="0">
                <a:latin typeface="Century Gothic"/>
                <a:cs typeface="Century Gothic"/>
              </a:rPr>
              <a:t>to require </a:t>
            </a:r>
            <a:r>
              <a:rPr sz="3600" spc="-5" dirty="0">
                <a:latin typeface="Century Gothic"/>
                <a:cs typeface="Century Gothic"/>
              </a:rPr>
              <a:t>laser  revision in due</a:t>
            </a:r>
            <a:r>
              <a:rPr sz="3600" spc="50" dirty="0">
                <a:latin typeface="Century Gothic"/>
                <a:cs typeface="Century Gothic"/>
              </a:rPr>
              <a:t> </a:t>
            </a:r>
            <a:r>
              <a:rPr sz="3600" spc="-5" dirty="0">
                <a:latin typeface="Century Gothic"/>
                <a:cs typeface="Century Gothic"/>
              </a:rPr>
              <a:t>course.</a:t>
            </a:r>
            <a:endParaRPr sz="3600" dirty="0">
              <a:latin typeface="Century Gothic"/>
              <a:cs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825" y="1242999"/>
            <a:ext cx="7772400" cy="43719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825" y="1242999"/>
            <a:ext cx="7772400" cy="4371975"/>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278001"/>
            <a:ext cx="8340725" cy="4142104"/>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dirty="0">
                <a:latin typeface="Century Gothic"/>
                <a:cs typeface="Century Gothic"/>
              </a:rPr>
              <a:t>A number </a:t>
            </a:r>
            <a:r>
              <a:rPr sz="3600" spc="-5" dirty="0">
                <a:latin typeface="Century Gothic"/>
                <a:cs typeface="Century Gothic"/>
              </a:rPr>
              <a:t>of surgical procedures  designed to </a:t>
            </a:r>
            <a:r>
              <a:rPr sz="3600" dirty="0">
                <a:latin typeface="Century Gothic"/>
                <a:cs typeface="Century Gothic"/>
              </a:rPr>
              <a:t>save and restore  </a:t>
            </a:r>
            <a:r>
              <a:rPr sz="3600" spc="-5" dirty="0">
                <a:latin typeface="Century Gothic"/>
                <a:cs typeface="Century Gothic"/>
              </a:rPr>
              <a:t>function </a:t>
            </a:r>
            <a:r>
              <a:rPr sz="3600" spc="5" dirty="0">
                <a:latin typeface="Century Gothic"/>
                <a:cs typeface="Century Gothic"/>
              </a:rPr>
              <a:t>to </a:t>
            </a:r>
            <a:r>
              <a:rPr sz="3600" dirty="0">
                <a:latin typeface="Century Gothic"/>
                <a:cs typeface="Century Gothic"/>
              </a:rPr>
              <a:t>the foot over the course  </a:t>
            </a:r>
            <a:r>
              <a:rPr sz="3600" spc="-5" dirty="0">
                <a:latin typeface="Century Gothic"/>
                <a:cs typeface="Century Gothic"/>
              </a:rPr>
              <a:t>of </a:t>
            </a:r>
            <a:r>
              <a:rPr sz="3600" dirty="0">
                <a:latin typeface="Century Gothic"/>
                <a:cs typeface="Century Gothic"/>
              </a:rPr>
              <a:t>the following 2 </a:t>
            </a:r>
            <a:r>
              <a:rPr sz="3600" spc="-5" dirty="0">
                <a:latin typeface="Century Gothic"/>
                <a:cs typeface="Century Gothic"/>
              </a:rPr>
              <a:t>years </a:t>
            </a:r>
            <a:r>
              <a:rPr sz="3600" dirty="0">
                <a:latin typeface="Century Gothic"/>
                <a:cs typeface="Century Gothic"/>
              </a:rPr>
              <a:t>– </a:t>
            </a:r>
            <a:r>
              <a:rPr sz="3600" spc="-5" dirty="0">
                <a:latin typeface="Century Gothic"/>
                <a:cs typeface="Century Gothic"/>
              </a:rPr>
              <a:t>about </a:t>
            </a:r>
            <a:r>
              <a:rPr sz="3600" dirty="0">
                <a:latin typeface="Century Gothic"/>
                <a:cs typeface="Century Gothic"/>
              </a:rPr>
              <a:t>a  </a:t>
            </a:r>
            <a:r>
              <a:rPr sz="3600" spc="-5" dirty="0">
                <a:latin typeface="Century Gothic"/>
                <a:cs typeface="Century Gothic"/>
              </a:rPr>
              <a:t>dozen all</a:t>
            </a:r>
            <a:r>
              <a:rPr sz="3600" spc="20" dirty="0">
                <a:latin typeface="Century Gothic"/>
                <a:cs typeface="Century Gothic"/>
              </a:rPr>
              <a:t> </a:t>
            </a:r>
            <a:r>
              <a:rPr sz="3600" dirty="0">
                <a:latin typeface="Century Gothic"/>
                <a:cs typeface="Century Gothic"/>
              </a:rPr>
              <a:t>told.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693545"/>
            <a:ext cx="8340725" cy="3317875"/>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dirty="0">
                <a:latin typeface="Century Gothic"/>
                <a:cs typeface="Century Gothic"/>
              </a:rPr>
              <a:t>A </a:t>
            </a:r>
            <a:r>
              <a:rPr sz="3600" spc="-5" dirty="0">
                <a:latin typeface="Century Gothic"/>
                <a:cs typeface="Century Gothic"/>
              </a:rPr>
              <a:t>second series of </a:t>
            </a:r>
            <a:r>
              <a:rPr sz="3600" dirty="0">
                <a:latin typeface="Century Gothic"/>
                <a:cs typeface="Century Gothic"/>
              </a:rPr>
              <a:t>revision </a:t>
            </a:r>
            <a:r>
              <a:rPr sz="3600" spc="-5" dirty="0">
                <a:latin typeface="Century Gothic"/>
                <a:cs typeface="Century Gothic"/>
              </a:rPr>
              <a:t>surgeries  in late </a:t>
            </a:r>
            <a:r>
              <a:rPr sz="3600" dirty="0">
                <a:latin typeface="Century Gothic"/>
                <a:cs typeface="Century Gothic"/>
              </a:rPr>
              <a:t>2016 required emergency  </a:t>
            </a:r>
            <a:r>
              <a:rPr sz="3600" spc="-5" dirty="0">
                <a:latin typeface="Century Gothic"/>
                <a:cs typeface="Century Gothic"/>
              </a:rPr>
              <a:t>further surgery </a:t>
            </a:r>
            <a:r>
              <a:rPr sz="3600" dirty="0">
                <a:latin typeface="Century Gothic"/>
                <a:cs typeface="Century Gothic"/>
              </a:rPr>
              <a:t>following the  </a:t>
            </a:r>
            <a:r>
              <a:rPr sz="3600" spc="-5" dirty="0">
                <a:latin typeface="Century Gothic"/>
                <a:cs typeface="Century Gothic"/>
              </a:rPr>
              <a:t>development of </a:t>
            </a:r>
            <a:r>
              <a:rPr sz="3600" dirty="0">
                <a:latin typeface="Century Gothic"/>
                <a:cs typeface="Century Gothic"/>
              </a:rPr>
              <a:t>a</a:t>
            </a:r>
            <a:r>
              <a:rPr sz="3600" spc="25" dirty="0">
                <a:latin typeface="Century Gothic"/>
                <a:cs typeface="Century Gothic"/>
              </a:rPr>
              <a:t> </a:t>
            </a:r>
            <a:r>
              <a:rPr sz="3600" spc="-5" dirty="0">
                <a:latin typeface="Century Gothic"/>
                <a:cs typeface="Century Gothic"/>
              </a:rPr>
              <a:t>clot.</a:t>
            </a:r>
            <a:endParaRPr sz="3600" dirty="0">
              <a:latin typeface="Century Gothic"/>
              <a:cs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38404" y="1278001"/>
            <a:ext cx="8266430" cy="4167808"/>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lang="en-GB" sz="3600" dirty="0" smtClean="0">
                <a:latin typeface="Century Gothic"/>
                <a:cs typeface="Century Gothic"/>
              </a:rPr>
              <a:t>Jonathan</a:t>
            </a:r>
            <a:r>
              <a:rPr sz="3600" dirty="0" smtClean="0">
                <a:latin typeface="Century Gothic"/>
                <a:cs typeface="Century Gothic"/>
              </a:rPr>
              <a:t> </a:t>
            </a:r>
            <a:r>
              <a:rPr sz="3600" spc="-5" dirty="0">
                <a:latin typeface="Century Gothic"/>
                <a:cs typeface="Century Gothic"/>
              </a:rPr>
              <a:t>was </a:t>
            </a:r>
            <a:r>
              <a:rPr sz="3600" dirty="0">
                <a:latin typeface="Century Gothic"/>
                <a:cs typeface="Century Gothic"/>
              </a:rPr>
              <a:t>an </a:t>
            </a:r>
            <a:r>
              <a:rPr sz="3600" spc="-5" dirty="0">
                <a:latin typeface="Century Gothic"/>
                <a:cs typeface="Century Gothic"/>
              </a:rPr>
              <a:t>HGV driver delivering </a:t>
            </a:r>
            <a:r>
              <a:rPr sz="3600" dirty="0" smtClean="0">
                <a:latin typeface="Century Gothic"/>
                <a:cs typeface="Century Gothic"/>
              </a:rPr>
              <a:t>goods </a:t>
            </a:r>
            <a:r>
              <a:rPr sz="3600" dirty="0">
                <a:latin typeface="Century Gothic"/>
                <a:cs typeface="Century Gothic"/>
              </a:rPr>
              <a:t>for a major </a:t>
            </a:r>
            <a:r>
              <a:rPr sz="3600" spc="-5" dirty="0">
                <a:latin typeface="Century Gothic"/>
                <a:cs typeface="Century Gothic"/>
              </a:rPr>
              <a:t>supermarket  </a:t>
            </a:r>
            <a:r>
              <a:rPr sz="3600" dirty="0">
                <a:latin typeface="Century Gothic"/>
                <a:cs typeface="Century Gothic"/>
              </a:rPr>
              <a:t>group to a </a:t>
            </a:r>
            <a:r>
              <a:rPr sz="3600" spc="-5" dirty="0">
                <a:latin typeface="Century Gothic"/>
                <a:cs typeface="Century Gothic"/>
              </a:rPr>
              <a:t>distribution warehouse </a:t>
            </a:r>
            <a:r>
              <a:rPr sz="3600" spc="-5" dirty="0" smtClean="0">
                <a:latin typeface="Century Gothic"/>
                <a:cs typeface="Century Gothic"/>
              </a:rPr>
              <a:t>on </a:t>
            </a:r>
            <a:r>
              <a:rPr sz="3600" dirty="0">
                <a:latin typeface="Century Gothic"/>
                <a:cs typeface="Century Gothic"/>
              </a:rPr>
              <a:t>the Wirral at time </a:t>
            </a:r>
            <a:r>
              <a:rPr sz="3600" spc="-5" dirty="0">
                <a:latin typeface="Century Gothic"/>
                <a:cs typeface="Century Gothic"/>
              </a:rPr>
              <a:t>of</a:t>
            </a:r>
            <a:r>
              <a:rPr sz="3600" spc="25" dirty="0">
                <a:latin typeface="Century Gothic"/>
                <a:cs typeface="Century Gothic"/>
              </a:rPr>
              <a:t> </a:t>
            </a:r>
            <a:r>
              <a:rPr sz="3600" spc="-5" dirty="0">
                <a:latin typeface="Century Gothic"/>
                <a:cs typeface="Century Gothic"/>
              </a:rPr>
              <a:t>accident.</a:t>
            </a:r>
            <a:endParaRPr sz="3600" dirty="0">
              <a:latin typeface="Century Gothic"/>
              <a:cs typeface="Century Gothic"/>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123777"/>
            <a:ext cx="8340090" cy="3318510"/>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lang="en-GB" sz="3600" dirty="0" smtClean="0">
                <a:latin typeface="Century Gothic"/>
                <a:cs typeface="Century Gothic"/>
              </a:rPr>
              <a:t>Jonathan</a:t>
            </a:r>
            <a:r>
              <a:rPr sz="3600" dirty="0" smtClean="0">
                <a:latin typeface="Century Gothic"/>
                <a:cs typeface="Century Gothic"/>
              </a:rPr>
              <a:t> </a:t>
            </a:r>
            <a:r>
              <a:rPr sz="3600" spc="-5" dirty="0">
                <a:latin typeface="Century Gothic"/>
                <a:cs typeface="Century Gothic"/>
              </a:rPr>
              <a:t>was </a:t>
            </a:r>
            <a:r>
              <a:rPr sz="3600" dirty="0">
                <a:latin typeface="Century Gothic"/>
                <a:cs typeface="Century Gothic"/>
              </a:rPr>
              <a:t>for </a:t>
            </a:r>
            <a:r>
              <a:rPr sz="3600" spc="-5" dirty="0">
                <a:latin typeface="Century Gothic"/>
                <a:cs typeface="Century Gothic"/>
              </a:rPr>
              <a:t>about </a:t>
            </a:r>
            <a:r>
              <a:rPr sz="3600" dirty="0">
                <a:latin typeface="Century Gothic"/>
                <a:cs typeface="Century Gothic"/>
              </a:rPr>
              <a:t>half </a:t>
            </a:r>
            <a:r>
              <a:rPr sz="3600" spc="-5" dirty="0">
                <a:latin typeface="Century Gothic"/>
                <a:cs typeface="Century Gothic"/>
              </a:rPr>
              <a:t>of </a:t>
            </a:r>
            <a:r>
              <a:rPr sz="3600" dirty="0">
                <a:latin typeface="Century Gothic"/>
                <a:cs typeface="Century Gothic"/>
              </a:rPr>
              <a:t>that </a:t>
            </a:r>
            <a:r>
              <a:rPr sz="3600" spc="-5" dirty="0">
                <a:latin typeface="Century Gothic"/>
                <a:cs typeface="Century Gothic"/>
              </a:rPr>
              <a:t>period  of </a:t>
            </a:r>
            <a:r>
              <a:rPr sz="3600" dirty="0">
                <a:latin typeface="Century Gothic"/>
                <a:cs typeface="Century Gothic"/>
              </a:rPr>
              <a:t>2 </a:t>
            </a:r>
            <a:r>
              <a:rPr sz="3600" spc="-5" dirty="0">
                <a:latin typeface="Century Gothic"/>
                <a:cs typeface="Century Gothic"/>
              </a:rPr>
              <a:t>years </a:t>
            </a:r>
            <a:r>
              <a:rPr sz="3600" dirty="0">
                <a:latin typeface="Century Gothic"/>
                <a:cs typeface="Century Gothic"/>
              </a:rPr>
              <a:t>or so following the  </a:t>
            </a:r>
            <a:r>
              <a:rPr sz="3600" spc="-5" dirty="0">
                <a:latin typeface="Century Gothic"/>
                <a:cs typeface="Century Gothic"/>
              </a:rPr>
              <a:t>accident </a:t>
            </a:r>
            <a:r>
              <a:rPr sz="3600" spc="5" dirty="0">
                <a:latin typeface="Century Gothic"/>
                <a:cs typeface="Century Gothic"/>
              </a:rPr>
              <a:t>and </a:t>
            </a:r>
            <a:r>
              <a:rPr sz="3600" spc="-5" dirty="0">
                <a:latin typeface="Century Gothic"/>
                <a:cs typeface="Century Gothic"/>
              </a:rPr>
              <a:t>surgeries </a:t>
            </a:r>
            <a:r>
              <a:rPr sz="3600" dirty="0">
                <a:latin typeface="Century Gothic"/>
                <a:cs typeface="Century Gothic"/>
              </a:rPr>
              <a:t>mobilising </a:t>
            </a:r>
            <a:r>
              <a:rPr sz="3600" spc="-5" dirty="0">
                <a:latin typeface="Century Gothic"/>
                <a:cs typeface="Century Gothic"/>
              </a:rPr>
              <a:t>in  </a:t>
            </a:r>
            <a:r>
              <a:rPr sz="3600" dirty="0">
                <a:latin typeface="Century Gothic"/>
                <a:cs typeface="Century Gothic"/>
              </a:rPr>
              <a:t>a </a:t>
            </a:r>
            <a:r>
              <a:rPr sz="3600" spc="-5" dirty="0">
                <a:latin typeface="Century Gothic"/>
                <a:cs typeface="Century Gothic"/>
              </a:rPr>
              <a:t>wheelchair and on</a:t>
            </a:r>
            <a:r>
              <a:rPr sz="3600" spc="45" dirty="0">
                <a:latin typeface="Century Gothic"/>
                <a:cs typeface="Century Gothic"/>
              </a:rPr>
              <a:t> </a:t>
            </a:r>
            <a:r>
              <a:rPr sz="3600" spc="-5" dirty="0">
                <a:latin typeface="Century Gothic"/>
                <a:cs typeface="Century Gothic"/>
              </a:rPr>
              <a:t>crutches.</a:t>
            </a:r>
            <a:endParaRPr sz="3600" dirty="0">
              <a:latin typeface="Century Gothic"/>
              <a:cs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4370" y="755269"/>
            <a:ext cx="8267700" cy="3318510"/>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dirty="0">
                <a:latin typeface="Century Gothic"/>
                <a:cs typeface="Century Gothic"/>
              </a:rPr>
              <a:t>When </a:t>
            </a:r>
            <a:r>
              <a:rPr sz="3600" spc="-5" dirty="0">
                <a:latin typeface="Century Gothic"/>
                <a:cs typeface="Century Gothic"/>
              </a:rPr>
              <a:t>walking </a:t>
            </a:r>
            <a:r>
              <a:rPr sz="3600" dirty="0">
                <a:latin typeface="Century Gothic"/>
                <a:cs typeface="Century Gothic"/>
              </a:rPr>
              <a:t>he had an antalgic  gait, </a:t>
            </a:r>
            <a:r>
              <a:rPr sz="3600" spc="-5" dirty="0">
                <a:latin typeface="Century Gothic"/>
                <a:cs typeface="Century Gothic"/>
              </a:rPr>
              <a:t>walking on </a:t>
            </a:r>
            <a:r>
              <a:rPr sz="3600" dirty="0">
                <a:latin typeface="Century Gothic"/>
                <a:cs typeface="Century Gothic"/>
              </a:rPr>
              <a:t>the toes </a:t>
            </a:r>
            <a:r>
              <a:rPr sz="3600" spc="-5" dirty="0">
                <a:latin typeface="Century Gothic"/>
                <a:cs typeface="Century Gothic"/>
              </a:rPr>
              <a:t>and  needed </a:t>
            </a:r>
            <a:r>
              <a:rPr sz="3600" dirty="0">
                <a:latin typeface="Century Gothic"/>
                <a:cs typeface="Century Gothic"/>
              </a:rPr>
              <a:t>a </a:t>
            </a:r>
            <a:r>
              <a:rPr sz="3600" spc="-5" dirty="0">
                <a:latin typeface="Century Gothic"/>
                <a:cs typeface="Century Gothic"/>
              </a:rPr>
              <a:t>stick and sometimes </a:t>
            </a:r>
            <a:r>
              <a:rPr sz="3600" dirty="0">
                <a:latin typeface="Century Gothic"/>
                <a:cs typeface="Century Gothic"/>
              </a:rPr>
              <a:t>a  </a:t>
            </a:r>
            <a:r>
              <a:rPr sz="3600" spc="-5" dirty="0">
                <a:latin typeface="Century Gothic"/>
                <a:cs typeface="Century Gothic"/>
              </a:rPr>
              <a:t>wheelchair </a:t>
            </a:r>
            <a:r>
              <a:rPr sz="3600" dirty="0">
                <a:latin typeface="Century Gothic"/>
                <a:cs typeface="Century Gothic"/>
              </a:rPr>
              <a:t>to mobilise </a:t>
            </a:r>
            <a:r>
              <a:rPr sz="3600" spc="-5" dirty="0">
                <a:latin typeface="Century Gothic"/>
                <a:cs typeface="Century Gothic"/>
              </a:rPr>
              <a:t>out of</a:t>
            </a:r>
            <a:r>
              <a:rPr sz="3600" spc="10" dirty="0">
                <a:latin typeface="Century Gothic"/>
                <a:cs typeface="Century Gothic"/>
              </a:rPr>
              <a:t> </a:t>
            </a:r>
            <a:r>
              <a:rPr sz="3600" spc="-10" dirty="0">
                <a:latin typeface="Century Gothic"/>
                <a:cs typeface="Century Gothic"/>
              </a:rPr>
              <a:t>doors.</a:t>
            </a:r>
            <a:endParaRPr sz="3600" dirty="0">
              <a:latin typeface="Century Gothic"/>
              <a:cs typeface="Century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62546" y="678815"/>
            <a:ext cx="3784980" cy="2200598"/>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4619581" y="620776"/>
            <a:ext cx="3931280" cy="235800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2574544" y="3657593"/>
            <a:ext cx="3917215" cy="2241924"/>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a:spLocks noGrp="1"/>
          </p:cNvSpPr>
          <p:nvPr>
            <p:ph type="title"/>
          </p:nvPr>
        </p:nvSpPr>
        <p:spPr>
          <a:xfrm>
            <a:off x="1134567" y="2997200"/>
            <a:ext cx="2413635" cy="299720"/>
          </a:xfrm>
          <a:prstGeom prst="rect">
            <a:avLst/>
          </a:prstGeom>
        </p:spPr>
        <p:txBody>
          <a:bodyPr vert="horz" wrap="square" lIns="0" tIns="12700" rIns="0" bIns="0" rtlCol="0">
            <a:spAutoFit/>
          </a:bodyPr>
          <a:lstStyle/>
          <a:p>
            <a:pPr marL="12700">
              <a:lnSpc>
                <a:spcPct val="100000"/>
              </a:lnSpc>
              <a:spcBef>
                <a:spcPts val="100"/>
              </a:spcBef>
            </a:pPr>
            <a:r>
              <a:rPr sz="1800" b="0" spc="-5" dirty="0">
                <a:latin typeface="Calibri"/>
                <a:cs typeface="Calibri"/>
              </a:rPr>
              <a:t>JG’S LEFT TRAINING</a:t>
            </a:r>
            <a:r>
              <a:rPr sz="1800" b="0" spc="-55" dirty="0">
                <a:latin typeface="Calibri"/>
                <a:cs typeface="Calibri"/>
              </a:rPr>
              <a:t> </a:t>
            </a:r>
            <a:r>
              <a:rPr sz="1800" b="0" spc="-5" dirty="0">
                <a:latin typeface="Calibri"/>
                <a:cs typeface="Calibri"/>
              </a:rPr>
              <a:t>SHOE</a:t>
            </a:r>
            <a:endParaRPr sz="1800" dirty="0">
              <a:latin typeface="Calibri"/>
              <a:cs typeface="Calibri"/>
            </a:endParaRPr>
          </a:p>
        </p:txBody>
      </p:sp>
      <p:sp>
        <p:nvSpPr>
          <p:cNvPr id="6" name="object 6"/>
          <p:cNvSpPr txBox="1"/>
          <p:nvPr/>
        </p:nvSpPr>
        <p:spPr>
          <a:xfrm>
            <a:off x="5292597" y="3034665"/>
            <a:ext cx="250888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JG’S </a:t>
            </a:r>
            <a:r>
              <a:rPr sz="1800" dirty="0">
                <a:latin typeface="Calibri"/>
                <a:cs typeface="Calibri"/>
              </a:rPr>
              <a:t>RIGHT </a:t>
            </a:r>
            <a:r>
              <a:rPr sz="1800" spc="-5" dirty="0">
                <a:latin typeface="Calibri"/>
                <a:cs typeface="Calibri"/>
              </a:rPr>
              <a:t>PULMAN</a:t>
            </a:r>
            <a:r>
              <a:rPr sz="1800" spc="-50" dirty="0">
                <a:latin typeface="Calibri"/>
                <a:cs typeface="Calibri"/>
              </a:rPr>
              <a:t> </a:t>
            </a:r>
            <a:r>
              <a:rPr sz="1800" spc="-15" dirty="0">
                <a:latin typeface="Calibri"/>
                <a:cs typeface="Calibri"/>
              </a:rPr>
              <a:t>BOOT</a:t>
            </a:r>
            <a:endParaRPr sz="1800" dirty="0">
              <a:latin typeface="Calibri"/>
              <a:cs typeface="Calibri"/>
            </a:endParaRPr>
          </a:p>
        </p:txBody>
      </p:sp>
      <p:sp>
        <p:nvSpPr>
          <p:cNvPr id="7" name="object 7"/>
          <p:cNvSpPr txBox="1"/>
          <p:nvPr/>
        </p:nvSpPr>
        <p:spPr>
          <a:xfrm>
            <a:off x="2974085" y="5918708"/>
            <a:ext cx="3103880" cy="57467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VIEW INSIDE </a:t>
            </a:r>
            <a:r>
              <a:rPr sz="1800" dirty="0">
                <a:latin typeface="Calibri"/>
                <a:cs typeface="Calibri"/>
              </a:rPr>
              <a:t>JG’S </a:t>
            </a:r>
            <a:r>
              <a:rPr sz="1800" spc="-5" dirty="0">
                <a:latin typeface="Calibri"/>
                <a:cs typeface="Calibri"/>
              </a:rPr>
              <a:t>PULMAN</a:t>
            </a:r>
            <a:r>
              <a:rPr sz="1800" spc="-45" dirty="0">
                <a:latin typeface="Calibri"/>
                <a:cs typeface="Calibri"/>
              </a:rPr>
              <a:t> </a:t>
            </a:r>
            <a:r>
              <a:rPr sz="1800" spc="-15" dirty="0">
                <a:latin typeface="Calibri"/>
                <a:cs typeface="Calibri"/>
              </a:rPr>
              <a:t>BOOT</a:t>
            </a:r>
            <a:endParaRPr sz="1800" dirty="0">
              <a:latin typeface="Calibri"/>
              <a:cs typeface="Calibri"/>
            </a:endParaRPr>
          </a:p>
          <a:p>
            <a:pPr marL="12700">
              <a:lnSpc>
                <a:spcPct val="100000"/>
              </a:lnSpc>
            </a:pPr>
            <a:r>
              <a:rPr sz="1800" spc="-10" dirty="0">
                <a:latin typeface="Calibri"/>
                <a:cs typeface="Calibri"/>
              </a:rPr>
              <a:t>SHOWING WOUND</a:t>
            </a:r>
            <a:r>
              <a:rPr sz="1800" spc="25" dirty="0">
                <a:latin typeface="Calibri"/>
                <a:cs typeface="Calibri"/>
              </a:rPr>
              <a:t> </a:t>
            </a:r>
            <a:r>
              <a:rPr sz="1800" spc="-5" dirty="0">
                <a:latin typeface="Calibri"/>
                <a:cs typeface="Calibri"/>
              </a:rPr>
              <a:t>LEAKAGE</a:t>
            </a:r>
            <a:endParaRPr sz="1800" dirty="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47569" y="453644"/>
            <a:ext cx="4355973" cy="2547190"/>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2663317" y="3645001"/>
            <a:ext cx="4392549" cy="2590546"/>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2259583" y="3059125"/>
            <a:ext cx="5088890" cy="300355"/>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JG </a:t>
            </a:r>
            <a:r>
              <a:rPr sz="1800" spc="-5" dirty="0">
                <a:latin typeface="Calibri"/>
                <a:cs typeface="Calibri"/>
              </a:rPr>
              <a:t>WEARING </a:t>
            </a:r>
            <a:r>
              <a:rPr sz="1800" spc="-10" dirty="0">
                <a:latin typeface="Calibri"/>
                <a:cs typeface="Calibri"/>
              </a:rPr>
              <a:t>PRESSURE </a:t>
            </a:r>
            <a:r>
              <a:rPr sz="1800" dirty="0">
                <a:latin typeface="Calibri"/>
                <a:cs typeface="Calibri"/>
              </a:rPr>
              <a:t>GARMENT </a:t>
            </a:r>
            <a:r>
              <a:rPr sz="1800" spc="-30" dirty="0">
                <a:latin typeface="Calibri"/>
                <a:cs typeface="Calibri"/>
              </a:rPr>
              <a:t>TO </a:t>
            </a:r>
            <a:r>
              <a:rPr sz="1800" spc="-5" dirty="0">
                <a:latin typeface="Calibri"/>
                <a:cs typeface="Calibri"/>
              </a:rPr>
              <a:t>HIS </a:t>
            </a:r>
            <a:r>
              <a:rPr sz="1800" dirty="0">
                <a:latin typeface="Calibri"/>
                <a:cs typeface="Calibri"/>
              </a:rPr>
              <a:t>RIGHT</a:t>
            </a:r>
            <a:r>
              <a:rPr sz="1800" spc="25" dirty="0">
                <a:latin typeface="Calibri"/>
                <a:cs typeface="Calibri"/>
              </a:rPr>
              <a:t> </a:t>
            </a:r>
            <a:r>
              <a:rPr sz="1800" spc="-20" dirty="0">
                <a:latin typeface="Calibri"/>
                <a:cs typeface="Calibri"/>
              </a:rPr>
              <a:t>FOOT</a:t>
            </a:r>
            <a:endParaRPr sz="1800" dirty="0">
              <a:latin typeface="Calibri"/>
              <a:cs typeface="Calibri"/>
            </a:endParaRPr>
          </a:p>
        </p:txBody>
      </p:sp>
      <p:sp>
        <p:nvSpPr>
          <p:cNvPr id="5" name="object 5"/>
          <p:cNvSpPr txBox="1"/>
          <p:nvPr/>
        </p:nvSpPr>
        <p:spPr>
          <a:xfrm>
            <a:off x="2021204" y="6272580"/>
            <a:ext cx="5621020" cy="300355"/>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CUT </a:t>
            </a:r>
            <a:r>
              <a:rPr sz="1800" spc="-30" dirty="0">
                <a:latin typeface="Calibri"/>
                <a:cs typeface="Calibri"/>
              </a:rPr>
              <a:t>TO </a:t>
            </a:r>
            <a:r>
              <a:rPr sz="1800" spc="-5" dirty="0">
                <a:latin typeface="Calibri"/>
                <a:cs typeface="Calibri"/>
              </a:rPr>
              <a:t>JG’S </a:t>
            </a:r>
            <a:r>
              <a:rPr sz="1800" spc="-20" dirty="0">
                <a:latin typeface="Calibri"/>
                <a:cs typeface="Calibri"/>
              </a:rPr>
              <a:t>FOOT </a:t>
            </a:r>
            <a:r>
              <a:rPr sz="1800" spc="-10" dirty="0">
                <a:latin typeface="Calibri"/>
                <a:cs typeface="Calibri"/>
              </a:rPr>
              <a:t>FOUND </a:t>
            </a:r>
            <a:r>
              <a:rPr sz="1800" spc="-5" dirty="0">
                <a:latin typeface="Calibri"/>
                <a:cs typeface="Calibri"/>
              </a:rPr>
              <a:t>UNDER </a:t>
            </a:r>
            <a:r>
              <a:rPr sz="1800" spc="-10" dirty="0">
                <a:latin typeface="Calibri"/>
                <a:cs typeface="Calibri"/>
              </a:rPr>
              <a:t>COMPRESSION</a:t>
            </a:r>
            <a:r>
              <a:rPr sz="1800" spc="50" dirty="0">
                <a:latin typeface="Calibri"/>
                <a:cs typeface="Calibri"/>
              </a:rPr>
              <a:t> </a:t>
            </a:r>
            <a:r>
              <a:rPr sz="1800" spc="-5" dirty="0">
                <a:latin typeface="Calibri"/>
                <a:cs typeface="Calibri"/>
              </a:rPr>
              <a:t>GARMENT</a:t>
            </a:r>
            <a:endParaRPr sz="1800" dirty="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39948" y="908685"/>
            <a:ext cx="3809365" cy="2220087"/>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2668523" y="3788994"/>
            <a:ext cx="3800348" cy="2237232"/>
          </a:xfrm>
          <a:prstGeom prst="rect">
            <a:avLst/>
          </a:prstGeom>
          <a:blipFill>
            <a:blip r:embed="rId3" cstate="print"/>
            <a:stretch>
              <a:fillRect/>
            </a:stretch>
          </a:blipFill>
        </p:spPr>
        <p:txBody>
          <a:bodyPr wrap="square" lIns="0" tIns="0" rIns="0" bIns="0" rtlCol="0"/>
          <a:lstStyle/>
          <a:p>
            <a:endParaRPr dirty="0"/>
          </a:p>
        </p:txBody>
      </p:sp>
      <p:sp>
        <p:nvSpPr>
          <p:cNvPr id="4" name="object 4"/>
          <p:cNvSpPr txBox="1"/>
          <p:nvPr/>
        </p:nvSpPr>
        <p:spPr>
          <a:xfrm>
            <a:off x="3067939" y="3147440"/>
            <a:ext cx="296989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JG’S </a:t>
            </a:r>
            <a:r>
              <a:rPr sz="1800" dirty="0">
                <a:latin typeface="Calibri"/>
                <a:cs typeface="Calibri"/>
              </a:rPr>
              <a:t>RIGHT </a:t>
            </a:r>
            <a:r>
              <a:rPr sz="1800" spc="-20" dirty="0">
                <a:latin typeface="Calibri"/>
                <a:cs typeface="Calibri"/>
              </a:rPr>
              <a:t>FOOT </a:t>
            </a:r>
            <a:r>
              <a:rPr sz="1800" dirty="0">
                <a:latin typeface="Calibri"/>
                <a:cs typeface="Calibri"/>
              </a:rPr>
              <a:t>– </a:t>
            </a:r>
            <a:r>
              <a:rPr sz="1800" spc="-5" dirty="0">
                <a:latin typeface="Calibri"/>
                <a:cs typeface="Calibri"/>
              </a:rPr>
              <a:t>HEEL</a:t>
            </a:r>
            <a:r>
              <a:rPr sz="1800" spc="-30" dirty="0">
                <a:latin typeface="Calibri"/>
                <a:cs typeface="Calibri"/>
              </a:rPr>
              <a:t> </a:t>
            </a:r>
            <a:r>
              <a:rPr sz="1800" spc="-15" dirty="0">
                <a:latin typeface="Calibri"/>
                <a:cs typeface="Calibri"/>
              </a:rPr>
              <a:t>DOWN</a:t>
            </a:r>
            <a:endParaRPr sz="1800" dirty="0">
              <a:latin typeface="Calibri"/>
              <a:cs typeface="Calibri"/>
            </a:endParaRPr>
          </a:p>
        </p:txBody>
      </p:sp>
      <p:sp>
        <p:nvSpPr>
          <p:cNvPr id="5" name="object 5"/>
          <p:cNvSpPr txBox="1"/>
          <p:nvPr/>
        </p:nvSpPr>
        <p:spPr>
          <a:xfrm>
            <a:off x="2800350" y="6048552"/>
            <a:ext cx="3501390" cy="57467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JG </a:t>
            </a:r>
            <a:r>
              <a:rPr sz="1800" spc="-20" dirty="0">
                <a:latin typeface="Calibri"/>
                <a:cs typeface="Calibri"/>
              </a:rPr>
              <a:t>STANDING </a:t>
            </a:r>
            <a:r>
              <a:rPr sz="1800" dirty="0">
                <a:latin typeface="Calibri"/>
                <a:cs typeface="Calibri"/>
              </a:rPr>
              <a:t>WITH </a:t>
            </a:r>
            <a:r>
              <a:rPr sz="1800" spc="-5" dirty="0">
                <a:latin typeface="Calibri"/>
                <a:cs typeface="Calibri"/>
              </a:rPr>
              <a:t>HIS HEEL </a:t>
            </a:r>
            <a:r>
              <a:rPr sz="1800" spc="-15" dirty="0">
                <a:latin typeface="Calibri"/>
                <a:cs typeface="Calibri"/>
              </a:rPr>
              <a:t>DOWN  </a:t>
            </a:r>
            <a:r>
              <a:rPr sz="1800" spc="-10" dirty="0">
                <a:latin typeface="Calibri"/>
                <a:cs typeface="Calibri"/>
              </a:rPr>
              <a:t>SHOWING </a:t>
            </a:r>
            <a:r>
              <a:rPr sz="1800" spc="-5" dirty="0">
                <a:latin typeface="Calibri"/>
                <a:cs typeface="Calibri"/>
              </a:rPr>
              <a:t>THICKNESS OF SKIN</a:t>
            </a:r>
            <a:r>
              <a:rPr sz="1800" spc="-40" dirty="0">
                <a:latin typeface="Calibri"/>
                <a:cs typeface="Calibri"/>
              </a:rPr>
              <a:t> </a:t>
            </a:r>
            <a:r>
              <a:rPr sz="1800" dirty="0">
                <a:latin typeface="Calibri"/>
                <a:cs typeface="Calibri"/>
              </a:rPr>
              <a:t>GRAFT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479419" y="1035811"/>
            <a:ext cx="2388743" cy="4121332"/>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971600" y="1052702"/>
            <a:ext cx="2363851" cy="4125214"/>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6008751" y="1035811"/>
            <a:ext cx="2379726" cy="4117202"/>
          </a:xfrm>
          <a:prstGeom prst="rect">
            <a:avLst/>
          </a:prstGeom>
          <a:blipFill>
            <a:blip r:embed="rId4" cstate="print"/>
            <a:stretch>
              <a:fillRect/>
            </a:stretch>
          </a:blipFill>
        </p:spPr>
        <p:txBody>
          <a:bodyPr wrap="square" lIns="0" tIns="0" rIns="0" bIns="0" rtlCol="0"/>
          <a:lstStyle/>
          <a:p>
            <a:endParaRPr dirty="0"/>
          </a:p>
        </p:txBody>
      </p:sp>
      <p:sp>
        <p:nvSpPr>
          <p:cNvPr id="5" name="object 5"/>
          <p:cNvSpPr txBox="1"/>
          <p:nvPr/>
        </p:nvSpPr>
        <p:spPr>
          <a:xfrm>
            <a:off x="1060500" y="5196966"/>
            <a:ext cx="2185035" cy="848994"/>
          </a:xfrm>
          <a:prstGeom prst="rect">
            <a:avLst/>
          </a:prstGeom>
        </p:spPr>
        <p:txBody>
          <a:bodyPr vert="horz" wrap="square" lIns="0" tIns="12700" rIns="0" bIns="0" rtlCol="0">
            <a:spAutoFit/>
          </a:bodyPr>
          <a:lstStyle/>
          <a:p>
            <a:pPr marL="12700" marR="5080" algn="ctr">
              <a:lnSpc>
                <a:spcPct val="100000"/>
              </a:lnSpc>
              <a:spcBef>
                <a:spcPts val="100"/>
              </a:spcBef>
            </a:pPr>
            <a:r>
              <a:rPr sz="1800" dirty="0">
                <a:latin typeface="Calibri"/>
                <a:cs typeface="Calibri"/>
              </a:rPr>
              <a:t>JG </a:t>
            </a:r>
            <a:r>
              <a:rPr sz="1800" spc="-20" dirty="0">
                <a:latin typeface="Calibri"/>
                <a:cs typeface="Calibri"/>
              </a:rPr>
              <a:t>STANDING </a:t>
            </a:r>
            <a:r>
              <a:rPr sz="1800" dirty="0">
                <a:latin typeface="Calibri"/>
                <a:cs typeface="Calibri"/>
              </a:rPr>
              <a:t>WITH</a:t>
            </a:r>
            <a:r>
              <a:rPr sz="1800" spc="-80" dirty="0">
                <a:latin typeface="Calibri"/>
                <a:cs typeface="Calibri"/>
              </a:rPr>
              <a:t> </a:t>
            </a:r>
            <a:r>
              <a:rPr sz="1800" spc="-5" dirty="0">
                <a:latin typeface="Calibri"/>
                <a:cs typeface="Calibri"/>
              </a:rPr>
              <a:t>HIS  HEEL </a:t>
            </a:r>
            <a:r>
              <a:rPr sz="1800" spc="-15" dirty="0">
                <a:latin typeface="Calibri"/>
                <a:cs typeface="Calibri"/>
              </a:rPr>
              <a:t>DOWN </a:t>
            </a:r>
            <a:r>
              <a:rPr sz="1800" spc="-10" dirty="0">
                <a:latin typeface="Calibri"/>
                <a:cs typeface="Calibri"/>
              </a:rPr>
              <a:t>SHOWING  </a:t>
            </a:r>
            <a:r>
              <a:rPr sz="1800" dirty="0">
                <a:latin typeface="Calibri"/>
                <a:cs typeface="Calibri"/>
              </a:rPr>
              <a:t>RAISED</a:t>
            </a:r>
            <a:r>
              <a:rPr sz="1800" spc="-20" dirty="0">
                <a:latin typeface="Calibri"/>
                <a:cs typeface="Calibri"/>
              </a:rPr>
              <a:t> </a:t>
            </a:r>
            <a:r>
              <a:rPr sz="1800" spc="-15" dirty="0">
                <a:latin typeface="Calibri"/>
                <a:cs typeface="Calibri"/>
              </a:rPr>
              <a:t>FOREFOOT</a:t>
            </a:r>
            <a:endParaRPr sz="1800" dirty="0">
              <a:latin typeface="Calibri"/>
              <a:cs typeface="Calibri"/>
            </a:endParaRPr>
          </a:p>
        </p:txBody>
      </p:sp>
      <p:sp>
        <p:nvSpPr>
          <p:cNvPr id="6" name="object 6"/>
          <p:cNvSpPr txBox="1"/>
          <p:nvPr/>
        </p:nvSpPr>
        <p:spPr>
          <a:xfrm>
            <a:off x="4036567" y="5335651"/>
            <a:ext cx="126238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JG</a:t>
            </a:r>
            <a:r>
              <a:rPr sz="1800" spc="-90" dirty="0">
                <a:latin typeface="Calibri"/>
                <a:cs typeface="Calibri"/>
              </a:rPr>
              <a:t> </a:t>
            </a:r>
            <a:r>
              <a:rPr sz="1800" spc="-20" dirty="0">
                <a:latin typeface="Calibri"/>
                <a:cs typeface="Calibri"/>
              </a:rPr>
              <a:t>STANDING  </a:t>
            </a:r>
            <a:r>
              <a:rPr sz="1800" spc="-5" dirty="0">
                <a:latin typeface="Calibri"/>
                <a:cs typeface="Calibri"/>
              </a:rPr>
              <a:t>ON HIS</a:t>
            </a:r>
            <a:r>
              <a:rPr sz="1800" spc="-40" dirty="0">
                <a:latin typeface="Calibri"/>
                <a:cs typeface="Calibri"/>
              </a:rPr>
              <a:t> </a:t>
            </a:r>
            <a:r>
              <a:rPr sz="1800" spc="-20" dirty="0">
                <a:latin typeface="Calibri"/>
                <a:cs typeface="Calibri"/>
              </a:rPr>
              <a:t>TOES</a:t>
            </a:r>
            <a:endParaRPr sz="1800" dirty="0">
              <a:latin typeface="Calibri"/>
              <a:cs typeface="Calibri"/>
            </a:endParaRPr>
          </a:p>
        </p:txBody>
      </p:sp>
      <p:sp>
        <p:nvSpPr>
          <p:cNvPr id="7" name="object 7"/>
          <p:cNvSpPr txBox="1"/>
          <p:nvPr/>
        </p:nvSpPr>
        <p:spPr>
          <a:xfrm>
            <a:off x="6561835" y="5335651"/>
            <a:ext cx="1262380"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Calibri"/>
                <a:cs typeface="Calibri"/>
              </a:rPr>
              <a:t>JG</a:t>
            </a:r>
            <a:r>
              <a:rPr sz="1800" spc="-90" dirty="0">
                <a:latin typeface="Calibri"/>
                <a:cs typeface="Calibri"/>
              </a:rPr>
              <a:t> </a:t>
            </a:r>
            <a:r>
              <a:rPr sz="1800" spc="-20" dirty="0">
                <a:latin typeface="Calibri"/>
                <a:cs typeface="Calibri"/>
              </a:rPr>
              <a:t>STANDING  </a:t>
            </a:r>
            <a:r>
              <a:rPr sz="1800" spc="-5" dirty="0">
                <a:latin typeface="Calibri"/>
                <a:cs typeface="Calibri"/>
              </a:rPr>
              <a:t>ON HIS</a:t>
            </a:r>
            <a:r>
              <a:rPr sz="1800" spc="-40" dirty="0">
                <a:latin typeface="Calibri"/>
                <a:cs typeface="Calibri"/>
              </a:rPr>
              <a:t> </a:t>
            </a:r>
            <a:r>
              <a:rPr sz="1800" spc="-20" dirty="0">
                <a:latin typeface="Calibri"/>
                <a:cs typeface="Calibri"/>
              </a:rPr>
              <a:t>TOES</a:t>
            </a:r>
            <a:endParaRPr sz="1800" dirty="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5784" y="423532"/>
            <a:ext cx="9078215" cy="5283200"/>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1577721" y="5698642"/>
            <a:ext cx="5983605" cy="574040"/>
          </a:xfrm>
          <a:prstGeom prst="rect">
            <a:avLst/>
          </a:prstGeom>
        </p:spPr>
        <p:txBody>
          <a:bodyPr vert="horz" wrap="square" lIns="0" tIns="12700" rIns="0" bIns="0" rtlCol="0">
            <a:spAutoFit/>
          </a:bodyPr>
          <a:lstStyle/>
          <a:p>
            <a:pPr marR="38100" algn="ctr">
              <a:lnSpc>
                <a:spcPct val="100000"/>
              </a:lnSpc>
              <a:spcBef>
                <a:spcPts val="100"/>
              </a:spcBef>
            </a:pPr>
            <a:r>
              <a:rPr sz="1800" dirty="0">
                <a:latin typeface="Calibri"/>
                <a:cs typeface="Calibri"/>
              </a:rPr>
              <a:t>JG</a:t>
            </a:r>
            <a:r>
              <a:rPr sz="1800" spc="-5" dirty="0">
                <a:latin typeface="Calibri"/>
                <a:cs typeface="Calibri"/>
              </a:rPr>
              <a:t> </a:t>
            </a:r>
            <a:r>
              <a:rPr sz="1800" spc="-15" dirty="0">
                <a:latin typeface="Calibri"/>
                <a:cs typeface="Calibri"/>
              </a:rPr>
              <a:t>WALKING</a:t>
            </a:r>
            <a:endParaRPr sz="1800" dirty="0">
              <a:latin typeface="Calibri"/>
              <a:cs typeface="Calibri"/>
            </a:endParaRPr>
          </a:p>
          <a:p>
            <a:pPr algn="ctr">
              <a:lnSpc>
                <a:spcPct val="100000"/>
              </a:lnSpc>
            </a:pPr>
            <a:r>
              <a:rPr sz="1800" spc="-10" dirty="0">
                <a:latin typeface="Calibri"/>
                <a:cs typeface="Calibri"/>
              </a:rPr>
              <a:t>SHOWING </a:t>
            </a:r>
            <a:r>
              <a:rPr sz="1800" spc="-5" dirty="0">
                <a:latin typeface="Calibri"/>
                <a:cs typeface="Calibri"/>
              </a:rPr>
              <a:t>INITIAL </a:t>
            </a:r>
            <a:r>
              <a:rPr sz="1800" spc="-30" dirty="0">
                <a:latin typeface="Calibri"/>
                <a:cs typeface="Calibri"/>
              </a:rPr>
              <a:t>CONTACT </a:t>
            </a:r>
            <a:r>
              <a:rPr sz="1800" spc="-5" dirty="0">
                <a:latin typeface="Calibri"/>
                <a:cs typeface="Calibri"/>
              </a:rPr>
              <a:t>ON THE </a:t>
            </a:r>
            <a:r>
              <a:rPr sz="1800" dirty="0">
                <a:latin typeface="Calibri"/>
                <a:cs typeface="Calibri"/>
              </a:rPr>
              <a:t>RIGHT </a:t>
            </a:r>
            <a:r>
              <a:rPr sz="1800" spc="-5" dirty="0">
                <a:latin typeface="Calibri"/>
                <a:cs typeface="Calibri"/>
              </a:rPr>
              <a:t>SIDE </a:t>
            </a:r>
            <a:r>
              <a:rPr sz="1800" dirty="0">
                <a:latin typeface="Calibri"/>
                <a:cs typeface="Calibri"/>
              </a:rPr>
              <a:t>IS </a:t>
            </a:r>
            <a:r>
              <a:rPr sz="1800" spc="-5" dirty="0">
                <a:latin typeface="Calibri"/>
                <a:cs typeface="Calibri"/>
              </a:rPr>
              <a:t>ON THE</a:t>
            </a:r>
            <a:r>
              <a:rPr sz="1800" spc="40" dirty="0">
                <a:latin typeface="Calibri"/>
                <a:cs typeface="Calibri"/>
              </a:rPr>
              <a:t> </a:t>
            </a:r>
            <a:r>
              <a:rPr sz="1800" spc="-20" dirty="0">
                <a:latin typeface="Calibri"/>
                <a:cs typeface="Calibri"/>
              </a:rPr>
              <a:t>TOES</a:t>
            </a:r>
            <a:endParaRPr sz="1800" dirty="0">
              <a:latin typeface="Calibri"/>
              <a:cs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04710"/>
            <a:ext cx="9144000" cy="5291709"/>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2411729" y="5737352"/>
            <a:ext cx="4321175" cy="574040"/>
          </a:xfrm>
          <a:prstGeom prst="rect">
            <a:avLst/>
          </a:prstGeom>
        </p:spPr>
        <p:txBody>
          <a:bodyPr vert="horz" wrap="square" lIns="0" tIns="12700" rIns="0" bIns="0" rtlCol="0">
            <a:spAutoFit/>
          </a:bodyPr>
          <a:lstStyle/>
          <a:p>
            <a:pPr algn="ctr">
              <a:lnSpc>
                <a:spcPct val="100000"/>
              </a:lnSpc>
              <a:spcBef>
                <a:spcPts val="100"/>
              </a:spcBef>
            </a:pPr>
            <a:r>
              <a:rPr sz="1800" dirty="0">
                <a:latin typeface="Calibri"/>
                <a:cs typeface="Calibri"/>
              </a:rPr>
              <a:t>JG IN</a:t>
            </a:r>
            <a:r>
              <a:rPr sz="1800" spc="-10" dirty="0">
                <a:latin typeface="Calibri"/>
                <a:cs typeface="Calibri"/>
              </a:rPr>
              <a:t> </a:t>
            </a:r>
            <a:r>
              <a:rPr sz="1800" spc="-20" dirty="0">
                <a:latin typeface="Calibri"/>
                <a:cs typeface="Calibri"/>
              </a:rPr>
              <a:t>MIDSTANCE</a:t>
            </a:r>
            <a:endParaRPr sz="1800" dirty="0">
              <a:latin typeface="Calibri"/>
              <a:cs typeface="Calibri"/>
            </a:endParaRPr>
          </a:p>
          <a:p>
            <a:pPr algn="ctr">
              <a:lnSpc>
                <a:spcPct val="100000"/>
              </a:lnSpc>
            </a:pPr>
            <a:r>
              <a:rPr sz="1800" spc="-10" dirty="0">
                <a:latin typeface="Calibri"/>
                <a:cs typeface="Calibri"/>
              </a:rPr>
              <a:t>SHOWING </a:t>
            </a:r>
            <a:r>
              <a:rPr sz="1800" dirty="0">
                <a:latin typeface="Calibri"/>
                <a:cs typeface="Calibri"/>
              </a:rPr>
              <a:t>RIGHT </a:t>
            </a:r>
            <a:r>
              <a:rPr sz="1800" spc="-25" dirty="0">
                <a:latin typeface="Calibri"/>
                <a:cs typeface="Calibri"/>
              </a:rPr>
              <a:t>FOOT </a:t>
            </a:r>
            <a:r>
              <a:rPr sz="1800" dirty="0">
                <a:latin typeface="Calibri"/>
                <a:cs typeface="Calibri"/>
              </a:rPr>
              <a:t>IS IN</a:t>
            </a:r>
            <a:r>
              <a:rPr sz="1800" spc="10" dirty="0">
                <a:latin typeface="Calibri"/>
                <a:cs typeface="Calibri"/>
              </a:rPr>
              <a:t> </a:t>
            </a:r>
            <a:r>
              <a:rPr sz="1800" spc="-15" dirty="0">
                <a:latin typeface="Calibri"/>
                <a:cs typeface="Calibri"/>
              </a:rPr>
              <a:t>PLANTARFLEXION</a:t>
            </a:r>
            <a:endParaRPr sz="1800" dirty="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303" y="2100198"/>
            <a:ext cx="8521497" cy="566822"/>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5600" algn="l"/>
                <a:tab pos="1397635" algn="l"/>
              </a:tabLst>
            </a:pPr>
            <a:r>
              <a:rPr sz="3600" spc="5" dirty="0" smtClean="0">
                <a:latin typeface="Century Gothic"/>
                <a:cs typeface="Century Gothic"/>
              </a:rPr>
              <a:t>J</a:t>
            </a:r>
            <a:r>
              <a:rPr sz="3600" dirty="0" smtClean="0">
                <a:latin typeface="Century Gothic"/>
                <a:cs typeface="Century Gothic"/>
              </a:rPr>
              <a:t>G</a:t>
            </a:r>
            <a:r>
              <a:rPr sz="3600" dirty="0">
                <a:latin typeface="Century Gothic"/>
                <a:cs typeface="Century Gothic"/>
              </a:rPr>
              <a:t>	</a:t>
            </a:r>
            <a:r>
              <a:rPr sz="3600" spc="-15" dirty="0">
                <a:latin typeface="Century Gothic"/>
                <a:cs typeface="Century Gothic"/>
              </a:rPr>
              <a:t>w</a:t>
            </a:r>
            <a:r>
              <a:rPr sz="3600" spc="-5" dirty="0">
                <a:latin typeface="Century Gothic"/>
                <a:cs typeface="Century Gothic"/>
              </a:rPr>
              <a:t>as</a:t>
            </a:r>
            <a:endParaRPr sz="3600" dirty="0">
              <a:latin typeface="Century Gothic"/>
              <a:cs typeface="Century Gothic"/>
            </a:endParaRPr>
          </a:p>
        </p:txBody>
      </p:sp>
      <p:sp>
        <p:nvSpPr>
          <p:cNvPr id="3" name="object 3"/>
          <p:cNvSpPr txBox="1"/>
          <p:nvPr/>
        </p:nvSpPr>
        <p:spPr>
          <a:xfrm>
            <a:off x="3221482" y="1826112"/>
            <a:ext cx="2990215" cy="1671955"/>
          </a:xfrm>
          <a:prstGeom prst="rect">
            <a:avLst/>
          </a:prstGeom>
        </p:spPr>
        <p:txBody>
          <a:bodyPr vert="horz" wrap="square" lIns="0" tIns="12065" rIns="0" bIns="0" rtlCol="0">
            <a:spAutoFit/>
          </a:bodyPr>
          <a:lstStyle/>
          <a:p>
            <a:pPr marL="789940" marR="5080" indent="-777240">
              <a:lnSpc>
                <a:spcPct val="150000"/>
              </a:lnSpc>
              <a:spcBef>
                <a:spcPts val="95"/>
              </a:spcBef>
              <a:tabLst>
                <a:tab pos="806450" algn="l"/>
              </a:tabLst>
            </a:pPr>
            <a:r>
              <a:rPr sz="3600" spc="-5" dirty="0" smtClean="0">
                <a:latin typeface="Century Gothic"/>
                <a:cs typeface="Century Gothic"/>
              </a:rPr>
              <a:t>in</a:t>
            </a:r>
            <a:r>
              <a:rPr sz="3600" spc="-5" dirty="0">
                <a:latin typeface="Century Gothic"/>
                <a:cs typeface="Century Gothic"/>
              </a:rPr>
              <a:t>		</a:t>
            </a:r>
            <a:r>
              <a:rPr sz="3600" dirty="0">
                <a:latin typeface="Century Gothic"/>
                <a:cs typeface="Century Gothic"/>
              </a:rPr>
              <a:t>constant  maxi</a:t>
            </a:r>
            <a:r>
              <a:rPr sz="3600" spc="-15" dirty="0">
                <a:latin typeface="Century Gothic"/>
                <a:cs typeface="Century Gothic"/>
              </a:rPr>
              <a:t>m</a:t>
            </a:r>
            <a:r>
              <a:rPr sz="3600" dirty="0">
                <a:latin typeface="Century Gothic"/>
                <a:cs typeface="Century Gothic"/>
              </a:rPr>
              <a:t>um</a:t>
            </a:r>
          </a:p>
        </p:txBody>
      </p:sp>
      <p:sp>
        <p:nvSpPr>
          <p:cNvPr id="4" name="object 4"/>
          <p:cNvSpPr txBox="1">
            <a:spLocks noGrp="1"/>
          </p:cNvSpPr>
          <p:nvPr>
            <p:ph type="title"/>
          </p:nvPr>
        </p:nvSpPr>
        <p:spPr>
          <a:xfrm>
            <a:off x="6393307" y="1826112"/>
            <a:ext cx="2347595" cy="1671955"/>
          </a:xfrm>
          <a:prstGeom prst="rect">
            <a:avLst/>
          </a:prstGeom>
        </p:spPr>
        <p:txBody>
          <a:bodyPr vert="horz" wrap="square" lIns="0" tIns="12065" rIns="0" bIns="0" rtlCol="0">
            <a:spAutoFit/>
          </a:bodyPr>
          <a:lstStyle/>
          <a:p>
            <a:pPr marL="305435" marR="5080" indent="-293370">
              <a:lnSpc>
                <a:spcPct val="150000"/>
              </a:lnSpc>
              <a:spcBef>
                <a:spcPts val="95"/>
              </a:spcBef>
              <a:tabLst>
                <a:tab pos="1430020" algn="l"/>
                <a:tab pos="1891664" algn="l"/>
              </a:tabLst>
            </a:pPr>
            <a:r>
              <a:rPr sz="3600" b="0" spc="-5" dirty="0">
                <a:latin typeface="Century Gothic"/>
                <a:cs typeface="Century Gothic"/>
              </a:rPr>
              <a:t>pai</a:t>
            </a:r>
            <a:r>
              <a:rPr sz="3600" b="0" dirty="0">
                <a:latin typeface="Century Gothic"/>
                <a:cs typeface="Century Gothic"/>
              </a:rPr>
              <a:t>n	</a:t>
            </a:r>
            <a:r>
              <a:rPr sz="3600" b="0" spc="-5" dirty="0">
                <a:latin typeface="Century Gothic"/>
                <a:cs typeface="Century Gothic"/>
              </a:rPr>
              <a:t>and  dos</a:t>
            </a:r>
            <a:r>
              <a:rPr sz="3600" b="0" dirty="0">
                <a:latin typeface="Century Gothic"/>
                <a:cs typeface="Century Gothic"/>
              </a:rPr>
              <a:t>e		</a:t>
            </a:r>
            <a:r>
              <a:rPr sz="3600" b="0" spc="-10" dirty="0">
                <a:latin typeface="Century Gothic"/>
                <a:cs typeface="Century Gothic"/>
              </a:rPr>
              <a:t>of</a:t>
            </a:r>
            <a:endParaRPr sz="3600" dirty="0">
              <a:latin typeface="Century Gothic"/>
              <a:cs typeface="Century Gothic"/>
            </a:endParaRPr>
          </a:p>
        </p:txBody>
      </p:sp>
      <p:sp>
        <p:nvSpPr>
          <p:cNvPr id="5" name="object 5"/>
          <p:cNvSpPr txBox="1"/>
          <p:nvPr/>
        </p:nvSpPr>
        <p:spPr>
          <a:xfrm>
            <a:off x="889203" y="2648285"/>
            <a:ext cx="2635250" cy="1672589"/>
          </a:xfrm>
          <a:prstGeom prst="rect">
            <a:avLst/>
          </a:prstGeom>
        </p:spPr>
        <p:txBody>
          <a:bodyPr vert="horz" wrap="square" lIns="0" tIns="12700" rIns="0" bIns="0" rtlCol="0">
            <a:spAutoFit/>
          </a:bodyPr>
          <a:lstStyle/>
          <a:p>
            <a:pPr marL="12700" marR="5080">
              <a:lnSpc>
                <a:spcPct val="150100"/>
              </a:lnSpc>
              <a:spcBef>
                <a:spcPts val="100"/>
              </a:spcBef>
              <a:tabLst>
                <a:tab pos="1890395" algn="l"/>
              </a:tabLst>
            </a:pPr>
            <a:r>
              <a:rPr sz="3600" dirty="0">
                <a:latin typeface="Century Gothic"/>
                <a:cs typeface="Century Gothic"/>
              </a:rPr>
              <a:t>taking	the  </a:t>
            </a:r>
            <a:r>
              <a:rPr sz="3600" spc="-5" dirty="0">
                <a:latin typeface="Century Gothic"/>
                <a:cs typeface="Century Gothic"/>
              </a:rPr>
              <a:t>Tramadol.</a:t>
            </a:r>
            <a:endParaRPr sz="3600" dirty="0">
              <a:latin typeface="Century Gothic"/>
              <a:cs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0200" y="1259585"/>
            <a:ext cx="8412480" cy="4141470"/>
          </a:xfrm>
          <a:prstGeom prst="rect">
            <a:avLst/>
          </a:prstGeom>
        </p:spPr>
        <p:txBody>
          <a:bodyPr vert="horz" wrap="square" lIns="0" tIns="12700" rIns="0" bIns="0" rtlCol="0">
            <a:spAutoFit/>
          </a:bodyPr>
          <a:lstStyle/>
          <a:p>
            <a:pPr marL="355600" marR="5080" indent="-342900">
              <a:lnSpc>
                <a:spcPct val="150000"/>
              </a:lnSpc>
              <a:spcBef>
                <a:spcPts val="100"/>
              </a:spcBef>
              <a:buFont typeface="Symbol"/>
              <a:buChar char=""/>
              <a:tabLst>
                <a:tab pos="356235" algn="l"/>
                <a:tab pos="3033395" algn="l"/>
                <a:tab pos="5775325" algn="l"/>
                <a:tab pos="7494905" algn="l"/>
              </a:tabLst>
            </a:pPr>
            <a:r>
              <a:rPr sz="3600" dirty="0">
                <a:latin typeface="Century Gothic"/>
                <a:cs typeface="Century Gothic"/>
              </a:rPr>
              <a:t>Re</a:t>
            </a:r>
            <a:r>
              <a:rPr sz="3600" spc="5" dirty="0">
                <a:latin typeface="Century Gothic"/>
                <a:cs typeface="Century Gothic"/>
              </a:rPr>
              <a:t>q</a:t>
            </a:r>
            <a:r>
              <a:rPr sz="3600" dirty="0">
                <a:latin typeface="Century Gothic"/>
                <a:cs typeface="Century Gothic"/>
              </a:rPr>
              <a:t>uired	exte</a:t>
            </a:r>
            <a:r>
              <a:rPr sz="3600" spc="5" dirty="0">
                <a:latin typeface="Century Gothic"/>
                <a:cs typeface="Century Gothic"/>
              </a:rPr>
              <a:t>n</a:t>
            </a:r>
            <a:r>
              <a:rPr sz="3600" spc="-5" dirty="0">
                <a:latin typeface="Century Gothic"/>
                <a:cs typeface="Century Gothic"/>
              </a:rPr>
              <a:t>siv</a:t>
            </a:r>
            <a:r>
              <a:rPr sz="3600" dirty="0">
                <a:latin typeface="Century Gothic"/>
                <a:cs typeface="Century Gothic"/>
              </a:rPr>
              <a:t>e	</a:t>
            </a:r>
            <a:r>
              <a:rPr sz="3600" spc="10" dirty="0">
                <a:latin typeface="Century Gothic"/>
                <a:cs typeface="Century Gothic"/>
              </a:rPr>
              <a:t>c</a:t>
            </a:r>
            <a:r>
              <a:rPr sz="3600" spc="-5" dirty="0">
                <a:latin typeface="Century Gothic"/>
                <a:cs typeface="Century Gothic"/>
              </a:rPr>
              <a:t>ar</a:t>
            </a:r>
            <a:r>
              <a:rPr sz="3600" dirty="0">
                <a:latin typeface="Century Gothic"/>
                <a:cs typeface="Century Gothic"/>
              </a:rPr>
              <a:t>e	</a:t>
            </a:r>
            <a:r>
              <a:rPr sz="3600" spc="-5" dirty="0">
                <a:latin typeface="Century Gothic"/>
                <a:cs typeface="Century Gothic"/>
              </a:rPr>
              <a:t>and  assistance.</a:t>
            </a:r>
            <a:endParaRPr sz="3600" dirty="0">
              <a:latin typeface="Century Gothic"/>
              <a:cs typeface="Century Gothic"/>
            </a:endParaRPr>
          </a:p>
          <a:p>
            <a:pPr marL="355600" indent="-342900">
              <a:lnSpc>
                <a:spcPct val="100000"/>
              </a:lnSpc>
              <a:spcBef>
                <a:spcPts val="2165"/>
              </a:spcBef>
              <a:buFont typeface="Symbol"/>
              <a:buChar char=""/>
              <a:tabLst>
                <a:tab pos="356235" algn="l"/>
              </a:tabLst>
            </a:pPr>
            <a:r>
              <a:rPr sz="3600" spc="-5" dirty="0">
                <a:latin typeface="Century Gothic"/>
                <a:cs typeface="Century Gothic"/>
              </a:rPr>
              <a:t>Suffered </a:t>
            </a:r>
            <a:r>
              <a:rPr sz="3600" dirty="0">
                <a:latin typeface="Century Gothic"/>
                <a:cs typeface="Century Gothic"/>
              </a:rPr>
              <a:t>a reactive</a:t>
            </a:r>
            <a:r>
              <a:rPr sz="3600" spc="-10" dirty="0">
                <a:latin typeface="Century Gothic"/>
                <a:cs typeface="Century Gothic"/>
              </a:rPr>
              <a:t> </a:t>
            </a:r>
            <a:r>
              <a:rPr sz="3600" spc="-5" dirty="0">
                <a:latin typeface="Century Gothic"/>
                <a:cs typeface="Century Gothic"/>
              </a:rPr>
              <a:t>depression.</a:t>
            </a:r>
            <a:endParaRPr sz="3600" dirty="0">
              <a:latin typeface="Century Gothic"/>
              <a:cs typeface="Century Gothic"/>
            </a:endParaRPr>
          </a:p>
          <a:p>
            <a:pPr marL="355600" indent="-342900">
              <a:lnSpc>
                <a:spcPct val="100000"/>
              </a:lnSpc>
              <a:spcBef>
                <a:spcPts val="2160"/>
              </a:spcBef>
              <a:buFont typeface="Symbol"/>
              <a:buChar char=""/>
              <a:tabLst>
                <a:tab pos="356235" algn="l"/>
              </a:tabLst>
            </a:pPr>
            <a:r>
              <a:rPr sz="3600" spc="-5" dirty="0">
                <a:latin typeface="Century Gothic"/>
                <a:cs typeface="Century Gothic"/>
              </a:rPr>
              <a:t>Suffered </a:t>
            </a:r>
            <a:r>
              <a:rPr sz="3600" dirty="0">
                <a:latin typeface="Century Gothic"/>
                <a:cs typeface="Century Gothic"/>
              </a:rPr>
              <a:t>a </a:t>
            </a:r>
            <a:r>
              <a:rPr sz="3600" spc="-5" dirty="0">
                <a:latin typeface="Century Gothic"/>
                <a:cs typeface="Century Gothic"/>
              </a:rPr>
              <a:t>loss of</a:t>
            </a:r>
            <a:r>
              <a:rPr sz="3600" spc="25" dirty="0">
                <a:latin typeface="Century Gothic"/>
                <a:cs typeface="Century Gothic"/>
              </a:rPr>
              <a:t> </a:t>
            </a:r>
            <a:r>
              <a:rPr sz="3600" spc="-5" dirty="0">
                <a:latin typeface="Century Gothic"/>
                <a:cs typeface="Century Gothic"/>
              </a:rPr>
              <a:t>employment.</a:t>
            </a:r>
            <a:endParaRPr sz="3600" dirty="0">
              <a:latin typeface="Century Gothic"/>
              <a:cs typeface="Century Gothic"/>
            </a:endParaRPr>
          </a:p>
          <a:p>
            <a:pPr marL="355600" indent="-342900">
              <a:lnSpc>
                <a:spcPct val="100000"/>
              </a:lnSpc>
              <a:spcBef>
                <a:spcPts val="2160"/>
              </a:spcBef>
              <a:buFont typeface="Symbol"/>
              <a:buChar char=""/>
              <a:tabLst>
                <a:tab pos="356235" algn="l"/>
              </a:tabLst>
            </a:pPr>
            <a:r>
              <a:rPr sz="3600" dirty="0">
                <a:latin typeface="Century Gothic"/>
                <a:cs typeface="Century Gothic"/>
              </a:rPr>
              <a:t>Unable to</a:t>
            </a:r>
            <a:r>
              <a:rPr sz="3600" spc="5" dirty="0">
                <a:latin typeface="Century Gothic"/>
                <a:cs typeface="Century Gothic"/>
              </a:rPr>
              <a:t> </a:t>
            </a:r>
            <a:r>
              <a:rPr sz="3600" spc="-5" dirty="0">
                <a:latin typeface="Century Gothic"/>
                <a:cs typeface="Century Gothic"/>
              </a:rPr>
              <a:t>drive.</a:t>
            </a:r>
            <a:endParaRPr sz="3600" dirty="0">
              <a:latin typeface="Century Gothic"/>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421086"/>
            <a:ext cx="8341995" cy="5788660"/>
          </a:xfrm>
          <a:prstGeom prst="rect">
            <a:avLst/>
          </a:prstGeom>
        </p:spPr>
        <p:txBody>
          <a:bodyPr vert="horz" wrap="square" lIns="0" tIns="13335" rIns="0" bIns="0" rtlCol="0">
            <a:spAutoFit/>
          </a:bodyPr>
          <a:lstStyle/>
          <a:p>
            <a:pPr marL="355600" marR="5080" indent="-342900" algn="just">
              <a:lnSpc>
                <a:spcPct val="150000"/>
              </a:lnSpc>
              <a:spcBef>
                <a:spcPts val="105"/>
              </a:spcBef>
              <a:buFont typeface="Symbol"/>
              <a:buChar char=""/>
              <a:tabLst>
                <a:tab pos="355600" algn="l"/>
              </a:tabLst>
            </a:pPr>
            <a:r>
              <a:rPr sz="3600" spc="-5" dirty="0">
                <a:latin typeface="Century Gothic"/>
                <a:cs typeface="Century Gothic"/>
              </a:rPr>
              <a:t>He </a:t>
            </a:r>
            <a:r>
              <a:rPr sz="3600" dirty="0">
                <a:latin typeface="Century Gothic"/>
                <a:cs typeface="Century Gothic"/>
              </a:rPr>
              <a:t>had </a:t>
            </a:r>
            <a:r>
              <a:rPr sz="3600" spc="-5" dirty="0">
                <a:latin typeface="Century Gothic"/>
                <a:cs typeface="Century Gothic"/>
              </a:rPr>
              <a:t>previously been </a:t>
            </a:r>
            <a:r>
              <a:rPr sz="3600" dirty="0">
                <a:latin typeface="Century Gothic"/>
                <a:cs typeface="Century Gothic"/>
              </a:rPr>
              <a:t>a combat  medic </a:t>
            </a:r>
            <a:r>
              <a:rPr sz="3600" spc="-5" dirty="0">
                <a:latin typeface="Century Gothic"/>
                <a:cs typeface="Century Gothic"/>
              </a:rPr>
              <a:t>in </a:t>
            </a:r>
            <a:r>
              <a:rPr sz="3600" dirty="0">
                <a:latin typeface="Century Gothic"/>
                <a:cs typeface="Century Gothic"/>
              </a:rPr>
              <a:t>the Army </a:t>
            </a:r>
            <a:r>
              <a:rPr sz="3600" spc="-5" dirty="0">
                <a:latin typeface="Century Gothic"/>
                <a:cs typeface="Century Gothic"/>
              </a:rPr>
              <a:t>having served in  Iraq and</a:t>
            </a:r>
            <a:r>
              <a:rPr sz="3600" spc="5" dirty="0">
                <a:latin typeface="Century Gothic"/>
                <a:cs typeface="Century Gothic"/>
              </a:rPr>
              <a:t> </a:t>
            </a:r>
            <a:r>
              <a:rPr sz="3600" spc="-5" dirty="0">
                <a:latin typeface="Century Gothic"/>
                <a:cs typeface="Century Gothic"/>
              </a:rPr>
              <a:t>Afghanistan.</a:t>
            </a:r>
            <a:endParaRPr sz="3600" dirty="0">
              <a:latin typeface="Century Gothic"/>
              <a:cs typeface="Century Gothic"/>
            </a:endParaRPr>
          </a:p>
          <a:p>
            <a:pPr>
              <a:lnSpc>
                <a:spcPct val="100000"/>
              </a:lnSpc>
              <a:spcBef>
                <a:spcPts val="45"/>
              </a:spcBef>
              <a:buFont typeface="Symbol"/>
              <a:buChar char=""/>
            </a:pPr>
            <a:endParaRPr sz="5600" dirty="0">
              <a:latin typeface="Times New Roman"/>
              <a:cs typeface="Times New Roman"/>
            </a:endParaRPr>
          </a:p>
          <a:p>
            <a:pPr marL="355600" marR="5080" indent="-342900" algn="just">
              <a:lnSpc>
                <a:spcPct val="150000"/>
              </a:lnSpc>
              <a:buFont typeface="Symbol"/>
              <a:buChar char=""/>
              <a:tabLst>
                <a:tab pos="355600" algn="l"/>
              </a:tabLst>
            </a:pPr>
            <a:r>
              <a:rPr sz="3600" dirty="0">
                <a:latin typeface="Century Gothic"/>
                <a:cs typeface="Century Gothic"/>
              </a:rPr>
              <a:t>JG </a:t>
            </a:r>
            <a:r>
              <a:rPr sz="3600" spc="-5" dirty="0">
                <a:latin typeface="Century Gothic"/>
                <a:cs typeface="Century Gothic"/>
              </a:rPr>
              <a:t>was </a:t>
            </a:r>
            <a:r>
              <a:rPr sz="3600" dirty="0">
                <a:latin typeface="Century Gothic"/>
                <a:cs typeface="Century Gothic"/>
              </a:rPr>
              <a:t>run over by a FLT </a:t>
            </a:r>
            <a:r>
              <a:rPr sz="3600" spc="-5" dirty="0">
                <a:latin typeface="Century Gothic"/>
                <a:cs typeface="Century Gothic"/>
              </a:rPr>
              <a:t>when  </a:t>
            </a:r>
            <a:r>
              <a:rPr sz="3600" dirty="0">
                <a:latin typeface="Century Gothic"/>
                <a:cs typeface="Century Gothic"/>
              </a:rPr>
              <a:t>exiting the toilets </a:t>
            </a:r>
            <a:r>
              <a:rPr sz="3600" spc="5" dirty="0">
                <a:latin typeface="Century Gothic"/>
                <a:cs typeface="Century Gothic"/>
              </a:rPr>
              <a:t>in </a:t>
            </a:r>
            <a:r>
              <a:rPr sz="3600" dirty="0">
                <a:latin typeface="Century Gothic"/>
                <a:cs typeface="Century Gothic"/>
              </a:rPr>
              <a:t>the </a:t>
            </a:r>
            <a:r>
              <a:rPr sz="3600" spc="-5" dirty="0">
                <a:latin typeface="Century Gothic"/>
                <a:cs typeface="Century Gothic"/>
              </a:rPr>
              <a:t>Distribution  </a:t>
            </a:r>
            <a:r>
              <a:rPr sz="3600" dirty="0">
                <a:latin typeface="Century Gothic"/>
                <a:cs typeface="Century Gothic"/>
              </a:rPr>
              <a:t>Centre.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670412"/>
            <a:ext cx="8340090" cy="4141470"/>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dirty="0">
                <a:latin typeface="Century Gothic"/>
                <a:cs typeface="Century Gothic"/>
              </a:rPr>
              <a:t>Foot </a:t>
            </a:r>
            <a:r>
              <a:rPr sz="3600" spc="-5" dirty="0">
                <a:latin typeface="Century Gothic"/>
                <a:cs typeface="Century Gothic"/>
              </a:rPr>
              <a:t>very swollen and </a:t>
            </a:r>
            <a:r>
              <a:rPr sz="3600" dirty="0">
                <a:latin typeface="Century Gothic"/>
                <a:cs typeface="Century Gothic"/>
              </a:rPr>
              <a:t>unable to  </a:t>
            </a:r>
            <a:r>
              <a:rPr sz="3600" spc="-5" dirty="0">
                <a:latin typeface="Century Gothic"/>
                <a:cs typeface="Century Gothic"/>
              </a:rPr>
              <a:t>wear anything </a:t>
            </a:r>
            <a:r>
              <a:rPr sz="3600" dirty="0">
                <a:latin typeface="Century Gothic"/>
                <a:cs typeface="Century Gothic"/>
              </a:rPr>
              <a:t>other than a  Pullman </a:t>
            </a:r>
            <a:r>
              <a:rPr sz="3600" spc="-5" dirty="0">
                <a:latin typeface="Century Gothic"/>
                <a:cs typeface="Century Gothic"/>
              </a:rPr>
              <a:t>boot.</a:t>
            </a:r>
            <a:endParaRPr sz="3600" dirty="0">
              <a:latin typeface="Century Gothic"/>
              <a:cs typeface="Century Gothic"/>
            </a:endParaRPr>
          </a:p>
          <a:p>
            <a:pPr marL="355600" indent="-342900">
              <a:lnSpc>
                <a:spcPct val="100000"/>
              </a:lnSpc>
              <a:spcBef>
                <a:spcPts val="2160"/>
              </a:spcBef>
              <a:buFont typeface="Symbol"/>
              <a:buChar char=""/>
              <a:tabLst>
                <a:tab pos="355600" algn="l"/>
              </a:tabLst>
            </a:pPr>
            <a:r>
              <a:rPr sz="3600" dirty="0">
                <a:latin typeface="Century Gothic"/>
                <a:cs typeface="Century Gothic"/>
              </a:rPr>
              <a:t>Always </a:t>
            </a:r>
            <a:r>
              <a:rPr sz="3600" spc="-5" dirty="0">
                <a:latin typeface="Century Gothic"/>
                <a:cs typeface="Century Gothic"/>
              </a:rPr>
              <a:t>in </a:t>
            </a:r>
            <a:r>
              <a:rPr sz="3600" spc="-10" dirty="0">
                <a:latin typeface="Century Gothic"/>
                <a:cs typeface="Century Gothic"/>
              </a:rPr>
              <a:t>compression</a:t>
            </a:r>
            <a:r>
              <a:rPr sz="3600" spc="55" dirty="0">
                <a:latin typeface="Century Gothic"/>
                <a:cs typeface="Century Gothic"/>
              </a:rPr>
              <a:t> </a:t>
            </a:r>
            <a:r>
              <a:rPr sz="3600" spc="-5" dirty="0">
                <a:latin typeface="Century Gothic"/>
                <a:cs typeface="Century Gothic"/>
              </a:rPr>
              <a:t>bandage.</a:t>
            </a:r>
            <a:endParaRPr sz="3600" dirty="0">
              <a:latin typeface="Century Gothic"/>
              <a:cs typeface="Century Gothic"/>
            </a:endParaRPr>
          </a:p>
          <a:p>
            <a:pPr marL="355600" indent="-342900">
              <a:lnSpc>
                <a:spcPct val="100000"/>
              </a:lnSpc>
              <a:spcBef>
                <a:spcPts val="2165"/>
              </a:spcBef>
              <a:buFont typeface="Symbol"/>
              <a:buChar char=""/>
              <a:tabLst>
                <a:tab pos="355600" algn="l"/>
              </a:tabLst>
            </a:pPr>
            <a:r>
              <a:rPr sz="3600" spc="-5" dirty="0">
                <a:latin typeface="Century Gothic"/>
                <a:cs typeface="Century Gothic"/>
              </a:rPr>
              <a:t>Exudate and foul</a:t>
            </a:r>
            <a:r>
              <a:rPr sz="3600" spc="15" dirty="0">
                <a:latin typeface="Century Gothic"/>
                <a:cs typeface="Century Gothic"/>
              </a:rPr>
              <a:t> </a:t>
            </a:r>
            <a:r>
              <a:rPr sz="3600" spc="-5" dirty="0">
                <a:latin typeface="Century Gothic"/>
                <a:cs typeface="Century Gothic"/>
              </a:rPr>
              <a:t>odour.</a:t>
            </a:r>
            <a:endParaRPr sz="3600" dirty="0">
              <a:latin typeface="Century Gothic"/>
              <a:cs typeface="Century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67" y="611459"/>
            <a:ext cx="8484870" cy="3318510"/>
          </a:xfrm>
          <a:prstGeom prst="rect">
            <a:avLst/>
          </a:prstGeom>
        </p:spPr>
        <p:txBody>
          <a:bodyPr vert="horz" wrap="square" lIns="0" tIns="12700" rIns="0" bIns="0" rtlCol="0">
            <a:spAutoFit/>
          </a:bodyPr>
          <a:lstStyle/>
          <a:p>
            <a:pPr marL="355600" marR="5715" indent="-342900">
              <a:lnSpc>
                <a:spcPct val="150000"/>
              </a:lnSpc>
              <a:spcBef>
                <a:spcPts val="100"/>
              </a:spcBef>
              <a:buFont typeface="Symbol"/>
              <a:buChar char=""/>
              <a:tabLst>
                <a:tab pos="355600" algn="l"/>
              </a:tabLst>
            </a:pPr>
            <a:r>
              <a:rPr lang="en-GB" sz="3600" dirty="0" smtClean="0">
                <a:latin typeface="Century Gothic"/>
                <a:cs typeface="Century Gothic"/>
              </a:rPr>
              <a:t>He </a:t>
            </a:r>
            <a:r>
              <a:rPr sz="3600" dirty="0" smtClean="0">
                <a:latin typeface="Century Gothic"/>
                <a:cs typeface="Century Gothic"/>
              </a:rPr>
              <a:t>required </a:t>
            </a:r>
            <a:r>
              <a:rPr sz="3600" dirty="0">
                <a:latin typeface="Century Gothic"/>
                <a:cs typeface="Century Gothic"/>
              </a:rPr>
              <a:t>a </a:t>
            </a:r>
            <a:r>
              <a:rPr sz="3600" spc="-5" dirty="0">
                <a:latin typeface="Century Gothic"/>
                <a:cs typeface="Century Gothic"/>
              </a:rPr>
              <a:t>stair lift and assistance </a:t>
            </a:r>
            <a:r>
              <a:rPr sz="3600" dirty="0">
                <a:latin typeface="Century Gothic"/>
                <a:cs typeface="Century Gothic"/>
              </a:rPr>
              <a:t>to  </a:t>
            </a:r>
            <a:r>
              <a:rPr sz="3600" spc="-5" dirty="0">
                <a:latin typeface="Century Gothic"/>
                <a:cs typeface="Century Gothic"/>
              </a:rPr>
              <a:t>bathe.</a:t>
            </a:r>
            <a:endParaRPr sz="3600" dirty="0">
              <a:latin typeface="Century Gothic"/>
              <a:cs typeface="Century Gothic"/>
            </a:endParaRPr>
          </a:p>
          <a:p>
            <a:pPr marL="355600" marR="5080" indent="-342900">
              <a:lnSpc>
                <a:spcPct val="150000"/>
              </a:lnSpc>
              <a:spcBef>
                <a:spcPts val="5"/>
              </a:spcBef>
              <a:buFont typeface="Symbol"/>
              <a:buChar char=""/>
              <a:tabLst>
                <a:tab pos="355600" algn="l"/>
              </a:tabLst>
            </a:pPr>
            <a:r>
              <a:rPr sz="3600" dirty="0">
                <a:latin typeface="Century Gothic"/>
                <a:cs typeface="Century Gothic"/>
              </a:rPr>
              <a:t>A Momentum off-loading </a:t>
            </a:r>
            <a:r>
              <a:rPr sz="3600" spc="-5" dirty="0">
                <a:latin typeface="Century Gothic"/>
                <a:cs typeface="Century Gothic"/>
              </a:rPr>
              <a:t>brace was  </a:t>
            </a:r>
            <a:r>
              <a:rPr sz="3600" dirty="0">
                <a:latin typeface="Century Gothic"/>
                <a:cs typeface="Century Gothic"/>
              </a:rPr>
              <a:t>tried </a:t>
            </a:r>
            <a:r>
              <a:rPr sz="3600" spc="-5" dirty="0">
                <a:latin typeface="Century Gothic"/>
                <a:cs typeface="Century Gothic"/>
              </a:rPr>
              <a:t>and found</a:t>
            </a:r>
            <a:r>
              <a:rPr sz="3600" spc="10" dirty="0">
                <a:latin typeface="Century Gothic"/>
                <a:cs typeface="Century Gothic"/>
              </a:rPr>
              <a:t> </a:t>
            </a:r>
            <a:r>
              <a:rPr sz="3600" spc="-5" dirty="0">
                <a:latin typeface="Century Gothic"/>
                <a:cs typeface="Century Gothic"/>
              </a:rPr>
              <a:t>wanting.</a:t>
            </a:r>
            <a:endParaRPr sz="3600" dirty="0">
              <a:latin typeface="Century Gothic"/>
              <a:cs typeface="Century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806018"/>
            <a:ext cx="8340725" cy="574675"/>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5600" algn="l"/>
              </a:tabLst>
            </a:pPr>
            <a:r>
              <a:rPr sz="3600" spc="-5" dirty="0">
                <a:latin typeface="Century Gothic"/>
                <a:cs typeface="Century Gothic"/>
              </a:rPr>
              <a:t>As </a:t>
            </a:r>
            <a:r>
              <a:rPr sz="3600" dirty="0">
                <a:latin typeface="Century Gothic"/>
                <a:cs typeface="Century Gothic"/>
              </a:rPr>
              <a:t>former combat medic had</a:t>
            </a:r>
            <a:r>
              <a:rPr sz="3600" spc="235" dirty="0">
                <a:latin typeface="Century Gothic"/>
                <a:cs typeface="Century Gothic"/>
              </a:rPr>
              <a:t> </a:t>
            </a:r>
            <a:r>
              <a:rPr sz="3600" spc="-5" dirty="0">
                <a:latin typeface="Century Gothic"/>
                <a:cs typeface="Century Gothic"/>
              </a:rPr>
              <a:t>some</a:t>
            </a:r>
            <a:endParaRPr sz="3600" dirty="0">
              <a:latin typeface="Century Gothic"/>
              <a:cs typeface="Century Gothic"/>
            </a:endParaRPr>
          </a:p>
        </p:txBody>
      </p:sp>
      <p:sp>
        <p:nvSpPr>
          <p:cNvPr id="3" name="object 3"/>
          <p:cNvSpPr txBox="1"/>
          <p:nvPr/>
        </p:nvSpPr>
        <p:spPr>
          <a:xfrm>
            <a:off x="6551168" y="1629283"/>
            <a:ext cx="2192655"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entury Gothic"/>
                <a:cs typeface="Century Gothic"/>
              </a:rPr>
              <a:t>traumatic</a:t>
            </a:r>
          </a:p>
        </p:txBody>
      </p:sp>
      <p:sp>
        <p:nvSpPr>
          <p:cNvPr id="4" name="object 4"/>
          <p:cNvSpPr txBox="1"/>
          <p:nvPr/>
        </p:nvSpPr>
        <p:spPr>
          <a:xfrm>
            <a:off x="5385053" y="2452496"/>
            <a:ext cx="3358515" cy="574040"/>
          </a:xfrm>
          <a:prstGeom prst="rect">
            <a:avLst/>
          </a:prstGeom>
        </p:spPr>
        <p:txBody>
          <a:bodyPr vert="horz" wrap="square" lIns="0" tIns="12700" rIns="0" bIns="0" rtlCol="0">
            <a:spAutoFit/>
          </a:bodyPr>
          <a:lstStyle/>
          <a:p>
            <a:pPr marL="12700">
              <a:lnSpc>
                <a:spcPct val="100000"/>
              </a:lnSpc>
              <a:spcBef>
                <a:spcPts val="100"/>
              </a:spcBef>
              <a:tabLst>
                <a:tab pos="1934210" algn="l"/>
              </a:tabLst>
            </a:pPr>
            <a:r>
              <a:rPr sz="3600" spc="-5" dirty="0">
                <a:latin typeface="Century Gothic"/>
                <a:cs typeface="Century Gothic"/>
              </a:rPr>
              <a:t>soc</a:t>
            </a:r>
            <a:r>
              <a:rPr sz="3600" spc="10" dirty="0">
                <a:latin typeface="Century Gothic"/>
                <a:cs typeface="Century Gothic"/>
              </a:rPr>
              <a:t>k</a:t>
            </a:r>
            <a:r>
              <a:rPr sz="3600" dirty="0">
                <a:latin typeface="Century Gothic"/>
                <a:cs typeface="Century Gothic"/>
              </a:rPr>
              <a:t>et	</a:t>
            </a:r>
            <a:r>
              <a:rPr sz="3600" spc="-5" dirty="0">
                <a:latin typeface="Century Gothic"/>
                <a:cs typeface="Century Gothic"/>
              </a:rPr>
              <a:t>ba</a:t>
            </a:r>
            <a:r>
              <a:rPr sz="3600" spc="-15" dirty="0">
                <a:latin typeface="Century Gothic"/>
                <a:cs typeface="Century Gothic"/>
              </a:rPr>
              <a:t>s</a:t>
            </a:r>
            <a:r>
              <a:rPr sz="3600" dirty="0">
                <a:latin typeface="Century Gothic"/>
                <a:cs typeface="Century Gothic"/>
              </a:rPr>
              <a:t>ed</a:t>
            </a:r>
          </a:p>
        </p:txBody>
      </p:sp>
      <p:sp>
        <p:nvSpPr>
          <p:cNvPr id="5" name="object 5"/>
          <p:cNvSpPr txBox="1"/>
          <p:nvPr/>
        </p:nvSpPr>
        <p:spPr>
          <a:xfrm>
            <a:off x="745337" y="1354709"/>
            <a:ext cx="4410710" cy="3318510"/>
          </a:xfrm>
          <a:prstGeom prst="rect">
            <a:avLst/>
          </a:prstGeom>
        </p:spPr>
        <p:txBody>
          <a:bodyPr vert="horz" wrap="square" lIns="0" tIns="12700" rIns="0" bIns="0" rtlCol="0">
            <a:spAutoFit/>
          </a:bodyPr>
          <a:lstStyle/>
          <a:p>
            <a:pPr marL="12700" marR="5080">
              <a:lnSpc>
                <a:spcPct val="150000"/>
              </a:lnSpc>
              <a:spcBef>
                <a:spcPts val="100"/>
              </a:spcBef>
              <a:tabLst>
                <a:tab pos="3281679" algn="l"/>
                <a:tab pos="3319779" algn="l"/>
                <a:tab pos="3955415" algn="l"/>
              </a:tabLst>
            </a:pPr>
            <a:r>
              <a:rPr sz="3600" dirty="0">
                <a:latin typeface="Century Gothic"/>
                <a:cs typeface="Century Gothic"/>
              </a:rPr>
              <a:t>expe</a:t>
            </a:r>
            <a:r>
              <a:rPr sz="3600" spc="-15" dirty="0">
                <a:latin typeface="Century Gothic"/>
                <a:cs typeface="Century Gothic"/>
              </a:rPr>
              <a:t>r</a:t>
            </a:r>
            <a:r>
              <a:rPr sz="3600" spc="5" dirty="0">
                <a:latin typeface="Century Gothic"/>
                <a:cs typeface="Century Gothic"/>
              </a:rPr>
              <a:t>i</a:t>
            </a:r>
            <a:r>
              <a:rPr sz="3600" dirty="0">
                <a:latin typeface="Century Gothic"/>
                <a:cs typeface="Century Gothic"/>
              </a:rPr>
              <a:t>ence			</a:t>
            </a:r>
            <a:r>
              <a:rPr sz="3600" spc="-10" dirty="0">
                <a:latin typeface="Century Gothic"/>
                <a:cs typeface="Century Gothic"/>
              </a:rPr>
              <a:t>of  </a:t>
            </a:r>
            <a:r>
              <a:rPr sz="3600" spc="-5" dirty="0">
                <a:latin typeface="Century Gothic"/>
                <a:cs typeface="Century Gothic"/>
              </a:rPr>
              <a:t>amputations	and  prosthetics		with  </a:t>
            </a:r>
            <a:r>
              <a:rPr sz="3600" dirty="0">
                <a:latin typeface="Century Gothic"/>
                <a:cs typeface="Century Gothic"/>
              </a:rPr>
              <a:t>colleagues</a:t>
            </a:r>
          </a:p>
        </p:txBody>
      </p:sp>
      <p:sp>
        <p:nvSpPr>
          <p:cNvPr id="6" name="object 6"/>
          <p:cNvSpPr txBox="1"/>
          <p:nvPr/>
        </p:nvSpPr>
        <p:spPr>
          <a:xfrm>
            <a:off x="3661028" y="4098797"/>
            <a:ext cx="2267585" cy="574040"/>
          </a:xfrm>
          <a:prstGeom prst="rect">
            <a:avLst/>
          </a:prstGeom>
        </p:spPr>
        <p:txBody>
          <a:bodyPr vert="horz" wrap="square" lIns="0" tIns="12700" rIns="0" bIns="0" rtlCol="0">
            <a:spAutoFit/>
          </a:bodyPr>
          <a:lstStyle/>
          <a:p>
            <a:pPr marL="12700">
              <a:lnSpc>
                <a:spcPct val="100000"/>
              </a:lnSpc>
              <a:spcBef>
                <a:spcPts val="100"/>
              </a:spcBef>
              <a:tabLst>
                <a:tab pos="1384300" algn="l"/>
              </a:tabLst>
            </a:pPr>
            <a:r>
              <a:rPr sz="3600" spc="-5" dirty="0">
                <a:latin typeface="Century Gothic"/>
                <a:cs typeface="Century Gothic"/>
              </a:rPr>
              <a:t>an</a:t>
            </a:r>
            <a:r>
              <a:rPr sz="3600" dirty="0">
                <a:latin typeface="Century Gothic"/>
                <a:cs typeface="Century Gothic"/>
              </a:rPr>
              <a:t>d	</a:t>
            </a:r>
            <a:r>
              <a:rPr sz="3600" spc="-5" dirty="0">
                <a:latin typeface="Century Gothic"/>
                <a:cs typeface="Century Gothic"/>
              </a:rPr>
              <a:t>was</a:t>
            </a:r>
            <a:endParaRPr sz="3600" dirty="0">
              <a:latin typeface="Century Gothic"/>
              <a:cs typeface="Century Gothic"/>
            </a:endParaRPr>
          </a:p>
        </p:txBody>
      </p:sp>
      <p:sp>
        <p:nvSpPr>
          <p:cNvPr id="7" name="object 7"/>
          <p:cNvSpPr txBox="1"/>
          <p:nvPr/>
        </p:nvSpPr>
        <p:spPr>
          <a:xfrm>
            <a:off x="6369811" y="4098797"/>
            <a:ext cx="146494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Century Gothic"/>
                <a:cs typeface="Century Gothic"/>
              </a:rPr>
              <a:t>aware</a:t>
            </a:r>
            <a:endParaRPr sz="3600" dirty="0">
              <a:latin typeface="Century Gothic"/>
              <a:cs typeface="Century Gothic"/>
            </a:endParaRPr>
          </a:p>
        </p:txBody>
      </p:sp>
      <p:sp>
        <p:nvSpPr>
          <p:cNvPr id="8" name="object 8"/>
          <p:cNvSpPr txBox="1"/>
          <p:nvPr/>
        </p:nvSpPr>
        <p:spPr>
          <a:xfrm>
            <a:off x="5886703" y="3001091"/>
            <a:ext cx="2857500" cy="1671955"/>
          </a:xfrm>
          <a:prstGeom prst="rect">
            <a:avLst/>
          </a:prstGeom>
        </p:spPr>
        <p:txBody>
          <a:bodyPr vert="horz" wrap="square" lIns="0" tIns="12700" rIns="0" bIns="0" rtlCol="0">
            <a:spAutoFit/>
          </a:bodyPr>
          <a:lstStyle/>
          <a:p>
            <a:pPr marL="2402205" marR="5080" indent="-2390140" algn="r">
              <a:lnSpc>
                <a:spcPct val="150000"/>
              </a:lnSpc>
              <a:spcBef>
                <a:spcPts val="100"/>
              </a:spcBef>
              <a:tabLst>
                <a:tab pos="2388235" algn="l"/>
              </a:tabLst>
            </a:pPr>
            <a:r>
              <a:rPr sz="3600" spc="5" dirty="0">
                <a:latin typeface="Century Gothic"/>
                <a:cs typeface="Century Gothic"/>
              </a:rPr>
              <a:t>i</a:t>
            </a:r>
            <a:r>
              <a:rPr sz="3600" dirty="0">
                <a:latin typeface="Century Gothic"/>
                <a:cs typeface="Century Gothic"/>
              </a:rPr>
              <a:t>njuries	to  </a:t>
            </a:r>
            <a:r>
              <a:rPr sz="3600" spc="-10" dirty="0">
                <a:latin typeface="Century Gothic"/>
                <a:cs typeface="Century Gothic"/>
              </a:rPr>
              <a:t>of</a:t>
            </a:r>
            <a:endParaRPr sz="3600" dirty="0">
              <a:latin typeface="Century Gothic"/>
              <a:cs typeface="Century Gothic"/>
            </a:endParaRPr>
          </a:p>
        </p:txBody>
      </p:sp>
      <p:sp>
        <p:nvSpPr>
          <p:cNvPr id="9" name="object 9"/>
          <p:cNvSpPr txBox="1"/>
          <p:nvPr/>
        </p:nvSpPr>
        <p:spPr>
          <a:xfrm>
            <a:off x="745337" y="4922011"/>
            <a:ext cx="505396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Century Gothic"/>
                <a:cs typeface="Century Gothic"/>
              </a:rPr>
              <a:t>potential socket</a:t>
            </a:r>
            <a:r>
              <a:rPr sz="3600" spc="5" dirty="0">
                <a:latin typeface="Century Gothic"/>
                <a:cs typeface="Century Gothic"/>
              </a:rPr>
              <a:t> </a:t>
            </a:r>
            <a:r>
              <a:rPr sz="3600" spc="-10" dirty="0">
                <a:latin typeface="Century Gothic"/>
                <a:cs typeface="Century Gothic"/>
              </a:rPr>
              <a:t>issues.</a:t>
            </a:r>
            <a:endParaRPr sz="3600" dirty="0">
              <a:latin typeface="Century Gothic"/>
              <a:cs typeface="Century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224767"/>
            <a:ext cx="8340725" cy="2494915"/>
          </a:xfrm>
          <a:prstGeom prst="rect">
            <a:avLst/>
          </a:prstGeom>
        </p:spPr>
        <p:txBody>
          <a:bodyPr vert="horz" wrap="square" lIns="0" tIns="12065" rIns="0" bIns="0" rtlCol="0">
            <a:spAutoFit/>
          </a:bodyPr>
          <a:lstStyle/>
          <a:p>
            <a:pPr marL="355600" marR="5080" indent="-342900" algn="just">
              <a:lnSpc>
                <a:spcPct val="150000"/>
              </a:lnSpc>
              <a:spcBef>
                <a:spcPts val="95"/>
              </a:spcBef>
              <a:buFont typeface="Symbol"/>
              <a:buChar char=""/>
              <a:tabLst>
                <a:tab pos="355600" algn="l"/>
              </a:tabLst>
            </a:pPr>
            <a:r>
              <a:rPr sz="3600" spc="-5" dirty="0">
                <a:latin typeface="Century Gothic"/>
                <a:cs typeface="Century Gothic"/>
              </a:rPr>
              <a:t>Osseointegrated prosthetics are  worn </a:t>
            </a:r>
            <a:r>
              <a:rPr sz="3600" dirty="0">
                <a:latin typeface="Century Gothic"/>
                <a:cs typeface="Century Gothic"/>
              </a:rPr>
              <a:t>over </a:t>
            </a:r>
            <a:r>
              <a:rPr sz="3600" spc="-5" dirty="0">
                <a:latin typeface="Century Gothic"/>
                <a:cs typeface="Century Gothic"/>
              </a:rPr>
              <a:t>100 </a:t>
            </a:r>
            <a:r>
              <a:rPr sz="3600" dirty="0">
                <a:latin typeface="Century Gothic"/>
                <a:cs typeface="Century Gothic"/>
              </a:rPr>
              <a:t>hours </a:t>
            </a:r>
            <a:r>
              <a:rPr sz="3600" spc="-5" dirty="0">
                <a:latin typeface="Century Gothic"/>
                <a:cs typeface="Century Gothic"/>
              </a:rPr>
              <a:t>per week </a:t>
            </a:r>
            <a:r>
              <a:rPr sz="3600" spc="-10" dirty="0">
                <a:latin typeface="Century Gothic"/>
                <a:cs typeface="Century Gothic"/>
              </a:rPr>
              <a:t>by  </a:t>
            </a:r>
            <a:r>
              <a:rPr sz="3600" spc="-5" dirty="0">
                <a:latin typeface="Century Gothic"/>
                <a:cs typeface="Century Gothic"/>
              </a:rPr>
              <a:t>users.</a:t>
            </a:r>
            <a:endParaRPr sz="3600" dirty="0">
              <a:latin typeface="Century Gothic"/>
              <a:cs typeface="Century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6334" y="1115522"/>
            <a:ext cx="8557260" cy="1671955"/>
          </a:xfrm>
          <a:prstGeom prst="rect">
            <a:avLst/>
          </a:prstGeom>
        </p:spPr>
        <p:txBody>
          <a:bodyPr vert="horz" wrap="square" lIns="0" tIns="12700" rIns="0" bIns="0" rtlCol="0">
            <a:spAutoFit/>
          </a:bodyPr>
          <a:lstStyle/>
          <a:p>
            <a:pPr marL="584200" marR="5080" indent="-571500">
              <a:lnSpc>
                <a:spcPct val="150000"/>
              </a:lnSpc>
              <a:spcBef>
                <a:spcPts val="100"/>
              </a:spcBef>
              <a:buFont typeface="Arial"/>
              <a:buChar char="•"/>
              <a:tabLst>
                <a:tab pos="583565" algn="l"/>
                <a:tab pos="584200" algn="l"/>
                <a:tab pos="1471295" algn="l"/>
                <a:tab pos="3256279" algn="l"/>
                <a:tab pos="4781550" algn="l"/>
                <a:tab pos="7444740" algn="l"/>
                <a:tab pos="8230870" algn="l"/>
              </a:tabLst>
            </a:pPr>
            <a:r>
              <a:rPr sz="3600" spc="-5" dirty="0">
                <a:latin typeface="Century Gothic"/>
                <a:cs typeface="Century Gothic"/>
              </a:rPr>
              <a:t>As against about </a:t>
            </a:r>
            <a:r>
              <a:rPr sz="3600" dirty="0">
                <a:latin typeface="Century Gothic"/>
                <a:cs typeface="Century Gothic"/>
              </a:rPr>
              <a:t>50 hours </a:t>
            </a:r>
            <a:r>
              <a:rPr sz="3600" spc="-5" dirty="0" smtClean="0">
                <a:latin typeface="Century Gothic"/>
                <a:cs typeface="Century Gothic"/>
              </a:rPr>
              <a:t>per </a:t>
            </a:r>
            <a:r>
              <a:rPr sz="3600" spc="-5" dirty="0">
                <a:latin typeface="Century Gothic"/>
                <a:cs typeface="Century Gothic"/>
              </a:rPr>
              <a:t>week  </a:t>
            </a:r>
            <a:r>
              <a:rPr sz="3600" dirty="0">
                <a:latin typeface="Century Gothic"/>
                <a:cs typeface="Century Gothic"/>
              </a:rPr>
              <a:t>by	</a:t>
            </a:r>
            <a:r>
              <a:rPr sz="3600" spc="-5" dirty="0">
                <a:latin typeface="Century Gothic"/>
                <a:cs typeface="Century Gothic"/>
              </a:rPr>
              <a:t>socke</a:t>
            </a:r>
            <a:r>
              <a:rPr sz="3600" dirty="0">
                <a:latin typeface="Century Gothic"/>
                <a:cs typeface="Century Gothic"/>
              </a:rPr>
              <a:t>t	users,	</a:t>
            </a:r>
            <a:r>
              <a:rPr sz="3600" spc="-5" dirty="0">
                <a:latin typeface="Century Gothic"/>
                <a:cs typeface="Century Gothic"/>
              </a:rPr>
              <a:t>accordin</a:t>
            </a:r>
            <a:r>
              <a:rPr sz="3600" dirty="0">
                <a:latin typeface="Century Gothic"/>
                <a:cs typeface="Century Gothic"/>
              </a:rPr>
              <a:t>g	</a:t>
            </a:r>
            <a:r>
              <a:rPr sz="3600" spc="15" dirty="0">
                <a:latin typeface="Century Gothic"/>
                <a:cs typeface="Century Gothic"/>
              </a:rPr>
              <a:t>t</a:t>
            </a:r>
            <a:r>
              <a:rPr sz="3600" dirty="0">
                <a:latin typeface="Century Gothic"/>
                <a:cs typeface="Century Gothic"/>
              </a:rPr>
              <a:t>o	a</a:t>
            </a:r>
          </a:p>
        </p:txBody>
      </p:sp>
      <p:sp>
        <p:nvSpPr>
          <p:cNvPr id="3" name="object 3"/>
          <p:cNvSpPr txBox="1"/>
          <p:nvPr/>
        </p:nvSpPr>
        <p:spPr>
          <a:xfrm>
            <a:off x="757834" y="3036570"/>
            <a:ext cx="3114040" cy="574040"/>
          </a:xfrm>
          <a:prstGeom prst="rect">
            <a:avLst/>
          </a:prstGeom>
        </p:spPr>
        <p:txBody>
          <a:bodyPr vert="horz" wrap="square" lIns="0" tIns="12700" rIns="0" bIns="0" rtlCol="0">
            <a:spAutoFit/>
          </a:bodyPr>
          <a:lstStyle/>
          <a:p>
            <a:pPr marL="12700">
              <a:lnSpc>
                <a:spcPct val="100000"/>
              </a:lnSpc>
              <a:spcBef>
                <a:spcPts val="100"/>
              </a:spcBef>
              <a:tabLst>
                <a:tab pos="2542540" algn="l"/>
              </a:tabLst>
            </a:pPr>
            <a:r>
              <a:rPr sz="3600" spc="-5" dirty="0">
                <a:latin typeface="Century Gothic"/>
                <a:cs typeface="Century Gothic"/>
              </a:rPr>
              <a:t>surve</a:t>
            </a:r>
            <a:r>
              <a:rPr sz="3600" dirty="0">
                <a:latin typeface="Century Gothic"/>
                <a:cs typeface="Century Gothic"/>
              </a:rPr>
              <a:t>y	by</a:t>
            </a:r>
          </a:p>
        </p:txBody>
      </p:sp>
      <p:sp>
        <p:nvSpPr>
          <p:cNvPr id="4" name="object 4"/>
          <p:cNvSpPr txBox="1"/>
          <p:nvPr/>
        </p:nvSpPr>
        <p:spPr>
          <a:xfrm>
            <a:off x="757834" y="3859479"/>
            <a:ext cx="3686175" cy="574675"/>
          </a:xfrm>
          <a:prstGeom prst="rect">
            <a:avLst/>
          </a:prstGeom>
        </p:spPr>
        <p:txBody>
          <a:bodyPr vert="horz" wrap="square" lIns="0" tIns="12700" rIns="0" bIns="0" rtlCol="0">
            <a:spAutoFit/>
          </a:bodyPr>
          <a:lstStyle/>
          <a:p>
            <a:pPr marL="12700">
              <a:lnSpc>
                <a:spcPct val="100000"/>
              </a:lnSpc>
              <a:spcBef>
                <a:spcPts val="100"/>
              </a:spcBef>
            </a:pPr>
            <a:r>
              <a:rPr sz="3600" dirty="0">
                <a:latin typeface="Century Gothic"/>
                <a:cs typeface="Century Gothic"/>
              </a:rPr>
              <a:t>osseointegration</a:t>
            </a:r>
          </a:p>
        </p:txBody>
      </p:sp>
      <p:sp>
        <p:nvSpPr>
          <p:cNvPr id="5" name="object 5"/>
          <p:cNvSpPr txBox="1"/>
          <p:nvPr/>
        </p:nvSpPr>
        <p:spPr>
          <a:xfrm>
            <a:off x="4987544" y="2762483"/>
            <a:ext cx="1550670" cy="1671955"/>
          </a:xfrm>
          <a:prstGeom prst="rect">
            <a:avLst/>
          </a:prstGeom>
        </p:spPr>
        <p:txBody>
          <a:bodyPr vert="horz" wrap="square" lIns="0" tIns="12065" rIns="0" bIns="0" rtlCol="0">
            <a:spAutoFit/>
          </a:bodyPr>
          <a:lstStyle/>
          <a:p>
            <a:pPr marL="215265" marR="5080" indent="-203200">
              <a:lnSpc>
                <a:spcPct val="150000"/>
              </a:lnSpc>
              <a:spcBef>
                <a:spcPts val="95"/>
              </a:spcBef>
            </a:pPr>
            <a:r>
              <a:rPr sz="3600" dirty="0">
                <a:latin typeface="Century Gothic"/>
                <a:cs typeface="Century Gothic"/>
              </a:rPr>
              <a:t>the  te</a:t>
            </a:r>
            <a:r>
              <a:rPr sz="3600" spc="10" dirty="0">
                <a:latin typeface="Century Gothic"/>
                <a:cs typeface="Century Gothic"/>
              </a:rPr>
              <a:t>a</a:t>
            </a:r>
            <a:r>
              <a:rPr sz="3600" dirty="0">
                <a:latin typeface="Century Gothic"/>
                <a:cs typeface="Century Gothic"/>
              </a:rPr>
              <a:t>m,</a:t>
            </a:r>
          </a:p>
        </p:txBody>
      </p:sp>
      <p:sp>
        <p:nvSpPr>
          <p:cNvPr id="6" name="object 6"/>
          <p:cNvSpPr txBox="1"/>
          <p:nvPr/>
        </p:nvSpPr>
        <p:spPr>
          <a:xfrm>
            <a:off x="6860793" y="2762483"/>
            <a:ext cx="1882139" cy="1671955"/>
          </a:xfrm>
          <a:prstGeom prst="rect">
            <a:avLst/>
          </a:prstGeom>
        </p:spPr>
        <p:txBody>
          <a:bodyPr vert="horz" wrap="square" lIns="0" tIns="12065" rIns="0" bIns="0" rtlCol="0">
            <a:spAutoFit/>
          </a:bodyPr>
          <a:lstStyle/>
          <a:p>
            <a:pPr marL="434975" marR="5080" indent="-422909">
              <a:lnSpc>
                <a:spcPct val="150000"/>
              </a:lnSpc>
              <a:spcBef>
                <a:spcPts val="95"/>
              </a:spcBef>
            </a:pPr>
            <a:r>
              <a:rPr sz="3600" spc="-5" dirty="0">
                <a:latin typeface="Century Gothic"/>
                <a:cs typeface="Century Gothic"/>
              </a:rPr>
              <a:t>German  whose</a:t>
            </a:r>
            <a:endParaRPr sz="3600" dirty="0">
              <a:latin typeface="Century Gothic"/>
              <a:cs typeface="Century Gothic"/>
            </a:endParaRPr>
          </a:p>
        </p:txBody>
      </p:sp>
      <p:sp>
        <p:nvSpPr>
          <p:cNvPr id="7" name="object 7"/>
          <p:cNvSpPr txBox="1"/>
          <p:nvPr/>
        </p:nvSpPr>
        <p:spPr>
          <a:xfrm>
            <a:off x="757834" y="4408119"/>
            <a:ext cx="7985759" cy="1671955"/>
          </a:xfrm>
          <a:prstGeom prst="rect">
            <a:avLst/>
          </a:prstGeom>
        </p:spPr>
        <p:txBody>
          <a:bodyPr vert="horz" wrap="square" lIns="0" tIns="12065" rIns="0" bIns="0" rtlCol="0">
            <a:spAutoFit/>
          </a:bodyPr>
          <a:lstStyle/>
          <a:p>
            <a:pPr marL="12700" marR="5080">
              <a:lnSpc>
                <a:spcPct val="150100"/>
              </a:lnSpc>
              <a:spcBef>
                <a:spcPts val="95"/>
              </a:spcBef>
            </a:pPr>
            <a:r>
              <a:rPr sz="3600" spc="-5" dirty="0">
                <a:latin typeface="Century Gothic"/>
                <a:cs typeface="Century Gothic"/>
              </a:rPr>
              <a:t>patients of </a:t>
            </a:r>
            <a:r>
              <a:rPr sz="3600" dirty="0">
                <a:latin typeface="Century Gothic"/>
                <a:cs typeface="Century Gothic"/>
              </a:rPr>
              <a:t>course </a:t>
            </a:r>
            <a:r>
              <a:rPr sz="3600" spc="-5" dirty="0">
                <a:latin typeface="Century Gothic"/>
                <a:cs typeface="Century Gothic"/>
              </a:rPr>
              <a:t>all </a:t>
            </a:r>
            <a:r>
              <a:rPr sz="3600" dirty="0">
                <a:latin typeface="Century Gothic"/>
                <a:cs typeface="Century Gothic"/>
              </a:rPr>
              <a:t>came </a:t>
            </a:r>
            <a:r>
              <a:rPr sz="3600" spc="5" dirty="0">
                <a:latin typeface="Century Gothic"/>
                <a:cs typeface="Century Gothic"/>
              </a:rPr>
              <a:t>to </a:t>
            </a:r>
            <a:r>
              <a:rPr sz="3600" dirty="0">
                <a:latin typeface="Century Gothic"/>
                <a:cs typeface="Century Gothic"/>
              </a:rPr>
              <a:t>them  </a:t>
            </a:r>
            <a:r>
              <a:rPr sz="3600" spc="-5" dirty="0">
                <a:latin typeface="Century Gothic"/>
                <a:cs typeface="Century Gothic"/>
              </a:rPr>
              <a:t>with</a:t>
            </a:r>
            <a:r>
              <a:rPr sz="3600" spc="5" dirty="0">
                <a:latin typeface="Century Gothic"/>
                <a:cs typeface="Century Gothic"/>
              </a:rPr>
              <a:t> </a:t>
            </a:r>
            <a:r>
              <a:rPr sz="3600" spc="-5" dirty="0">
                <a:latin typeface="Century Gothic"/>
                <a:cs typeface="Century Gothic"/>
              </a:rPr>
              <a:t>sockets.</a:t>
            </a:r>
            <a:endParaRPr sz="3600" dirty="0">
              <a:latin typeface="Century Gothic"/>
              <a:cs typeface="Century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393552"/>
            <a:ext cx="8339455" cy="4964430"/>
          </a:xfrm>
          <a:prstGeom prst="rect">
            <a:avLst/>
          </a:prstGeom>
        </p:spPr>
        <p:txBody>
          <a:bodyPr vert="horz" wrap="square" lIns="0" tIns="286385" rIns="0" bIns="0" rtlCol="0">
            <a:spAutoFit/>
          </a:bodyPr>
          <a:lstStyle/>
          <a:p>
            <a:pPr marL="2459990">
              <a:lnSpc>
                <a:spcPct val="100000"/>
              </a:lnSpc>
              <a:spcBef>
                <a:spcPts val="2255"/>
              </a:spcBef>
            </a:pPr>
            <a:r>
              <a:rPr sz="3600" b="1" u="heavy" dirty="0">
                <a:uFill>
                  <a:solidFill>
                    <a:srgbClr val="000000"/>
                  </a:solidFill>
                </a:uFill>
                <a:latin typeface="Century Gothic"/>
                <a:cs typeface="Century Gothic"/>
              </a:rPr>
              <a:t>Osseointegration</a:t>
            </a:r>
            <a:endParaRPr sz="3600" dirty="0">
              <a:latin typeface="Century Gothic"/>
              <a:cs typeface="Century Gothic"/>
            </a:endParaRPr>
          </a:p>
          <a:p>
            <a:pPr marL="355600" marR="5715" indent="-342900">
              <a:lnSpc>
                <a:spcPct val="150000"/>
              </a:lnSpc>
              <a:spcBef>
                <a:spcPts val="5"/>
              </a:spcBef>
              <a:buFont typeface="Symbol"/>
              <a:buChar char=""/>
              <a:tabLst>
                <a:tab pos="355600" algn="l"/>
                <a:tab pos="2132330" algn="l"/>
                <a:tab pos="3345815" algn="l"/>
                <a:tab pos="4595495" algn="l"/>
                <a:tab pos="5354955" algn="l"/>
                <a:tab pos="7955280" algn="l"/>
              </a:tabLst>
            </a:pPr>
            <a:r>
              <a:rPr sz="3600" dirty="0">
                <a:latin typeface="Century Gothic"/>
                <a:cs typeface="Century Gothic"/>
              </a:rPr>
              <a:t>Co</a:t>
            </a:r>
            <a:r>
              <a:rPr sz="3600" spc="-15" dirty="0">
                <a:latin typeface="Century Gothic"/>
                <a:cs typeface="Century Gothic"/>
              </a:rPr>
              <a:t>m</a:t>
            </a:r>
            <a:r>
              <a:rPr sz="3600" dirty="0">
                <a:latin typeface="Century Gothic"/>
                <a:cs typeface="Century Gothic"/>
              </a:rPr>
              <a:t>es	from	</a:t>
            </a:r>
            <a:r>
              <a:rPr sz="3600" spc="-5" dirty="0">
                <a:latin typeface="Century Gothic"/>
                <a:cs typeface="Century Gothic"/>
              </a:rPr>
              <a:t>w</a:t>
            </a:r>
            <a:r>
              <a:rPr sz="3600" spc="-15" dirty="0">
                <a:latin typeface="Century Gothic"/>
                <a:cs typeface="Century Gothic"/>
              </a:rPr>
              <a:t>o</a:t>
            </a:r>
            <a:r>
              <a:rPr sz="3600" dirty="0">
                <a:latin typeface="Century Gothic"/>
                <a:cs typeface="Century Gothic"/>
              </a:rPr>
              <a:t>rk	by	</a:t>
            </a:r>
            <a:r>
              <a:rPr sz="3600" spc="-5" dirty="0">
                <a:latin typeface="Century Gothic"/>
                <a:cs typeface="Century Gothic"/>
              </a:rPr>
              <a:t>Brån</a:t>
            </a:r>
            <a:r>
              <a:rPr sz="3600" spc="-15" dirty="0">
                <a:latin typeface="Century Gothic"/>
                <a:cs typeface="Century Gothic"/>
              </a:rPr>
              <a:t>e</a:t>
            </a:r>
            <a:r>
              <a:rPr sz="3600" dirty="0">
                <a:latin typeface="Century Gothic"/>
                <a:cs typeface="Century Gothic"/>
              </a:rPr>
              <a:t>mark	</a:t>
            </a:r>
            <a:r>
              <a:rPr sz="3600" spc="-5" dirty="0">
                <a:latin typeface="Century Gothic"/>
                <a:cs typeface="Century Gothic"/>
              </a:rPr>
              <a:t>in  Sweden.</a:t>
            </a:r>
            <a:endParaRPr sz="3600" dirty="0">
              <a:latin typeface="Century Gothic"/>
              <a:cs typeface="Century Gothic"/>
            </a:endParaRPr>
          </a:p>
          <a:p>
            <a:pPr>
              <a:lnSpc>
                <a:spcPct val="100000"/>
              </a:lnSpc>
              <a:spcBef>
                <a:spcPts val="45"/>
              </a:spcBef>
              <a:buFont typeface="Symbol"/>
              <a:buChar char=""/>
            </a:pPr>
            <a:endParaRPr sz="5600" dirty="0">
              <a:latin typeface="Times New Roman"/>
              <a:cs typeface="Times New Roman"/>
            </a:endParaRPr>
          </a:p>
          <a:p>
            <a:pPr marL="355600" marR="5080" indent="-342900">
              <a:lnSpc>
                <a:spcPct val="150000"/>
              </a:lnSpc>
              <a:buFont typeface="Symbol"/>
              <a:buChar char=""/>
              <a:tabLst>
                <a:tab pos="355600" algn="l"/>
                <a:tab pos="2751455" algn="l"/>
                <a:tab pos="3999865" algn="l"/>
                <a:tab pos="4659630" algn="l"/>
                <a:tab pos="6147435" algn="l"/>
                <a:tab pos="6877050" algn="l"/>
              </a:tabLst>
            </a:pPr>
            <a:r>
              <a:rPr sz="3600" dirty="0">
                <a:latin typeface="Century Gothic"/>
                <a:cs typeface="Century Gothic"/>
              </a:rPr>
              <a:t>Co</a:t>
            </a:r>
            <a:r>
              <a:rPr sz="3600" spc="-15" dirty="0">
                <a:latin typeface="Century Gothic"/>
                <a:cs typeface="Century Gothic"/>
              </a:rPr>
              <a:t>m</a:t>
            </a:r>
            <a:r>
              <a:rPr sz="3600" dirty="0">
                <a:latin typeface="Century Gothic"/>
                <a:cs typeface="Century Gothic"/>
              </a:rPr>
              <a:t>mon	n</a:t>
            </a:r>
            <a:r>
              <a:rPr sz="3600" spc="10" dirty="0">
                <a:latin typeface="Century Gothic"/>
                <a:cs typeface="Century Gothic"/>
              </a:rPr>
              <a:t>o</a:t>
            </a:r>
            <a:r>
              <a:rPr sz="3600" dirty="0">
                <a:latin typeface="Century Gothic"/>
                <a:cs typeface="Century Gothic"/>
              </a:rPr>
              <a:t>w	</a:t>
            </a:r>
            <a:r>
              <a:rPr sz="3600" spc="-5" dirty="0">
                <a:latin typeface="Century Gothic"/>
                <a:cs typeface="Century Gothic"/>
              </a:rPr>
              <a:t>i</a:t>
            </a:r>
            <a:r>
              <a:rPr sz="3600" dirty="0">
                <a:latin typeface="Century Gothic"/>
                <a:cs typeface="Century Gothic"/>
              </a:rPr>
              <a:t>n	</a:t>
            </a:r>
            <a:r>
              <a:rPr sz="3600" spc="10" dirty="0">
                <a:latin typeface="Century Gothic"/>
                <a:cs typeface="Century Gothic"/>
              </a:rPr>
              <a:t>t</a:t>
            </a:r>
            <a:r>
              <a:rPr sz="3600" dirty="0">
                <a:latin typeface="Century Gothic"/>
                <a:cs typeface="Century Gothic"/>
              </a:rPr>
              <a:t>er</a:t>
            </a:r>
            <a:r>
              <a:rPr sz="3600" spc="-15" dirty="0">
                <a:latin typeface="Century Gothic"/>
                <a:cs typeface="Century Gothic"/>
              </a:rPr>
              <a:t>m</a:t>
            </a:r>
            <a:r>
              <a:rPr sz="3600" dirty="0">
                <a:latin typeface="Century Gothic"/>
                <a:cs typeface="Century Gothic"/>
              </a:rPr>
              <a:t>s	</a:t>
            </a:r>
            <a:r>
              <a:rPr sz="3600" spc="-10" dirty="0">
                <a:latin typeface="Century Gothic"/>
                <a:cs typeface="Century Gothic"/>
              </a:rPr>
              <a:t>o</a:t>
            </a:r>
            <a:r>
              <a:rPr sz="3600" dirty="0">
                <a:latin typeface="Century Gothic"/>
                <a:cs typeface="Century Gothic"/>
              </a:rPr>
              <a:t>f	</a:t>
            </a:r>
            <a:r>
              <a:rPr sz="3600" spc="-5" dirty="0">
                <a:latin typeface="Century Gothic"/>
                <a:cs typeface="Century Gothic"/>
              </a:rPr>
              <a:t>dental  implants.</a:t>
            </a:r>
            <a:endParaRPr sz="3600" dirty="0">
              <a:latin typeface="Century Gothic"/>
              <a:cs typeface="Century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85441" y="1637233"/>
            <a:ext cx="1934210" cy="574675"/>
          </a:xfrm>
          <a:prstGeom prst="rect">
            <a:avLst/>
          </a:prstGeom>
        </p:spPr>
        <p:txBody>
          <a:bodyPr vert="horz" wrap="square" lIns="0" tIns="12700" rIns="0" bIns="0" rtlCol="0">
            <a:spAutoFit/>
          </a:bodyPr>
          <a:lstStyle/>
          <a:p>
            <a:pPr marL="12700">
              <a:lnSpc>
                <a:spcPct val="100000"/>
              </a:lnSpc>
              <a:spcBef>
                <a:spcPts val="100"/>
              </a:spcBef>
            </a:pPr>
            <a:r>
              <a:rPr sz="3600" spc="-5" dirty="0">
                <a:latin typeface="Century Gothic"/>
                <a:cs typeface="Century Gothic"/>
              </a:rPr>
              <a:t>principle</a:t>
            </a:r>
            <a:endParaRPr sz="3600" dirty="0">
              <a:latin typeface="Century Gothic"/>
              <a:cs typeface="Century Gothic"/>
            </a:endParaRPr>
          </a:p>
        </p:txBody>
      </p:sp>
      <p:sp>
        <p:nvSpPr>
          <p:cNvPr id="3" name="object 3"/>
          <p:cNvSpPr txBox="1"/>
          <p:nvPr/>
        </p:nvSpPr>
        <p:spPr>
          <a:xfrm>
            <a:off x="4668773" y="1637233"/>
            <a:ext cx="4072890" cy="574675"/>
          </a:xfrm>
          <a:prstGeom prst="rect">
            <a:avLst/>
          </a:prstGeom>
        </p:spPr>
        <p:txBody>
          <a:bodyPr vert="horz" wrap="square" lIns="0" tIns="12700" rIns="0" bIns="0" rtlCol="0">
            <a:spAutoFit/>
          </a:bodyPr>
          <a:lstStyle/>
          <a:p>
            <a:pPr marL="12700">
              <a:lnSpc>
                <a:spcPct val="100000"/>
              </a:lnSpc>
              <a:spcBef>
                <a:spcPts val="100"/>
              </a:spcBef>
              <a:tabLst>
                <a:tab pos="1130935" algn="l"/>
                <a:tab pos="2086610" algn="l"/>
                <a:tab pos="2774315" algn="l"/>
              </a:tabLst>
            </a:pPr>
            <a:r>
              <a:rPr sz="3600" spc="-5" dirty="0">
                <a:latin typeface="Century Gothic"/>
                <a:cs typeface="Century Gothic"/>
              </a:rPr>
              <a:t>b</a:t>
            </a:r>
            <a:r>
              <a:rPr sz="3600" spc="-15" dirty="0">
                <a:latin typeface="Century Gothic"/>
                <a:cs typeface="Century Gothic"/>
              </a:rPr>
              <a:t>u</a:t>
            </a:r>
            <a:r>
              <a:rPr sz="3600" dirty="0">
                <a:latin typeface="Century Gothic"/>
                <a:cs typeface="Century Gothic"/>
              </a:rPr>
              <a:t>t	</a:t>
            </a:r>
            <a:r>
              <a:rPr sz="3600" spc="5" dirty="0">
                <a:latin typeface="Century Gothic"/>
                <a:cs typeface="Century Gothic"/>
              </a:rPr>
              <a:t>o</a:t>
            </a:r>
            <a:r>
              <a:rPr sz="3600" dirty="0">
                <a:latin typeface="Century Gothic"/>
                <a:cs typeface="Century Gothic"/>
              </a:rPr>
              <a:t>n	a	</a:t>
            </a:r>
            <a:r>
              <a:rPr sz="3600" spc="-5" dirty="0">
                <a:latin typeface="Century Gothic"/>
                <a:cs typeface="Century Gothic"/>
              </a:rPr>
              <a:t>l</a:t>
            </a:r>
            <a:r>
              <a:rPr sz="3600" spc="5" dirty="0">
                <a:latin typeface="Century Gothic"/>
                <a:cs typeface="Century Gothic"/>
              </a:rPr>
              <a:t>a</a:t>
            </a:r>
            <a:r>
              <a:rPr sz="3600" dirty="0">
                <a:latin typeface="Century Gothic"/>
                <a:cs typeface="Century Gothic"/>
              </a:rPr>
              <a:t>rger</a:t>
            </a:r>
          </a:p>
        </p:txBody>
      </p:sp>
      <p:sp>
        <p:nvSpPr>
          <p:cNvPr id="4" name="object 4"/>
          <p:cNvSpPr txBox="1"/>
          <p:nvPr/>
        </p:nvSpPr>
        <p:spPr>
          <a:xfrm>
            <a:off x="402437" y="1362791"/>
            <a:ext cx="1668780" cy="1671955"/>
          </a:xfrm>
          <a:prstGeom prst="rect">
            <a:avLst/>
          </a:prstGeom>
        </p:spPr>
        <p:txBody>
          <a:bodyPr vert="horz" wrap="square" lIns="0" tIns="12700" rIns="0" bIns="0" rtlCol="0">
            <a:spAutoFit/>
          </a:bodyPr>
          <a:lstStyle/>
          <a:p>
            <a:pPr marL="355600" marR="5080" indent="-342900">
              <a:lnSpc>
                <a:spcPct val="150000"/>
              </a:lnSpc>
              <a:spcBef>
                <a:spcPts val="100"/>
              </a:spcBef>
              <a:buFont typeface="Symbol"/>
              <a:buChar char=""/>
              <a:tabLst>
                <a:tab pos="355600" algn="l"/>
              </a:tabLst>
            </a:pPr>
            <a:r>
              <a:rPr sz="3600" spc="-5" dirty="0" smtClean="0">
                <a:latin typeface="Century Gothic"/>
                <a:cs typeface="Century Gothic"/>
              </a:rPr>
              <a:t>Same  </a:t>
            </a:r>
            <a:r>
              <a:rPr sz="3600" spc="-5" dirty="0">
                <a:latin typeface="Century Gothic"/>
                <a:cs typeface="Century Gothic"/>
              </a:rPr>
              <a:t>scale</a:t>
            </a:r>
            <a:r>
              <a:rPr sz="3600" dirty="0">
                <a:latin typeface="Century Gothic"/>
                <a:cs typeface="Century Gothic"/>
              </a:rPr>
              <a:t>.</a:t>
            </a:r>
          </a:p>
        </p:txBody>
      </p:sp>
      <p:sp>
        <p:nvSpPr>
          <p:cNvPr id="5" name="object 5"/>
          <p:cNvSpPr txBox="1"/>
          <p:nvPr/>
        </p:nvSpPr>
        <p:spPr>
          <a:xfrm>
            <a:off x="402437" y="3557777"/>
            <a:ext cx="8340725" cy="1674817"/>
          </a:xfrm>
          <a:prstGeom prst="rect">
            <a:avLst/>
          </a:prstGeom>
        </p:spPr>
        <p:txBody>
          <a:bodyPr vert="horz" wrap="square" lIns="0" tIns="12700" rIns="0" bIns="0" rtlCol="0">
            <a:spAutoFit/>
          </a:bodyPr>
          <a:lstStyle/>
          <a:p>
            <a:pPr marL="355600" marR="5080" indent="-342900">
              <a:lnSpc>
                <a:spcPct val="150000"/>
              </a:lnSpc>
              <a:spcBef>
                <a:spcPts val="100"/>
              </a:spcBef>
              <a:buFont typeface="Symbol"/>
              <a:buChar char=""/>
              <a:tabLst>
                <a:tab pos="355600" algn="l"/>
                <a:tab pos="2420620" algn="l"/>
                <a:tab pos="3127375" algn="l"/>
                <a:tab pos="5383530" algn="l"/>
                <a:tab pos="7423150" algn="l"/>
              </a:tabLst>
            </a:pPr>
            <a:r>
              <a:rPr sz="3600" spc="-5" dirty="0">
                <a:latin typeface="Century Gothic"/>
                <a:cs typeface="Century Gothic"/>
              </a:rPr>
              <a:t>Offer</a:t>
            </a:r>
            <a:r>
              <a:rPr sz="3600" spc="-20" dirty="0">
                <a:latin typeface="Century Gothic"/>
                <a:cs typeface="Century Gothic"/>
              </a:rPr>
              <a:t>e</a:t>
            </a:r>
            <a:r>
              <a:rPr sz="3600" dirty="0">
                <a:latin typeface="Century Gothic"/>
                <a:cs typeface="Century Gothic"/>
              </a:rPr>
              <a:t>d	</a:t>
            </a:r>
            <a:r>
              <a:rPr sz="3600" spc="-5" dirty="0">
                <a:latin typeface="Century Gothic"/>
                <a:cs typeface="Century Gothic"/>
              </a:rPr>
              <a:t>i</a:t>
            </a:r>
            <a:r>
              <a:rPr sz="3600" dirty="0">
                <a:latin typeface="Century Gothic"/>
                <a:cs typeface="Century Gothic"/>
              </a:rPr>
              <a:t>n	</a:t>
            </a:r>
            <a:r>
              <a:rPr sz="3600" spc="-5" dirty="0">
                <a:latin typeface="Century Gothic"/>
                <a:cs typeface="Century Gothic"/>
              </a:rPr>
              <a:t>Swed</a:t>
            </a:r>
            <a:r>
              <a:rPr sz="3600" spc="-15" dirty="0">
                <a:latin typeface="Century Gothic"/>
                <a:cs typeface="Century Gothic"/>
              </a:rPr>
              <a:t>e</a:t>
            </a:r>
            <a:r>
              <a:rPr sz="3600" dirty="0">
                <a:latin typeface="Century Gothic"/>
                <a:cs typeface="Century Gothic"/>
              </a:rPr>
              <a:t>n,	</a:t>
            </a:r>
            <a:r>
              <a:rPr sz="3600" spc="10" dirty="0" smtClean="0">
                <a:latin typeface="Century Gothic"/>
                <a:cs typeface="Century Gothic"/>
              </a:rPr>
              <a:t>H</a:t>
            </a:r>
            <a:r>
              <a:rPr sz="3600" dirty="0" smtClean="0">
                <a:latin typeface="Century Gothic"/>
                <a:cs typeface="Century Gothic"/>
              </a:rPr>
              <a:t>olland</a:t>
            </a:r>
            <a:r>
              <a:rPr lang="en-GB" sz="3600" dirty="0" smtClean="0">
                <a:latin typeface="Century Gothic"/>
                <a:cs typeface="Century Gothic"/>
              </a:rPr>
              <a:t>,</a:t>
            </a:r>
            <a:r>
              <a:rPr sz="3600" spc="-5" dirty="0" smtClean="0">
                <a:latin typeface="Century Gothic"/>
                <a:cs typeface="Century Gothic"/>
              </a:rPr>
              <a:t>  </a:t>
            </a:r>
            <a:r>
              <a:rPr sz="3600" spc="-5" dirty="0">
                <a:latin typeface="Century Gothic"/>
                <a:cs typeface="Century Gothic"/>
              </a:rPr>
              <a:t>Germany and</a:t>
            </a:r>
            <a:r>
              <a:rPr sz="3600" spc="20" dirty="0">
                <a:latin typeface="Century Gothic"/>
                <a:cs typeface="Century Gothic"/>
              </a:rPr>
              <a:t> </a:t>
            </a:r>
            <a:r>
              <a:rPr sz="3600" spc="-5" dirty="0">
                <a:latin typeface="Century Gothic"/>
                <a:cs typeface="Century Gothic"/>
              </a:rPr>
              <a:t>Australia.</a:t>
            </a:r>
            <a:endParaRPr sz="3600" dirty="0">
              <a:latin typeface="Century Gothic"/>
              <a:cs typeface="Century Gothic"/>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447040"/>
            <a:ext cx="8341359" cy="5788025"/>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dirty="0">
                <a:latin typeface="Century Gothic"/>
                <a:cs typeface="Century Gothic"/>
              </a:rPr>
              <a:t>Australian team use the most up to  </a:t>
            </a:r>
            <a:r>
              <a:rPr sz="3600" spc="-5" dirty="0">
                <a:latin typeface="Century Gothic"/>
                <a:cs typeface="Century Gothic"/>
              </a:rPr>
              <a:t>date surgical </a:t>
            </a:r>
            <a:r>
              <a:rPr sz="3600" dirty="0">
                <a:latin typeface="Century Gothic"/>
                <a:cs typeface="Century Gothic"/>
              </a:rPr>
              <a:t>technique and  </a:t>
            </a:r>
            <a:r>
              <a:rPr sz="3600" spc="-5" dirty="0">
                <a:latin typeface="Century Gothic"/>
                <a:cs typeface="Century Gothic"/>
              </a:rPr>
              <a:t>implant device and surgery involves  </a:t>
            </a:r>
            <a:r>
              <a:rPr sz="3600" dirty="0">
                <a:latin typeface="Century Gothic"/>
                <a:cs typeface="Century Gothic"/>
              </a:rPr>
              <a:t>one operation </a:t>
            </a:r>
            <a:r>
              <a:rPr sz="3600" spc="-5" dirty="0">
                <a:latin typeface="Century Gothic"/>
                <a:cs typeface="Century Gothic"/>
              </a:rPr>
              <a:t>where </a:t>
            </a:r>
            <a:r>
              <a:rPr sz="3600" dirty="0">
                <a:latin typeface="Century Gothic"/>
                <a:cs typeface="Century Gothic"/>
              </a:rPr>
              <a:t>the </a:t>
            </a:r>
            <a:r>
              <a:rPr sz="3600" spc="-5" dirty="0">
                <a:latin typeface="Century Gothic"/>
                <a:cs typeface="Century Gothic"/>
              </a:rPr>
              <a:t>stump is  </a:t>
            </a:r>
            <a:r>
              <a:rPr sz="3600" dirty="0">
                <a:latin typeface="Century Gothic"/>
                <a:cs typeface="Century Gothic"/>
              </a:rPr>
              <a:t>refashioned – generally </a:t>
            </a:r>
            <a:r>
              <a:rPr sz="3600" spc="-5" dirty="0">
                <a:latin typeface="Century Gothic"/>
                <a:cs typeface="Century Gothic"/>
              </a:rPr>
              <a:t>straight  across in </a:t>
            </a:r>
            <a:r>
              <a:rPr sz="3600" dirty="0">
                <a:latin typeface="Century Gothic"/>
                <a:cs typeface="Century Gothic"/>
              </a:rPr>
              <a:t>non-elective </a:t>
            </a:r>
            <a:r>
              <a:rPr sz="3600" spc="-5" dirty="0">
                <a:latin typeface="Century Gothic"/>
                <a:cs typeface="Century Gothic"/>
              </a:rPr>
              <a:t>cases </a:t>
            </a:r>
            <a:r>
              <a:rPr sz="3600" dirty="0">
                <a:latin typeface="Century Gothic"/>
                <a:cs typeface="Century Gothic"/>
              </a:rPr>
              <a:t>– </a:t>
            </a:r>
            <a:r>
              <a:rPr sz="3600" spc="-5" dirty="0">
                <a:latin typeface="Century Gothic"/>
                <a:cs typeface="Century Gothic"/>
              </a:rPr>
              <a:t>and  </a:t>
            </a:r>
            <a:r>
              <a:rPr sz="3600" dirty="0">
                <a:latin typeface="Century Gothic"/>
                <a:cs typeface="Century Gothic"/>
              </a:rPr>
              <a:t>the </a:t>
            </a:r>
            <a:r>
              <a:rPr sz="3600" spc="-5" dirty="0">
                <a:latin typeface="Century Gothic"/>
                <a:cs typeface="Century Gothic"/>
              </a:rPr>
              <a:t>implant is</a:t>
            </a:r>
            <a:r>
              <a:rPr sz="3600" spc="35" dirty="0">
                <a:latin typeface="Century Gothic"/>
                <a:cs typeface="Century Gothic"/>
              </a:rPr>
              <a:t> </a:t>
            </a:r>
            <a:r>
              <a:rPr sz="3600" spc="-5" dirty="0">
                <a:latin typeface="Century Gothic"/>
                <a:cs typeface="Century Gothic"/>
              </a:rPr>
              <a:t>inserted.</a:t>
            </a:r>
            <a:endParaRPr sz="3600" dirty="0">
              <a:latin typeface="Century Gothic"/>
              <a:cs typeface="Century Gothic"/>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693499"/>
            <a:ext cx="5061585" cy="1672589"/>
          </a:xfrm>
          <a:prstGeom prst="rect">
            <a:avLst/>
          </a:prstGeom>
        </p:spPr>
        <p:txBody>
          <a:bodyPr vert="horz" wrap="square" lIns="0" tIns="13335" rIns="0" bIns="0" rtlCol="0">
            <a:spAutoFit/>
          </a:bodyPr>
          <a:lstStyle/>
          <a:p>
            <a:pPr marL="355600" marR="5080" indent="-342900">
              <a:lnSpc>
                <a:spcPct val="150000"/>
              </a:lnSpc>
              <a:spcBef>
                <a:spcPts val="105"/>
              </a:spcBef>
              <a:buFont typeface="Symbol"/>
              <a:buChar char=""/>
              <a:tabLst>
                <a:tab pos="355600" algn="l"/>
                <a:tab pos="2452370" algn="l"/>
                <a:tab pos="2736215" algn="l"/>
                <a:tab pos="4003040" algn="l"/>
                <a:tab pos="4719320" algn="l"/>
              </a:tabLst>
            </a:pPr>
            <a:r>
              <a:rPr sz="3600" dirty="0">
                <a:latin typeface="Century Gothic"/>
                <a:cs typeface="Century Gothic"/>
              </a:rPr>
              <a:t>Weight	</a:t>
            </a:r>
            <a:r>
              <a:rPr sz="3600" spc="-5" dirty="0">
                <a:latin typeface="Century Gothic"/>
                <a:cs typeface="Century Gothic"/>
              </a:rPr>
              <a:t>bearing	is  </a:t>
            </a:r>
            <a:r>
              <a:rPr sz="3600" dirty="0">
                <a:latin typeface="Century Gothic"/>
                <a:cs typeface="Century Gothic"/>
              </a:rPr>
              <a:t>follow</a:t>
            </a:r>
            <a:r>
              <a:rPr sz="3600" spc="10" dirty="0">
                <a:latin typeface="Century Gothic"/>
                <a:cs typeface="Century Gothic"/>
              </a:rPr>
              <a:t>i</a:t>
            </a:r>
            <a:r>
              <a:rPr sz="3600" dirty="0">
                <a:latin typeface="Century Gothic"/>
                <a:cs typeface="Century Gothic"/>
              </a:rPr>
              <a:t>ng		</a:t>
            </a:r>
            <a:r>
              <a:rPr sz="3600" spc="-5" dirty="0">
                <a:latin typeface="Century Gothic"/>
                <a:cs typeface="Century Gothic"/>
              </a:rPr>
              <a:t>da</a:t>
            </a:r>
            <a:r>
              <a:rPr sz="3600" dirty="0">
                <a:latin typeface="Century Gothic"/>
                <a:cs typeface="Century Gothic"/>
              </a:rPr>
              <a:t>y	</a:t>
            </a:r>
            <a:r>
              <a:rPr sz="3600" spc="-5" dirty="0">
                <a:latin typeface="Century Gothic"/>
                <a:cs typeface="Century Gothic"/>
              </a:rPr>
              <a:t>after</a:t>
            </a:r>
            <a:endParaRPr sz="3600" dirty="0">
              <a:latin typeface="Century Gothic"/>
              <a:cs typeface="Century Gothic"/>
            </a:endParaRPr>
          </a:p>
        </p:txBody>
      </p:sp>
      <p:sp>
        <p:nvSpPr>
          <p:cNvPr id="3" name="object 3"/>
          <p:cNvSpPr txBox="1"/>
          <p:nvPr/>
        </p:nvSpPr>
        <p:spPr>
          <a:xfrm>
            <a:off x="5834888" y="1693499"/>
            <a:ext cx="2907665" cy="1672589"/>
          </a:xfrm>
          <a:prstGeom prst="rect">
            <a:avLst/>
          </a:prstGeom>
        </p:spPr>
        <p:txBody>
          <a:bodyPr vert="horz" wrap="square" lIns="0" tIns="13335" rIns="0" bIns="0" rtlCol="0">
            <a:spAutoFit/>
          </a:bodyPr>
          <a:lstStyle/>
          <a:p>
            <a:pPr marL="12700" marR="5080" indent="73025">
              <a:lnSpc>
                <a:spcPct val="150000"/>
              </a:lnSpc>
              <a:spcBef>
                <a:spcPts val="105"/>
              </a:spcBef>
              <a:tabLst>
                <a:tab pos="1989455" algn="l"/>
                <a:tab pos="2162810" algn="l"/>
              </a:tabLst>
            </a:pPr>
            <a:r>
              <a:rPr sz="3600" spc="-5" dirty="0">
                <a:latin typeface="Century Gothic"/>
                <a:cs typeface="Century Gothic"/>
              </a:rPr>
              <a:t>starte</a:t>
            </a:r>
            <a:r>
              <a:rPr sz="3600" dirty="0">
                <a:latin typeface="Century Gothic"/>
                <a:cs typeface="Century Gothic"/>
              </a:rPr>
              <a:t>d		the  </a:t>
            </a:r>
            <a:r>
              <a:rPr sz="3600" spc="-5" dirty="0">
                <a:latin typeface="Century Gothic"/>
                <a:cs typeface="Century Gothic"/>
              </a:rPr>
              <a:t>surger</a:t>
            </a:r>
            <a:r>
              <a:rPr sz="3600" dirty="0">
                <a:latin typeface="Century Gothic"/>
                <a:cs typeface="Century Gothic"/>
              </a:rPr>
              <a:t>y	</a:t>
            </a:r>
            <a:r>
              <a:rPr sz="3600" spc="-5" dirty="0">
                <a:latin typeface="Century Gothic"/>
                <a:cs typeface="Century Gothic"/>
              </a:rPr>
              <a:t>and</a:t>
            </a:r>
            <a:endParaRPr sz="3600" dirty="0">
              <a:latin typeface="Century Gothic"/>
              <a:cs typeface="Century Gothic"/>
            </a:endParaRPr>
          </a:p>
        </p:txBody>
      </p:sp>
      <p:sp>
        <p:nvSpPr>
          <p:cNvPr id="4" name="object 4"/>
          <p:cNvSpPr txBox="1"/>
          <p:nvPr/>
        </p:nvSpPr>
        <p:spPr>
          <a:xfrm>
            <a:off x="745337" y="3340460"/>
            <a:ext cx="7997190" cy="1671955"/>
          </a:xfrm>
          <a:prstGeom prst="rect">
            <a:avLst/>
          </a:prstGeom>
        </p:spPr>
        <p:txBody>
          <a:bodyPr vert="horz" wrap="square" lIns="0" tIns="12065" rIns="0" bIns="0" rtlCol="0">
            <a:spAutoFit/>
          </a:bodyPr>
          <a:lstStyle/>
          <a:p>
            <a:pPr marL="12700" marR="5080">
              <a:lnSpc>
                <a:spcPct val="150100"/>
              </a:lnSpc>
              <a:spcBef>
                <a:spcPts val="95"/>
              </a:spcBef>
            </a:pPr>
            <a:r>
              <a:rPr sz="3600" dirty="0">
                <a:latin typeface="Century Gothic"/>
                <a:cs typeface="Century Gothic"/>
              </a:rPr>
              <a:t>mobility </a:t>
            </a:r>
            <a:r>
              <a:rPr sz="3600" spc="-5" dirty="0">
                <a:latin typeface="Century Gothic"/>
                <a:cs typeface="Century Gothic"/>
              </a:rPr>
              <a:t>is achieved within </a:t>
            </a:r>
            <a:r>
              <a:rPr sz="3600" dirty="0">
                <a:latin typeface="Century Gothic"/>
                <a:cs typeface="Century Gothic"/>
              </a:rPr>
              <a:t>a </a:t>
            </a:r>
            <a:r>
              <a:rPr sz="3600" spc="-5" dirty="0">
                <a:latin typeface="Century Gothic"/>
                <a:cs typeface="Century Gothic"/>
              </a:rPr>
              <a:t>couple  of weeks or</a:t>
            </a:r>
            <a:r>
              <a:rPr sz="3600" spc="10" dirty="0">
                <a:latin typeface="Century Gothic"/>
                <a:cs typeface="Century Gothic"/>
              </a:rPr>
              <a:t> </a:t>
            </a:r>
            <a:r>
              <a:rPr sz="3600" spc="-5" dirty="0">
                <a:latin typeface="Century Gothic"/>
                <a:cs typeface="Century Gothic"/>
              </a:rPr>
              <a:t>so.</a:t>
            </a:r>
            <a:endParaRPr sz="3600" dirty="0">
              <a:latin typeface="Century Gothic"/>
              <a:cs typeface="Century Gothic"/>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362791"/>
            <a:ext cx="8340090" cy="3867150"/>
          </a:xfrm>
          <a:prstGeom prst="rect">
            <a:avLst/>
          </a:prstGeom>
        </p:spPr>
        <p:txBody>
          <a:bodyPr vert="horz" wrap="square" lIns="0" tIns="12700" rIns="0" bIns="0" rtlCol="0">
            <a:spAutoFit/>
          </a:bodyPr>
          <a:lstStyle/>
          <a:p>
            <a:pPr marL="355600" marR="6350" indent="-342900">
              <a:lnSpc>
                <a:spcPct val="150000"/>
              </a:lnSpc>
              <a:spcBef>
                <a:spcPts val="100"/>
              </a:spcBef>
              <a:buFont typeface="Symbol"/>
              <a:buChar char=""/>
              <a:tabLst>
                <a:tab pos="355600" algn="l"/>
              </a:tabLst>
            </a:pPr>
            <a:r>
              <a:rPr sz="3600" dirty="0">
                <a:latin typeface="Century Gothic"/>
                <a:cs typeface="Century Gothic"/>
              </a:rPr>
              <a:t>1 </a:t>
            </a:r>
            <a:r>
              <a:rPr sz="3600" spc="-5" dirty="0">
                <a:latin typeface="Century Gothic"/>
                <a:cs typeface="Century Gothic"/>
              </a:rPr>
              <a:t>week as </a:t>
            </a:r>
            <a:r>
              <a:rPr sz="3600" spc="5" dirty="0">
                <a:latin typeface="Century Gothic"/>
                <a:cs typeface="Century Gothic"/>
              </a:rPr>
              <a:t>an </a:t>
            </a:r>
            <a:r>
              <a:rPr sz="3600" spc="-5" dirty="0">
                <a:latin typeface="Century Gothic"/>
                <a:cs typeface="Century Gothic"/>
              </a:rPr>
              <a:t>in-patient and </a:t>
            </a:r>
            <a:r>
              <a:rPr sz="3600" dirty="0">
                <a:latin typeface="Century Gothic"/>
                <a:cs typeface="Century Gothic"/>
              </a:rPr>
              <a:t>then 2  </a:t>
            </a:r>
            <a:r>
              <a:rPr sz="3600" spc="-5" dirty="0">
                <a:latin typeface="Century Gothic"/>
                <a:cs typeface="Century Gothic"/>
              </a:rPr>
              <a:t>weeks of out-patient</a:t>
            </a:r>
            <a:r>
              <a:rPr sz="3600" spc="45" dirty="0">
                <a:latin typeface="Century Gothic"/>
                <a:cs typeface="Century Gothic"/>
              </a:rPr>
              <a:t> </a:t>
            </a:r>
            <a:r>
              <a:rPr sz="3600" spc="-5" dirty="0">
                <a:latin typeface="Century Gothic"/>
                <a:cs typeface="Century Gothic"/>
              </a:rPr>
              <a:t>care.</a:t>
            </a:r>
            <a:endParaRPr sz="3600" dirty="0">
              <a:latin typeface="Century Gothic"/>
              <a:cs typeface="Century Gothic"/>
            </a:endParaRPr>
          </a:p>
          <a:p>
            <a:pPr>
              <a:lnSpc>
                <a:spcPct val="100000"/>
              </a:lnSpc>
              <a:spcBef>
                <a:spcPts val="10"/>
              </a:spcBef>
              <a:buFont typeface="Symbol"/>
              <a:buChar char=""/>
            </a:pPr>
            <a:endParaRPr sz="3750" dirty="0">
              <a:latin typeface="Times New Roman"/>
              <a:cs typeface="Times New Roman"/>
            </a:endParaRPr>
          </a:p>
          <a:p>
            <a:pPr marL="355600" marR="5080" indent="-342900">
              <a:lnSpc>
                <a:spcPct val="150000"/>
              </a:lnSpc>
              <a:buFont typeface="Symbol"/>
              <a:buChar char=""/>
              <a:tabLst>
                <a:tab pos="355600" algn="l"/>
              </a:tabLst>
            </a:pPr>
            <a:r>
              <a:rPr sz="3600" dirty="0">
                <a:latin typeface="Century Gothic"/>
                <a:cs typeface="Century Gothic"/>
              </a:rPr>
              <a:t>No high </a:t>
            </a:r>
            <a:r>
              <a:rPr sz="3600" spc="-5" dirty="0">
                <a:latin typeface="Century Gothic"/>
                <a:cs typeface="Century Gothic"/>
              </a:rPr>
              <a:t>impact activities </a:t>
            </a:r>
            <a:r>
              <a:rPr sz="3600" dirty="0">
                <a:latin typeface="Century Gothic"/>
                <a:cs typeface="Century Gothic"/>
              </a:rPr>
              <a:t>for at </a:t>
            </a:r>
            <a:r>
              <a:rPr sz="3600" spc="-5" dirty="0">
                <a:latin typeface="Century Gothic"/>
                <a:cs typeface="Century Gothic"/>
              </a:rPr>
              <a:t>least  12 months</a:t>
            </a:r>
            <a:r>
              <a:rPr sz="3600" spc="50" dirty="0">
                <a:latin typeface="Century Gothic"/>
                <a:cs typeface="Century Gothic"/>
              </a:rPr>
              <a:t> </a:t>
            </a:r>
            <a:r>
              <a:rPr sz="3600" spc="-5" dirty="0">
                <a:latin typeface="Century Gothic"/>
                <a:cs typeface="Century Gothic"/>
              </a:rPr>
              <a:t>post-implantation.</a:t>
            </a:r>
            <a:endParaRPr sz="3600" dirty="0">
              <a:latin typeface="Century Gothic"/>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920983"/>
            <a:ext cx="8411845" cy="4141470"/>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dirty="0">
                <a:latin typeface="Century Gothic"/>
                <a:cs typeface="Century Gothic"/>
              </a:rPr>
              <a:t>There </a:t>
            </a:r>
            <a:r>
              <a:rPr sz="3600" spc="-5" dirty="0">
                <a:latin typeface="Century Gothic"/>
                <a:cs typeface="Century Gothic"/>
              </a:rPr>
              <a:t>was </a:t>
            </a:r>
            <a:r>
              <a:rPr sz="3600" dirty="0">
                <a:latin typeface="Century Gothic"/>
                <a:cs typeface="Century Gothic"/>
              </a:rPr>
              <a:t>a </a:t>
            </a:r>
            <a:r>
              <a:rPr sz="3600" spc="-5" dirty="0">
                <a:latin typeface="Century Gothic"/>
                <a:cs typeface="Century Gothic"/>
              </a:rPr>
              <a:t>distance </a:t>
            </a:r>
            <a:r>
              <a:rPr sz="3600" dirty="0">
                <a:latin typeface="Century Gothic"/>
                <a:cs typeface="Century Gothic"/>
              </a:rPr>
              <a:t>of </a:t>
            </a:r>
            <a:r>
              <a:rPr sz="3600" spc="-5" dirty="0">
                <a:latin typeface="Century Gothic"/>
                <a:cs typeface="Century Gothic"/>
              </a:rPr>
              <a:t>about </a:t>
            </a:r>
            <a:r>
              <a:rPr sz="3600" dirty="0">
                <a:latin typeface="Century Gothic"/>
                <a:cs typeface="Century Gothic"/>
              </a:rPr>
              <a:t>2  </a:t>
            </a:r>
            <a:r>
              <a:rPr sz="3600" spc="-5" dirty="0">
                <a:latin typeface="Century Gothic"/>
                <a:cs typeface="Century Gothic"/>
              </a:rPr>
              <a:t>paces from </a:t>
            </a:r>
            <a:r>
              <a:rPr sz="3600" dirty="0">
                <a:latin typeface="Century Gothic"/>
                <a:cs typeface="Century Gothic"/>
              </a:rPr>
              <a:t>the toilet </a:t>
            </a:r>
            <a:r>
              <a:rPr sz="3600" spc="-5" dirty="0">
                <a:latin typeface="Century Gothic"/>
                <a:cs typeface="Century Gothic"/>
              </a:rPr>
              <a:t>door </a:t>
            </a:r>
            <a:r>
              <a:rPr sz="3600" spc="5" dirty="0">
                <a:latin typeface="Century Gothic"/>
                <a:cs typeface="Century Gothic"/>
              </a:rPr>
              <a:t>to </a:t>
            </a:r>
            <a:r>
              <a:rPr sz="3600" dirty="0">
                <a:latin typeface="Century Gothic"/>
                <a:cs typeface="Century Gothic"/>
              </a:rPr>
              <a:t>where  FLTs </a:t>
            </a:r>
            <a:r>
              <a:rPr sz="3600" spc="-5" dirty="0">
                <a:latin typeface="Century Gothic"/>
                <a:cs typeface="Century Gothic"/>
              </a:rPr>
              <a:t>were moving about </a:t>
            </a:r>
            <a:r>
              <a:rPr lang="en-GB" sz="3600" spc="-5" dirty="0" smtClean="0">
                <a:latin typeface="Century Gothic"/>
                <a:cs typeface="Century Gothic"/>
              </a:rPr>
              <a:t>with</a:t>
            </a:r>
            <a:r>
              <a:rPr sz="3600" spc="-5" dirty="0" smtClean="0">
                <a:latin typeface="Century Gothic"/>
                <a:cs typeface="Century Gothic"/>
              </a:rPr>
              <a:t> </a:t>
            </a:r>
            <a:r>
              <a:rPr sz="3600" dirty="0">
                <a:latin typeface="Century Gothic"/>
                <a:cs typeface="Century Gothic"/>
              </a:rPr>
              <a:t>no  </a:t>
            </a:r>
            <a:r>
              <a:rPr sz="3600" spc="-5" dirty="0">
                <a:latin typeface="Century Gothic"/>
                <a:cs typeface="Century Gothic"/>
              </a:rPr>
              <a:t>separation of pedestrians </a:t>
            </a:r>
            <a:r>
              <a:rPr sz="3600" dirty="0">
                <a:latin typeface="Century Gothic"/>
                <a:cs typeface="Century Gothic"/>
              </a:rPr>
              <a:t>from  </a:t>
            </a:r>
            <a:r>
              <a:rPr sz="3600" spc="-5" dirty="0">
                <a:latin typeface="Century Gothic"/>
                <a:cs typeface="Century Gothic"/>
              </a:rPr>
              <a:t>vehicles. </a:t>
            </a:r>
            <a:r>
              <a:rPr sz="3600" dirty="0">
                <a:latin typeface="Century Gothic"/>
                <a:cs typeface="Century Gothic"/>
              </a:rPr>
              <a:t>FLTs had </a:t>
            </a:r>
            <a:r>
              <a:rPr sz="3600" spc="-5" dirty="0">
                <a:latin typeface="Century Gothic"/>
                <a:cs typeface="Century Gothic"/>
              </a:rPr>
              <a:t>no horns or</a:t>
            </a:r>
            <a:r>
              <a:rPr sz="3600" spc="65" dirty="0">
                <a:latin typeface="Century Gothic"/>
                <a:cs typeface="Century Gothic"/>
              </a:rPr>
              <a:t> </a:t>
            </a:r>
            <a:r>
              <a:rPr sz="3600" spc="-5" dirty="0">
                <a:latin typeface="Century Gothic"/>
                <a:cs typeface="Century Gothic"/>
              </a:rPr>
              <a:t>lights.</a:t>
            </a:r>
            <a:endParaRPr sz="3600" dirty="0">
              <a:latin typeface="Century Gothic"/>
              <a:cs typeface="Century Gothic"/>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808562"/>
            <a:ext cx="8341995" cy="4965065"/>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spc="-5" dirty="0">
                <a:latin typeface="Century Gothic"/>
                <a:cs typeface="Century Gothic"/>
              </a:rPr>
              <a:t>No smoking </a:t>
            </a:r>
            <a:r>
              <a:rPr sz="3600" dirty="0">
                <a:latin typeface="Century Gothic"/>
                <a:cs typeface="Century Gothic"/>
              </a:rPr>
              <a:t>for </a:t>
            </a:r>
            <a:r>
              <a:rPr sz="3600" spc="-5" dirty="0">
                <a:latin typeface="Century Gothic"/>
                <a:cs typeface="Century Gothic"/>
              </a:rPr>
              <a:t>at least </a:t>
            </a:r>
            <a:r>
              <a:rPr sz="3600" dirty="0">
                <a:latin typeface="Century Gothic"/>
                <a:cs typeface="Century Gothic"/>
              </a:rPr>
              <a:t>6 </a:t>
            </a:r>
            <a:r>
              <a:rPr sz="3600" spc="-5" dirty="0">
                <a:latin typeface="Century Gothic"/>
                <a:cs typeface="Century Gothic"/>
              </a:rPr>
              <a:t>weeks  prior </a:t>
            </a:r>
            <a:r>
              <a:rPr sz="3600" spc="5" dirty="0">
                <a:latin typeface="Century Gothic"/>
                <a:cs typeface="Century Gothic"/>
              </a:rPr>
              <a:t>to </a:t>
            </a:r>
            <a:r>
              <a:rPr sz="3600" spc="-5" dirty="0">
                <a:latin typeface="Century Gothic"/>
                <a:cs typeface="Century Gothic"/>
              </a:rPr>
              <a:t>surgery </a:t>
            </a:r>
            <a:r>
              <a:rPr sz="3600" dirty="0">
                <a:latin typeface="Century Gothic"/>
                <a:cs typeface="Century Gothic"/>
              </a:rPr>
              <a:t>and </a:t>
            </a:r>
            <a:r>
              <a:rPr sz="3600" spc="-5" dirty="0">
                <a:latin typeface="Century Gothic"/>
                <a:cs typeface="Century Gothic"/>
              </a:rPr>
              <a:t>preferably </a:t>
            </a:r>
            <a:r>
              <a:rPr sz="3600" dirty="0">
                <a:latin typeface="Century Gothic"/>
                <a:cs typeface="Century Gothic"/>
              </a:rPr>
              <a:t>not  </a:t>
            </a:r>
            <a:r>
              <a:rPr sz="3600" spc="-5" dirty="0">
                <a:latin typeface="Century Gothic"/>
                <a:cs typeface="Century Gothic"/>
              </a:rPr>
              <a:t>again post-surgery. </a:t>
            </a:r>
            <a:r>
              <a:rPr sz="3600" dirty="0">
                <a:latin typeface="Century Gothic"/>
                <a:cs typeface="Century Gothic"/>
              </a:rPr>
              <a:t>Nicotine </a:t>
            </a:r>
            <a:r>
              <a:rPr sz="3600" spc="-5" dirty="0">
                <a:latin typeface="Century Gothic"/>
                <a:cs typeface="Century Gothic"/>
              </a:rPr>
              <a:t>affects  </a:t>
            </a:r>
            <a:r>
              <a:rPr sz="3600" dirty="0">
                <a:latin typeface="Century Gothic"/>
                <a:cs typeface="Century Gothic"/>
              </a:rPr>
              <a:t>knitting together </a:t>
            </a:r>
            <a:r>
              <a:rPr sz="3600" spc="-5" dirty="0">
                <a:latin typeface="Century Gothic"/>
                <a:cs typeface="Century Gothic"/>
              </a:rPr>
              <a:t>process </a:t>
            </a:r>
            <a:r>
              <a:rPr sz="3600" dirty="0">
                <a:latin typeface="Century Gothic"/>
                <a:cs typeface="Century Gothic"/>
              </a:rPr>
              <a:t>so </a:t>
            </a:r>
            <a:r>
              <a:rPr sz="3600" spc="-5" dirty="0">
                <a:latin typeface="Century Gothic"/>
                <a:cs typeface="Century Gothic"/>
              </a:rPr>
              <a:t>vaping  and </a:t>
            </a:r>
            <a:r>
              <a:rPr sz="3600" dirty="0">
                <a:latin typeface="Century Gothic"/>
                <a:cs typeface="Century Gothic"/>
              </a:rPr>
              <a:t>nicotine </a:t>
            </a:r>
            <a:r>
              <a:rPr sz="3600" spc="-5" dirty="0">
                <a:latin typeface="Century Gothic"/>
                <a:cs typeface="Century Gothic"/>
              </a:rPr>
              <a:t>replacement </a:t>
            </a:r>
            <a:r>
              <a:rPr sz="3600" dirty="0">
                <a:latin typeface="Century Gothic"/>
                <a:cs typeface="Century Gothic"/>
              </a:rPr>
              <a:t>not  </a:t>
            </a:r>
            <a:r>
              <a:rPr sz="3600" spc="-5" dirty="0">
                <a:latin typeface="Century Gothic"/>
                <a:cs typeface="Century Gothic"/>
              </a:rPr>
              <a:t>indicated.</a:t>
            </a:r>
            <a:endParaRPr sz="3600" dirty="0">
              <a:latin typeface="Century Gothic"/>
              <a:cs typeface="Century Gothic"/>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947653"/>
            <a:ext cx="8411845" cy="4690110"/>
          </a:xfrm>
          <a:prstGeom prst="rect">
            <a:avLst/>
          </a:prstGeom>
        </p:spPr>
        <p:txBody>
          <a:bodyPr vert="horz" wrap="square" lIns="0" tIns="12065" rIns="0" bIns="0" rtlCol="0">
            <a:spAutoFit/>
          </a:bodyPr>
          <a:lstStyle/>
          <a:p>
            <a:pPr marL="355600" marR="6350" indent="-342900" algn="just">
              <a:lnSpc>
                <a:spcPct val="150000"/>
              </a:lnSpc>
              <a:spcBef>
                <a:spcPts val="95"/>
              </a:spcBef>
              <a:buFont typeface="Symbol"/>
              <a:buChar char=""/>
              <a:tabLst>
                <a:tab pos="355600" algn="l"/>
              </a:tabLst>
            </a:pPr>
            <a:r>
              <a:rPr sz="3600" dirty="0">
                <a:latin typeface="Century Gothic"/>
                <a:cs typeface="Century Gothic"/>
              </a:rPr>
              <a:t>Running and </a:t>
            </a:r>
            <a:r>
              <a:rPr sz="3600" spc="-5" dirty="0">
                <a:latin typeface="Century Gothic"/>
                <a:cs typeface="Century Gothic"/>
              </a:rPr>
              <a:t>swimming </a:t>
            </a:r>
            <a:r>
              <a:rPr sz="3600" dirty="0">
                <a:latin typeface="Century Gothic"/>
                <a:cs typeface="Century Gothic"/>
              </a:rPr>
              <a:t>are not  </a:t>
            </a:r>
            <a:r>
              <a:rPr sz="3600" spc="-5" dirty="0">
                <a:latin typeface="Century Gothic"/>
                <a:cs typeface="Century Gothic"/>
              </a:rPr>
              <a:t>advised but patients </a:t>
            </a:r>
            <a:r>
              <a:rPr sz="3600" dirty="0">
                <a:latin typeface="Century Gothic"/>
                <a:cs typeface="Century Gothic"/>
              </a:rPr>
              <a:t>do </a:t>
            </a:r>
            <a:r>
              <a:rPr sz="3600" spc="-5" dirty="0">
                <a:latin typeface="Century Gothic"/>
                <a:cs typeface="Century Gothic"/>
              </a:rPr>
              <a:t>and </a:t>
            </a:r>
            <a:r>
              <a:rPr sz="3600" dirty="0">
                <a:latin typeface="Century Gothic"/>
                <a:cs typeface="Century Gothic"/>
              </a:rPr>
              <a:t>none  have </a:t>
            </a:r>
            <a:r>
              <a:rPr sz="3600" spc="-5" dirty="0">
                <a:latin typeface="Century Gothic"/>
                <a:cs typeface="Century Gothic"/>
              </a:rPr>
              <a:t>come </a:t>
            </a:r>
            <a:r>
              <a:rPr sz="3600" dirty="0">
                <a:latin typeface="Century Gothic"/>
                <a:cs typeface="Century Gothic"/>
              </a:rPr>
              <a:t>to grief to</a:t>
            </a:r>
            <a:r>
              <a:rPr sz="3600" spc="35" dirty="0">
                <a:latin typeface="Century Gothic"/>
                <a:cs typeface="Century Gothic"/>
              </a:rPr>
              <a:t> </a:t>
            </a:r>
            <a:r>
              <a:rPr sz="3600" spc="-5" dirty="0">
                <a:latin typeface="Century Gothic"/>
                <a:cs typeface="Century Gothic"/>
              </a:rPr>
              <a:t>date.</a:t>
            </a:r>
            <a:endParaRPr sz="3600" dirty="0">
              <a:latin typeface="Century Gothic"/>
              <a:cs typeface="Century Gothic"/>
            </a:endParaRPr>
          </a:p>
          <a:p>
            <a:pPr>
              <a:lnSpc>
                <a:spcPct val="100000"/>
              </a:lnSpc>
              <a:spcBef>
                <a:spcPts val="15"/>
              </a:spcBef>
              <a:buFont typeface="Symbol"/>
              <a:buChar char=""/>
            </a:pPr>
            <a:endParaRPr sz="3750" dirty="0">
              <a:latin typeface="Times New Roman"/>
              <a:cs typeface="Times New Roman"/>
            </a:endParaRPr>
          </a:p>
          <a:p>
            <a:pPr marL="355600" marR="5080" indent="-342900" algn="just">
              <a:lnSpc>
                <a:spcPct val="150000"/>
              </a:lnSpc>
              <a:buFont typeface="Symbol"/>
              <a:buChar char=""/>
              <a:tabLst>
                <a:tab pos="355600" algn="l"/>
              </a:tabLst>
            </a:pPr>
            <a:r>
              <a:rPr sz="3600" dirty="0">
                <a:latin typeface="Century Gothic"/>
                <a:cs typeface="Century Gothic"/>
              </a:rPr>
              <a:t>Less than 1,000 </a:t>
            </a:r>
            <a:r>
              <a:rPr sz="3600" spc="-5" dirty="0">
                <a:latin typeface="Century Gothic"/>
                <a:cs typeface="Century Gothic"/>
              </a:rPr>
              <a:t>people worldwide  </a:t>
            </a:r>
            <a:r>
              <a:rPr sz="3600" dirty="0">
                <a:latin typeface="Century Gothic"/>
                <a:cs typeface="Century Gothic"/>
              </a:rPr>
              <a:t>have</a:t>
            </a:r>
            <a:r>
              <a:rPr sz="3600" spc="5" dirty="0">
                <a:latin typeface="Century Gothic"/>
                <a:cs typeface="Century Gothic"/>
              </a:rPr>
              <a:t> </a:t>
            </a:r>
            <a:r>
              <a:rPr sz="3600" dirty="0">
                <a:latin typeface="Century Gothic"/>
                <a:cs typeface="Century Gothic"/>
              </a:rPr>
              <a:t>osseointegration.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808562"/>
            <a:ext cx="8340090" cy="4141470"/>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spc="-5" dirty="0">
                <a:latin typeface="Century Gothic"/>
                <a:cs typeface="Century Gothic"/>
              </a:rPr>
              <a:t>European </a:t>
            </a:r>
            <a:r>
              <a:rPr sz="3600" dirty="0">
                <a:latin typeface="Century Gothic"/>
                <a:cs typeface="Century Gothic"/>
              </a:rPr>
              <a:t>teams </a:t>
            </a:r>
            <a:r>
              <a:rPr sz="3600" spc="-10" dirty="0">
                <a:latin typeface="Century Gothic"/>
                <a:cs typeface="Century Gothic"/>
              </a:rPr>
              <a:t>use </a:t>
            </a:r>
            <a:r>
              <a:rPr sz="3600" dirty="0">
                <a:latin typeface="Century Gothic"/>
                <a:cs typeface="Century Gothic"/>
              </a:rPr>
              <a:t>a 2</a:t>
            </a:r>
            <a:r>
              <a:rPr sz="3600" spc="745" dirty="0">
                <a:latin typeface="Century Gothic"/>
                <a:cs typeface="Century Gothic"/>
              </a:rPr>
              <a:t> </a:t>
            </a:r>
            <a:r>
              <a:rPr sz="3600" spc="-5" dirty="0">
                <a:latin typeface="Century Gothic"/>
                <a:cs typeface="Century Gothic"/>
              </a:rPr>
              <a:t>stage  procedure </a:t>
            </a:r>
            <a:r>
              <a:rPr sz="3600" dirty="0">
                <a:latin typeface="Century Gothic"/>
                <a:cs typeface="Century Gothic"/>
              </a:rPr>
              <a:t>– refashion </a:t>
            </a:r>
            <a:r>
              <a:rPr sz="3600" spc="-5" dirty="0">
                <a:latin typeface="Century Gothic"/>
                <a:cs typeface="Century Gothic"/>
              </a:rPr>
              <a:t>stump and  insert implant with abutment  placed </a:t>
            </a:r>
            <a:r>
              <a:rPr sz="3600" dirty="0">
                <a:latin typeface="Century Gothic"/>
                <a:cs typeface="Century Gothic"/>
              </a:rPr>
              <a:t>6 – 8 </a:t>
            </a:r>
            <a:r>
              <a:rPr sz="3600" spc="-5" dirty="0">
                <a:latin typeface="Century Gothic"/>
                <a:cs typeface="Century Gothic"/>
              </a:rPr>
              <a:t>weeks later in </a:t>
            </a:r>
            <a:r>
              <a:rPr sz="3600" dirty="0">
                <a:latin typeface="Century Gothic"/>
                <a:cs typeface="Century Gothic"/>
              </a:rPr>
              <a:t>further  </a:t>
            </a:r>
            <a:r>
              <a:rPr sz="3600" spc="-5" dirty="0">
                <a:latin typeface="Century Gothic"/>
                <a:cs typeface="Century Gothic"/>
              </a:rPr>
              <a:t>surgery.</a:t>
            </a:r>
            <a:endParaRPr sz="3600" dirty="0">
              <a:latin typeface="Century Gothic"/>
              <a:cs typeface="Century Gothic"/>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8267" y="467720"/>
            <a:ext cx="8484235" cy="6129883"/>
          </a:xfrm>
          <a:prstGeom prst="rect">
            <a:avLst/>
          </a:prstGeom>
        </p:spPr>
        <p:txBody>
          <a:bodyPr vert="horz" wrap="square" lIns="0" tIns="12700" rIns="0" bIns="0" rtlCol="0">
            <a:spAutoFit/>
          </a:bodyPr>
          <a:lstStyle/>
          <a:p>
            <a:pPr marL="355600" marR="5080" indent="-342900" algn="just">
              <a:spcBef>
                <a:spcPts val="100"/>
              </a:spcBef>
              <a:buFont typeface="Symbol"/>
              <a:buChar char=""/>
              <a:tabLst>
                <a:tab pos="355600" algn="l"/>
              </a:tabLst>
            </a:pPr>
            <a:r>
              <a:rPr sz="3600" dirty="0">
                <a:latin typeface="Century Gothic"/>
                <a:cs typeface="Century Gothic"/>
              </a:rPr>
              <a:t>Mr </a:t>
            </a:r>
            <a:r>
              <a:rPr sz="3600" spc="-5" dirty="0">
                <a:latin typeface="Century Gothic"/>
                <a:cs typeface="Century Gothic"/>
              </a:rPr>
              <a:t>Norbert </a:t>
            </a:r>
            <a:r>
              <a:rPr sz="3600" dirty="0">
                <a:latin typeface="Century Gothic"/>
                <a:cs typeface="Century Gothic"/>
              </a:rPr>
              <a:t>Kang at the Royal Free </a:t>
            </a:r>
            <a:r>
              <a:rPr sz="3600" spc="-5" dirty="0">
                <a:latin typeface="Century Gothic"/>
                <a:cs typeface="Century Gothic"/>
              </a:rPr>
              <a:t>is  </a:t>
            </a:r>
            <a:r>
              <a:rPr sz="3600" dirty="0">
                <a:latin typeface="Century Gothic"/>
                <a:cs typeface="Century Gothic"/>
              </a:rPr>
              <a:t>now doing the Australian method </a:t>
            </a:r>
            <a:r>
              <a:rPr sz="3600" spc="-5" dirty="0">
                <a:latin typeface="Century Gothic"/>
                <a:cs typeface="Century Gothic"/>
              </a:rPr>
              <a:t>in  </a:t>
            </a:r>
            <a:r>
              <a:rPr sz="3600" dirty="0">
                <a:latin typeface="Century Gothic"/>
                <a:cs typeface="Century Gothic"/>
              </a:rPr>
              <a:t>the UK </a:t>
            </a:r>
            <a:r>
              <a:rPr sz="3600" spc="5" dirty="0">
                <a:latin typeface="Century Gothic"/>
                <a:cs typeface="Century Gothic"/>
              </a:rPr>
              <a:t>as </a:t>
            </a:r>
            <a:r>
              <a:rPr sz="3600" dirty="0">
                <a:latin typeface="Century Gothic"/>
                <a:cs typeface="Century Gothic"/>
              </a:rPr>
              <a:t>from </a:t>
            </a:r>
            <a:r>
              <a:rPr lang="en-GB" sz="3600" dirty="0" smtClean="0">
                <a:latin typeface="Century Gothic"/>
                <a:cs typeface="Century Gothic"/>
              </a:rPr>
              <a:t>2018</a:t>
            </a:r>
            <a:r>
              <a:rPr sz="3600" spc="-5" dirty="0" smtClean="0">
                <a:latin typeface="Century Gothic"/>
                <a:cs typeface="Century Gothic"/>
              </a:rPr>
              <a:t>, </a:t>
            </a:r>
            <a:r>
              <a:rPr sz="3600" spc="-5" dirty="0">
                <a:latin typeface="Century Gothic"/>
                <a:cs typeface="Century Gothic"/>
              </a:rPr>
              <a:t>having  </a:t>
            </a:r>
            <a:r>
              <a:rPr sz="3600" dirty="0">
                <a:latin typeface="Century Gothic"/>
                <a:cs typeface="Century Gothic"/>
              </a:rPr>
              <a:t>trained </a:t>
            </a:r>
            <a:r>
              <a:rPr sz="3600" spc="-5" dirty="0">
                <a:latin typeface="Century Gothic"/>
                <a:cs typeface="Century Gothic"/>
              </a:rPr>
              <a:t>with A/Professor </a:t>
            </a:r>
            <a:r>
              <a:rPr sz="3600" dirty="0">
                <a:latin typeface="Century Gothic"/>
                <a:cs typeface="Century Gothic"/>
              </a:rPr>
              <a:t>Al</a:t>
            </a:r>
            <a:r>
              <a:rPr sz="3600" spc="50" dirty="0">
                <a:latin typeface="Century Gothic"/>
                <a:cs typeface="Century Gothic"/>
              </a:rPr>
              <a:t> </a:t>
            </a:r>
            <a:r>
              <a:rPr sz="3600" spc="-5" dirty="0">
                <a:latin typeface="Century Gothic"/>
                <a:cs typeface="Century Gothic"/>
              </a:rPr>
              <a:t>Muderis.</a:t>
            </a:r>
            <a:endParaRPr sz="3600" dirty="0">
              <a:latin typeface="Century Gothic"/>
              <a:cs typeface="Century Gothic"/>
            </a:endParaRPr>
          </a:p>
          <a:p>
            <a:pPr>
              <a:spcBef>
                <a:spcPts val="10"/>
              </a:spcBef>
              <a:buFont typeface="Symbol"/>
              <a:buChar char=""/>
            </a:pPr>
            <a:endParaRPr sz="3750" dirty="0">
              <a:latin typeface="Times New Roman"/>
              <a:cs typeface="Times New Roman"/>
            </a:endParaRPr>
          </a:p>
          <a:p>
            <a:pPr marL="342900" lvl="0" indent="-342900" algn="just">
              <a:buFont typeface="Arial" panose="020B0604020202020204" pitchFamily="34" charset="0"/>
              <a:buChar char="•"/>
            </a:pPr>
            <a:r>
              <a:rPr lang="en-GB" sz="3600" dirty="0" smtClean="0">
                <a:latin typeface="Century Gothic" panose="020B0502020202020204" pitchFamily="34" charset="0"/>
              </a:rPr>
              <a:t>Also offered in the UK at the London International Patient Services – using the Swedish method?</a:t>
            </a:r>
          </a:p>
          <a:p>
            <a:r>
              <a:rPr lang="en-GB" sz="3600" dirty="0" smtClean="0">
                <a:latin typeface="Century Gothic" panose="020B0502020202020204" pitchFamily="34" charset="0"/>
              </a:rPr>
              <a:t>  </a:t>
            </a:r>
          </a:p>
          <a:p>
            <a:pPr marL="342900" lvl="0" indent="-342900" algn="just">
              <a:buFont typeface="Arial" panose="020B0604020202020204" pitchFamily="34" charset="0"/>
              <a:buChar char="•"/>
            </a:pPr>
            <a:r>
              <a:rPr lang="en-GB" sz="3600" dirty="0" smtClean="0">
                <a:latin typeface="Century Gothic" panose="020B0502020202020204" pitchFamily="34" charset="0"/>
              </a:rPr>
              <a:t>Not available at either facility on the NHS.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947653"/>
            <a:ext cx="8341995" cy="4690110"/>
          </a:xfrm>
          <a:prstGeom prst="rect">
            <a:avLst/>
          </a:prstGeom>
        </p:spPr>
        <p:txBody>
          <a:bodyPr vert="horz" wrap="square" lIns="0" tIns="12065" rIns="0" bIns="0" rtlCol="0">
            <a:spAutoFit/>
          </a:bodyPr>
          <a:lstStyle/>
          <a:p>
            <a:pPr marL="355600" marR="8890" indent="-342900" algn="just">
              <a:lnSpc>
                <a:spcPct val="150000"/>
              </a:lnSpc>
              <a:spcBef>
                <a:spcPts val="95"/>
              </a:spcBef>
              <a:buFont typeface="Symbol"/>
              <a:buChar char=""/>
              <a:tabLst>
                <a:tab pos="355600" algn="l"/>
              </a:tabLst>
            </a:pPr>
            <a:r>
              <a:rPr sz="3600" dirty="0">
                <a:latin typeface="Century Gothic"/>
                <a:cs typeface="Century Gothic"/>
              </a:rPr>
              <a:t>MoD has </a:t>
            </a:r>
            <a:r>
              <a:rPr sz="3600" spc="-5" dirty="0">
                <a:latin typeface="Century Gothic"/>
                <a:cs typeface="Century Gothic"/>
              </a:rPr>
              <a:t>sent soldiers </a:t>
            </a:r>
            <a:r>
              <a:rPr sz="3600" spc="5" dirty="0">
                <a:latin typeface="Century Gothic"/>
                <a:cs typeface="Century Gothic"/>
              </a:rPr>
              <a:t>to </a:t>
            </a:r>
            <a:r>
              <a:rPr sz="3600" dirty="0">
                <a:latin typeface="Century Gothic"/>
                <a:cs typeface="Century Gothic"/>
              </a:rPr>
              <a:t>Australia  for </a:t>
            </a:r>
            <a:r>
              <a:rPr sz="3600" spc="-5" dirty="0">
                <a:latin typeface="Century Gothic"/>
                <a:cs typeface="Century Gothic"/>
              </a:rPr>
              <a:t>osseointegration.</a:t>
            </a:r>
            <a:endParaRPr sz="3600" dirty="0">
              <a:latin typeface="Century Gothic"/>
              <a:cs typeface="Century Gothic"/>
            </a:endParaRPr>
          </a:p>
          <a:p>
            <a:pPr>
              <a:lnSpc>
                <a:spcPct val="100000"/>
              </a:lnSpc>
              <a:spcBef>
                <a:spcPts val="10"/>
              </a:spcBef>
              <a:buFont typeface="Symbol"/>
              <a:buChar char=""/>
            </a:pPr>
            <a:endParaRPr sz="3750" dirty="0">
              <a:latin typeface="Times New Roman"/>
              <a:cs typeface="Times New Roman"/>
            </a:endParaRPr>
          </a:p>
          <a:p>
            <a:pPr marL="355600" marR="5080" indent="-342900" algn="just">
              <a:lnSpc>
                <a:spcPct val="150000"/>
              </a:lnSpc>
              <a:spcBef>
                <a:spcPts val="5"/>
              </a:spcBef>
              <a:buFont typeface="Symbol"/>
              <a:buChar char=""/>
              <a:tabLst>
                <a:tab pos="355600" algn="l"/>
              </a:tabLst>
            </a:pPr>
            <a:r>
              <a:rPr sz="3600" spc="-5" dirty="0">
                <a:latin typeface="Century Gothic"/>
                <a:cs typeface="Century Gothic"/>
              </a:rPr>
              <a:t>Can </a:t>
            </a:r>
            <a:r>
              <a:rPr sz="3600" dirty="0">
                <a:latin typeface="Century Gothic"/>
                <a:cs typeface="Century Gothic"/>
              </a:rPr>
              <a:t>be for </a:t>
            </a:r>
            <a:r>
              <a:rPr sz="3600" spc="-5" dirty="0">
                <a:latin typeface="Century Gothic"/>
                <a:cs typeface="Century Gothic"/>
              </a:rPr>
              <a:t>above </a:t>
            </a:r>
            <a:r>
              <a:rPr sz="3600" dirty="0">
                <a:latin typeface="Century Gothic"/>
                <a:cs typeface="Century Gothic"/>
              </a:rPr>
              <a:t>or </a:t>
            </a:r>
            <a:r>
              <a:rPr sz="3600" spc="-5" dirty="0">
                <a:latin typeface="Century Gothic"/>
                <a:cs typeface="Century Gothic"/>
              </a:rPr>
              <a:t>below </a:t>
            </a:r>
            <a:r>
              <a:rPr sz="3600" dirty="0">
                <a:latin typeface="Century Gothic"/>
                <a:cs typeface="Century Gothic"/>
              </a:rPr>
              <a:t>knee  </a:t>
            </a:r>
            <a:r>
              <a:rPr sz="3600" spc="-5" dirty="0">
                <a:latin typeface="Century Gothic"/>
                <a:cs typeface="Century Gothic"/>
              </a:rPr>
              <a:t>patients, </a:t>
            </a:r>
            <a:r>
              <a:rPr sz="3600" dirty="0">
                <a:latin typeface="Century Gothic"/>
                <a:cs typeface="Century Gothic"/>
              </a:rPr>
              <a:t>even </a:t>
            </a:r>
            <a:r>
              <a:rPr sz="3600" spc="-5" dirty="0">
                <a:latin typeface="Century Gothic"/>
                <a:cs typeface="Century Gothic"/>
              </a:rPr>
              <a:t>with very short  femoral</a:t>
            </a:r>
            <a:r>
              <a:rPr sz="3600" spc="15" dirty="0">
                <a:latin typeface="Century Gothic"/>
                <a:cs typeface="Century Gothic"/>
              </a:rPr>
              <a:t> </a:t>
            </a:r>
            <a:r>
              <a:rPr sz="3600" spc="-5" dirty="0">
                <a:latin typeface="Century Gothic"/>
                <a:cs typeface="Century Gothic"/>
              </a:rPr>
              <a:t>residuum.</a:t>
            </a:r>
            <a:endParaRPr sz="3600" dirty="0">
              <a:latin typeface="Century Gothic"/>
              <a:cs typeface="Century Gothic"/>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808562"/>
            <a:ext cx="8341995" cy="1671955"/>
          </a:xfrm>
          <a:prstGeom prst="rect">
            <a:avLst/>
          </a:prstGeom>
        </p:spPr>
        <p:txBody>
          <a:bodyPr vert="horz" wrap="square" lIns="0" tIns="12700" rIns="0" bIns="0" rtlCol="0">
            <a:spAutoFit/>
          </a:bodyPr>
          <a:lstStyle/>
          <a:p>
            <a:pPr marL="355600" marR="5080" indent="-342900">
              <a:lnSpc>
                <a:spcPct val="150000"/>
              </a:lnSpc>
              <a:spcBef>
                <a:spcPts val="100"/>
              </a:spcBef>
              <a:buFont typeface="Symbol"/>
              <a:buChar char=""/>
              <a:tabLst>
                <a:tab pos="355600" algn="l"/>
                <a:tab pos="1586865" algn="l"/>
                <a:tab pos="2484755" algn="l"/>
                <a:tab pos="2737485" algn="l"/>
                <a:tab pos="2987675" algn="l"/>
                <a:tab pos="3615690" algn="l"/>
                <a:tab pos="4603115" algn="l"/>
                <a:tab pos="4949190" algn="l"/>
                <a:tab pos="5324475" algn="l"/>
                <a:tab pos="5798185" algn="l"/>
                <a:tab pos="6935470" algn="l"/>
                <a:tab pos="7403465" algn="l"/>
              </a:tabLst>
            </a:pPr>
            <a:r>
              <a:rPr sz="3600" spc="-5" dirty="0">
                <a:latin typeface="Century Gothic"/>
                <a:cs typeface="Century Gothic"/>
              </a:rPr>
              <a:t>Ca</a:t>
            </a:r>
            <a:r>
              <a:rPr sz="3600" dirty="0">
                <a:latin typeface="Century Gothic"/>
                <a:cs typeface="Century Gothic"/>
              </a:rPr>
              <a:t>n	</a:t>
            </a:r>
            <a:r>
              <a:rPr sz="3600" spc="5" dirty="0">
                <a:latin typeface="Century Gothic"/>
                <a:cs typeface="Century Gothic"/>
              </a:rPr>
              <a:t>a</a:t>
            </a:r>
            <a:r>
              <a:rPr sz="3600" spc="-5" dirty="0">
                <a:latin typeface="Century Gothic"/>
                <a:cs typeface="Century Gothic"/>
              </a:rPr>
              <a:t>ls</a:t>
            </a:r>
            <a:r>
              <a:rPr sz="3600" dirty="0">
                <a:latin typeface="Century Gothic"/>
                <a:cs typeface="Century Gothic"/>
              </a:rPr>
              <a:t>o		be	u</a:t>
            </a:r>
            <a:r>
              <a:rPr sz="3600" spc="-15" dirty="0">
                <a:latin typeface="Century Gothic"/>
                <a:cs typeface="Century Gothic"/>
              </a:rPr>
              <a:t>s</a:t>
            </a:r>
            <a:r>
              <a:rPr sz="3600" dirty="0">
                <a:latin typeface="Century Gothic"/>
                <a:cs typeface="Century Gothic"/>
              </a:rPr>
              <a:t>ed	for	upper	</a:t>
            </a:r>
            <a:r>
              <a:rPr sz="3600" spc="-5" dirty="0">
                <a:latin typeface="Century Gothic"/>
                <a:cs typeface="Century Gothic"/>
              </a:rPr>
              <a:t>l</a:t>
            </a:r>
            <a:r>
              <a:rPr sz="3600" spc="5" dirty="0">
                <a:latin typeface="Century Gothic"/>
                <a:cs typeface="Century Gothic"/>
              </a:rPr>
              <a:t>i</a:t>
            </a:r>
            <a:r>
              <a:rPr sz="3600" dirty="0">
                <a:latin typeface="Century Gothic"/>
                <a:cs typeface="Century Gothic"/>
              </a:rPr>
              <a:t>mb  </a:t>
            </a:r>
            <a:r>
              <a:rPr sz="3600" spc="-5" dirty="0">
                <a:latin typeface="Century Gothic"/>
                <a:cs typeface="Century Gothic"/>
              </a:rPr>
              <a:t>patien</a:t>
            </a:r>
            <a:r>
              <a:rPr sz="3600" spc="10" dirty="0">
                <a:latin typeface="Century Gothic"/>
                <a:cs typeface="Century Gothic"/>
              </a:rPr>
              <a:t>t</a:t>
            </a:r>
            <a:r>
              <a:rPr sz="3600" dirty="0">
                <a:latin typeface="Century Gothic"/>
                <a:cs typeface="Century Gothic"/>
              </a:rPr>
              <a:t>s	-		useful	</a:t>
            </a:r>
            <a:r>
              <a:rPr sz="3600" spc="10" dirty="0">
                <a:latin typeface="Century Gothic"/>
                <a:cs typeface="Century Gothic"/>
              </a:rPr>
              <a:t>i</a:t>
            </a:r>
            <a:r>
              <a:rPr sz="3600" dirty="0">
                <a:latin typeface="Century Gothic"/>
                <a:cs typeface="Century Gothic"/>
              </a:rPr>
              <a:t>n	c</a:t>
            </a:r>
            <a:r>
              <a:rPr sz="3600" spc="5" dirty="0">
                <a:latin typeface="Century Gothic"/>
                <a:cs typeface="Century Gothic"/>
              </a:rPr>
              <a:t>a</a:t>
            </a:r>
            <a:r>
              <a:rPr sz="3600" spc="-5" dirty="0">
                <a:latin typeface="Century Gothic"/>
                <a:cs typeface="Century Gothic"/>
              </a:rPr>
              <a:t>se</a:t>
            </a:r>
            <a:r>
              <a:rPr sz="3600" dirty="0">
                <a:latin typeface="Century Gothic"/>
                <a:cs typeface="Century Gothic"/>
              </a:rPr>
              <a:t>s	</a:t>
            </a:r>
            <a:r>
              <a:rPr sz="3600" spc="-5" dirty="0">
                <a:latin typeface="Century Gothic"/>
                <a:cs typeface="Century Gothic"/>
              </a:rPr>
              <a:t>where</a:t>
            </a:r>
            <a:endParaRPr sz="3600" dirty="0">
              <a:latin typeface="Century Gothic"/>
              <a:cs typeface="Century Gothic"/>
            </a:endParaRPr>
          </a:p>
        </p:txBody>
      </p:sp>
      <p:sp>
        <p:nvSpPr>
          <p:cNvPr id="3" name="object 3"/>
          <p:cNvSpPr txBox="1"/>
          <p:nvPr/>
        </p:nvSpPr>
        <p:spPr>
          <a:xfrm>
            <a:off x="745337" y="2455524"/>
            <a:ext cx="2886710" cy="2494915"/>
          </a:xfrm>
          <a:prstGeom prst="rect">
            <a:avLst/>
          </a:prstGeom>
        </p:spPr>
        <p:txBody>
          <a:bodyPr vert="horz" wrap="square" lIns="0" tIns="12065" rIns="0" bIns="0" rtlCol="0">
            <a:spAutoFit/>
          </a:bodyPr>
          <a:lstStyle/>
          <a:p>
            <a:pPr marL="12700" marR="5080">
              <a:lnSpc>
                <a:spcPct val="150000"/>
              </a:lnSpc>
              <a:spcBef>
                <a:spcPts val="95"/>
              </a:spcBef>
              <a:tabLst>
                <a:tab pos="1734820" algn="l"/>
                <a:tab pos="2560955" algn="l"/>
              </a:tabLst>
            </a:pPr>
            <a:r>
              <a:rPr sz="3600" dirty="0">
                <a:latin typeface="Century Gothic"/>
                <a:cs typeface="Century Gothic"/>
              </a:rPr>
              <a:t>there	</a:t>
            </a:r>
            <a:r>
              <a:rPr sz="3600" spc="-5" dirty="0">
                <a:latin typeface="Century Gothic"/>
                <a:cs typeface="Century Gothic"/>
              </a:rPr>
              <a:t>i</a:t>
            </a:r>
            <a:r>
              <a:rPr sz="3600" dirty="0">
                <a:latin typeface="Century Gothic"/>
                <a:cs typeface="Century Gothic"/>
              </a:rPr>
              <a:t>s	a  </a:t>
            </a:r>
            <a:r>
              <a:rPr sz="3600" spc="-5" dirty="0">
                <a:latin typeface="Century Gothic"/>
                <a:cs typeface="Century Gothic"/>
              </a:rPr>
              <a:t>amputation  insufficient</a:t>
            </a:r>
            <a:endParaRPr sz="3600" dirty="0">
              <a:latin typeface="Century Gothic"/>
              <a:cs typeface="Century Gothic"/>
            </a:endParaRPr>
          </a:p>
        </p:txBody>
      </p:sp>
      <p:sp>
        <p:nvSpPr>
          <p:cNvPr id="4" name="object 4"/>
          <p:cNvSpPr txBox="1"/>
          <p:nvPr/>
        </p:nvSpPr>
        <p:spPr>
          <a:xfrm>
            <a:off x="3778377" y="2455524"/>
            <a:ext cx="4966335" cy="2494915"/>
          </a:xfrm>
          <a:prstGeom prst="rect">
            <a:avLst/>
          </a:prstGeom>
        </p:spPr>
        <p:txBody>
          <a:bodyPr vert="horz" wrap="square" lIns="0" tIns="12065" rIns="0" bIns="0" rtlCol="0">
            <a:spAutoFit/>
          </a:bodyPr>
          <a:lstStyle/>
          <a:p>
            <a:pPr marL="12700" marR="5080" indent="382905" algn="r">
              <a:lnSpc>
                <a:spcPct val="150000"/>
              </a:lnSpc>
              <a:spcBef>
                <a:spcPts val="95"/>
              </a:spcBef>
              <a:tabLst>
                <a:tab pos="1908810" algn="l"/>
                <a:tab pos="2242185" algn="l"/>
                <a:tab pos="2949575" algn="l"/>
                <a:tab pos="4248150" algn="l"/>
              </a:tabLst>
            </a:pPr>
            <a:r>
              <a:rPr sz="3600" dirty="0">
                <a:latin typeface="Century Gothic"/>
                <a:cs typeface="Century Gothic"/>
              </a:rPr>
              <a:t>hi</a:t>
            </a:r>
            <a:r>
              <a:rPr sz="3600" spc="10" dirty="0">
                <a:latin typeface="Century Gothic"/>
                <a:cs typeface="Century Gothic"/>
              </a:rPr>
              <a:t>g</a:t>
            </a:r>
            <a:r>
              <a:rPr sz="3600" dirty="0">
                <a:latin typeface="Century Gothic"/>
                <a:cs typeface="Century Gothic"/>
              </a:rPr>
              <a:t>h	t</a:t>
            </a:r>
            <a:r>
              <a:rPr sz="3600" spc="5" dirty="0">
                <a:latin typeface="Century Gothic"/>
                <a:cs typeface="Century Gothic"/>
              </a:rPr>
              <a:t>r</a:t>
            </a:r>
            <a:r>
              <a:rPr sz="3600" spc="10" dirty="0">
                <a:latin typeface="Century Gothic"/>
                <a:cs typeface="Century Gothic"/>
              </a:rPr>
              <a:t>a</a:t>
            </a:r>
            <a:r>
              <a:rPr sz="3600" dirty="0">
                <a:latin typeface="Century Gothic"/>
                <a:cs typeface="Century Gothic"/>
              </a:rPr>
              <a:t>ns-</a:t>
            </a:r>
            <a:r>
              <a:rPr sz="3600" spc="5" dirty="0">
                <a:latin typeface="Century Gothic"/>
                <a:cs typeface="Century Gothic"/>
              </a:rPr>
              <a:t>h</a:t>
            </a:r>
            <a:r>
              <a:rPr sz="3600" dirty="0">
                <a:latin typeface="Century Gothic"/>
                <a:cs typeface="Century Gothic"/>
              </a:rPr>
              <a:t>umeral  </a:t>
            </a:r>
            <a:r>
              <a:rPr sz="3600" spc="-5" dirty="0">
                <a:latin typeface="Century Gothic"/>
                <a:cs typeface="Century Gothic"/>
              </a:rPr>
              <a:t>wher</a:t>
            </a:r>
            <a:r>
              <a:rPr sz="3600" dirty="0">
                <a:latin typeface="Century Gothic"/>
                <a:cs typeface="Century Gothic"/>
              </a:rPr>
              <a:t>e		t</a:t>
            </a:r>
            <a:r>
              <a:rPr sz="3600" spc="10" dirty="0">
                <a:latin typeface="Century Gothic"/>
                <a:cs typeface="Century Gothic"/>
              </a:rPr>
              <a:t>h</a:t>
            </a:r>
            <a:r>
              <a:rPr sz="3600" dirty="0">
                <a:latin typeface="Century Gothic"/>
                <a:cs typeface="Century Gothic"/>
              </a:rPr>
              <a:t>ere	</a:t>
            </a:r>
            <a:r>
              <a:rPr sz="3600" spc="10" dirty="0">
                <a:latin typeface="Century Gothic"/>
                <a:cs typeface="Century Gothic"/>
              </a:rPr>
              <a:t>is  </a:t>
            </a:r>
            <a:r>
              <a:rPr sz="3600" dirty="0">
                <a:latin typeface="Century Gothic"/>
                <a:cs typeface="Century Gothic"/>
              </a:rPr>
              <a:t>remai</a:t>
            </a:r>
            <a:r>
              <a:rPr sz="3600" spc="15" dirty="0">
                <a:latin typeface="Century Gothic"/>
                <a:cs typeface="Century Gothic"/>
              </a:rPr>
              <a:t>n</a:t>
            </a:r>
            <a:r>
              <a:rPr sz="3600" spc="-5" dirty="0">
                <a:latin typeface="Century Gothic"/>
                <a:cs typeface="Century Gothic"/>
              </a:rPr>
              <a:t>in</a:t>
            </a:r>
            <a:r>
              <a:rPr sz="3600" dirty="0">
                <a:latin typeface="Century Gothic"/>
                <a:cs typeface="Century Gothic"/>
              </a:rPr>
              <a:t>g		residu</a:t>
            </a:r>
            <a:r>
              <a:rPr sz="3600" spc="5" dirty="0">
                <a:latin typeface="Century Gothic"/>
                <a:cs typeface="Century Gothic"/>
              </a:rPr>
              <a:t>u</a:t>
            </a:r>
            <a:r>
              <a:rPr sz="3600" dirty="0">
                <a:latin typeface="Century Gothic"/>
                <a:cs typeface="Century Gothic"/>
              </a:rPr>
              <a:t>m</a:t>
            </a:r>
          </a:p>
        </p:txBody>
      </p:sp>
      <p:sp>
        <p:nvSpPr>
          <p:cNvPr id="5" name="object 5"/>
          <p:cNvSpPr txBox="1"/>
          <p:nvPr/>
        </p:nvSpPr>
        <p:spPr>
          <a:xfrm>
            <a:off x="745337" y="5199075"/>
            <a:ext cx="596582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Century Gothic"/>
                <a:cs typeface="Century Gothic"/>
              </a:rPr>
              <a:t>length </a:t>
            </a:r>
            <a:r>
              <a:rPr sz="3600" dirty="0">
                <a:latin typeface="Century Gothic"/>
                <a:cs typeface="Century Gothic"/>
              </a:rPr>
              <a:t>to </a:t>
            </a:r>
            <a:r>
              <a:rPr sz="3600" spc="-5" dirty="0">
                <a:latin typeface="Century Gothic"/>
                <a:cs typeface="Century Gothic"/>
              </a:rPr>
              <a:t>support </a:t>
            </a:r>
            <a:r>
              <a:rPr sz="3600" dirty="0">
                <a:latin typeface="Century Gothic"/>
                <a:cs typeface="Century Gothic"/>
              </a:rPr>
              <a:t>a</a:t>
            </a:r>
            <a:r>
              <a:rPr sz="3600" spc="-10" dirty="0">
                <a:latin typeface="Century Gothic"/>
                <a:cs typeface="Century Gothic"/>
              </a:rPr>
              <a:t> </a:t>
            </a:r>
            <a:r>
              <a:rPr sz="3600" spc="-5" dirty="0">
                <a:latin typeface="Century Gothic"/>
                <a:cs typeface="Century Gothic"/>
              </a:rPr>
              <a:t>socket.</a:t>
            </a:r>
            <a:endParaRPr sz="3600" dirty="0">
              <a:latin typeface="Century Gothic"/>
              <a:cs typeface="Century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278001"/>
            <a:ext cx="8341359" cy="4998804"/>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ymbol"/>
              <a:buChar char=""/>
              <a:tabLst>
                <a:tab pos="355600" algn="l"/>
              </a:tabLst>
            </a:pPr>
            <a:r>
              <a:rPr sz="3600" dirty="0">
                <a:latin typeface="Century Gothic"/>
                <a:cs typeface="Century Gothic"/>
              </a:rPr>
              <a:t>Australian team </a:t>
            </a:r>
            <a:r>
              <a:rPr sz="3600" spc="-5" dirty="0">
                <a:latin typeface="Century Gothic"/>
                <a:cs typeface="Century Gothic"/>
              </a:rPr>
              <a:t>have </a:t>
            </a:r>
            <a:r>
              <a:rPr sz="3600" dirty="0">
                <a:latin typeface="Century Gothic"/>
                <a:cs typeface="Century Gothic"/>
              </a:rPr>
              <a:t>done </a:t>
            </a:r>
            <a:r>
              <a:rPr sz="3600" spc="-5" dirty="0">
                <a:latin typeface="Century Gothic"/>
                <a:cs typeface="Century Gothic"/>
              </a:rPr>
              <a:t>same  </a:t>
            </a:r>
            <a:r>
              <a:rPr sz="3600" dirty="0">
                <a:latin typeface="Century Gothic"/>
                <a:cs typeface="Century Gothic"/>
              </a:rPr>
              <a:t>for at </a:t>
            </a:r>
            <a:r>
              <a:rPr sz="3600" spc="-5" dirty="0">
                <a:latin typeface="Century Gothic"/>
                <a:cs typeface="Century Gothic"/>
              </a:rPr>
              <a:t>least </a:t>
            </a:r>
            <a:r>
              <a:rPr sz="3600" dirty="0" smtClean="0">
                <a:latin typeface="Century Gothic"/>
                <a:cs typeface="Century Gothic"/>
              </a:rPr>
              <a:t>2</a:t>
            </a:r>
            <a:r>
              <a:rPr lang="en-GB" sz="3600" dirty="0" smtClean="0">
                <a:latin typeface="Century Gothic"/>
                <a:cs typeface="Century Gothic"/>
              </a:rPr>
              <a:t> high</a:t>
            </a:r>
            <a:r>
              <a:rPr sz="3600" dirty="0" smtClean="0">
                <a:latin typeface="Century Gothic"/>
                <a:cs typeface="Century Gothic"/>
              </a:rPr>
              <a:t> </a:t>
            </a:r>
            <a:r>
              <a:rPr lang="en-GB" sz="3600" dirty="0" smtClean="0">
                <a:latin typeface="Century Gothic"/>
                <a:cs typeface="Century Gothic"/>
              </a:rPr>
              <a:t>upper limb patients </a:t>
            </a:r>
            <a:r>
              <a:rPr sz="3600" dirty="0" smtClean="0">
                <a:latin typeface="Century Gothic"/>
                <a:cs typeface="Century Gothic"/>
              </a:rPr>
              <a:t>that </a:t>
            </a:r>
            <a:r>
              <a:rPr sz="3600" dirty="0">
                <a:latin typeface="Century Gothic"/>
                <a:cs typeface="Century Gothic"/>
              </a:rPr>
              <a:t>I know of,  </a:t>
            </a:r>
            <a:r>
              <a:rPr sz="3600" spc="-5" dirty="0">
                <a:latin typeface="Century Gothic"/>
                <a:cs typeface="Century Gothic"/>
              </a:rPr>
              <a:t>including </a:t>
            </a:r>
            <a:r>
              <a:rPr sz="3600" dirty="0">
                <a:latin typeface="Century Gothic"/>
                <a:cs typeface="Century Gothic"/>
              </a:rPr>
              <a:t>one </a:t>
            </a:r>
            <a:r>
              <a:rPr sz="3600" spc="-5" dirty="0">
                <a:latin typeface="Century Gothic"/>
                <a:cs typeface="Century Gothic"/>
              </a:rPr>
              <a:t>UK patient aged 59  with </a:t>
            </a:r>
            <a:r>
              <a:rPr sz="3600" dirty="0">
                <a:latin typeface="Century Gothic"/>
                <a:cs typeface="Century Gothic"/>
              </a:rPr>
              <a:t>amputation </a:t>
            </a:r>
            <a:r>
              <a:rPr sz="3600" spc="5" dirty="0">
                <a:latin typeface="Century Gothic"/>
                <a:cs typeface="Century Gothic"/>
              </a:rPr>
              <a:t>at </a:t>
            </a:r>
            <a:r>
              <a:rPr sz="3600" dirty="0">
                <a:latin typeface="Century Gothic"/>
                <a:cs typeface="Century Gothic"/>
              </a:rPr>
              <a:t>18, </a:t>
            </a:r>
            <a:r>
              <a:rPr sz="3600" spc="-5" dirty="0">
                <a:latin typeface="Century Gothic"/>
                <a:cs typeface="Century Gothic"/>
              </a:rPr>
              <a:t>with </a:t>
            </a:r>
            <a:r>
              <a:rPr sz="3600" dirty="0">
                <a:latin typeface="Century Gothic"/>
                <a:cs typeface="Century Gothic"/>
              </a:rPr>
              <a:t>TMR  </a:t>
            </a:r>
            <a:r>
              <a:rPr sz="3600" spc="-5" dirty="0">
                <a:latin typeface="Century Gothic"/>
                <a:cs typeface="Century Gothic"/>
              </a:rPr>
              <a:t>and </a:t>
            </a:r>
            <a:r>
              <a:rPr sz="3600" dirty="0">
                <a:latin typeface="Century Gothic"/>
                <a:cs typeface="Century Gothic"/>
              </a:rPr>
              <a:t>myoelectric</a:t>
            </a:r>
            <a:r>
              <a:rPr sz="3600" spc="10" dirty="0">
                <a:latin typeface="Century Gothic"/>
                <a:cs typeface="Century Gothic"/>
              </a:rPr>
              <a:t> </a:t>
            </a:r>
            <a:r>
              <a:rPr sz="3600" spc="-5" dirty="0">
                <a:latin typeface="Century Gothic"/>
                <a:cs typeface="Century Gothic"/>
              </a:rPr>
              <a:t>prosthesis.</a:t>
            </a:r>
            <a:endParaRPr sz="3600" dirty="0">
              <a:latin typeface="Century Gothic"/>
              <a:cs typeface="Century 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4233" y="667639"/>
            <a:ext cx="8557260" cy="5513070"/>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5600" algn="l"/>
              </a:tabLst>
            </a:pPr>
            <a:r>
              <a:rPr sz="3600" b="1" dirty="0">
                <a:latin typeface="Century Gothic"/>
                <a:cs typeface="Century Gothic"/>
              </a:rPr>
              <a:t>Cost </a:t>
            </a:r>
            <a:r>
              <a:rPr sz="3600" b="1" spc="-5" dirty="0">
                <a:latin typeface="Century Gothic"/>
                <a:cs typeface="Century Gothic"/>
              </a:rPr>
              <a:t>of osseointegration </a:t>
            </a:r>
            <a:r>
              <a:rPr sz="3600" b="1" dirty="0">
                <a:latin typeface="Century Gothic"/>
                <a:cs typeface="Century Gothic"/>
              </a:rPr>
              <a:t>in</a:t>
            </a:r>
            <a:r>
              <a:rPr sz="3600" b="1" spc="-30" dirty="0">
                <a:latin typeface="Century Gothic"/>
                <a:cs typeface="Century Gothic"/>
              </a:rPr>
              <a:t> </a:t>
            </a:r>
            <a:r>
              <a:rPr sz="3600" b="1" spc="-5" dirty="0">
                <a:latin typeface="Century Gothic"/>
                <a:cs typeface="Century Gothic"/>
              </a:rPr>
              <a:t>Australia:</a:t>
            </a:r>
            <a:endParaRPr sz="3600" dirty="0">
              <a:latin typeface="Century Gothic"/>
              <a:cs typeface="Century Gothic"/>
            </a:endParaRPr>
          </a:p>
          <a:p>
            <a:pPr>
              <a:lnSpc>
                <a:spcPct val="100000"/>
              </a:lnSpc>
              <a:spcBef>
                <a:spcPts val="40"/>
              </a:spcBef>
              <a:buFont typeface="Symbol"/>
              <a:buChar char=""/>
            </a:pPr>
            <a:endParaRPr sz="5600" dirty="0">
              <a:latin typeface="Times New Roman"/>
              <a:cs typeface="Times New Roman"/>
            </a:endParaRPr>
          </a:p>
          <a:p>
            <a:pPr marL="355600" indent="-342900">
              <a:lnSpc>
                <a:spcPct val="100000"/>
              </a:lnSpc>
              <a:buFont typeface="Symbol"/>
              <a:buChar char=""/>
              <a:tabLst>
                <a:tab pos="355600" algn="l"/>
                <a:tab pos="5499735" algn="l"/>
              </a:tabLst>
            </a:pPr>
            <a:r>
              <a:rPr sz="3600" b="1" spc="-5" dirty="0">
                <a:latin typeface="Century Gothic"/>
                <a:cs typeface="Century Gothic"/>
              </a:rPr>
              <a:t>Surgery:	£70K*</a:t>
            </a:r>
            <a:endParaRPr sz="3600" dirty="0">
              <a:latin typeface="Century Gothic"/>
              <a:cs typeface="Century Gothic"/>
            </a:endParaRPr>
          </a:p>
          <a:p>
            <a:pPr marL="469900" marR="5080" algn="just">
              <a:lnSpc>
                <a:spcPct val="100000"/>
              </a:lnSpc>
              <a:spcBef>
                <a:spcPts val="830"/>
              </a:spcBef>
            </a:pPr>
            <a:r>
              <a:rPr sz="3600" b="1" i="1" dirty="0">
                <a:latin typeface="Century Gothic"/>
                <a:cs typeface="Century Gothic"/>
              </a:rPr>
              <a:t>* </a:t>
            </a:r>
            <a:r>
              <a:rPr sz="3600" i="1" spc="-5" dirty="0">
                <a:latin typeface="Century Gothic"/>
                <a:cs typeface="Century Gothic"/>
              </a:rPr>
              <a:t>Includes hospital fees, </a:t>
            </a:r>
            <a:r>
              <a:rPr sz="3600" i="1" dirty="0">
                <a:latin typeface="Century Gothic"/>
                <a:cs typeface="Century Gothic"/>
              </a:rPr>
              <a:t>transfers  </a:t>
            </a:r>
            <a:r>
              <a:rPr sz="3600" i="1" spc="-5" dirty="0">
                <a:latin typeface="Century Gothic"/>
                <a:cs typeface="Century Gothic"/>
              </a:rPr>
              <a:t>and studio </a:t>
            </a:r>
            <a:r>
              <a:rPr sz="3600" i="1" dirty="0">
                <a:latin typeface="Century Gothic"/>
                <a:cs typeface="Century Gothic"/>
              </a:rPr>
              <a:t>flat </a:t>
            </a:r>
            <a:r>
              <a:rPr sz="3600" i="1" spc="-5" dirty="0">
                <a:latin typeface="Century Gothic"/>
                <a:cs typeface="Century Gothic"/>
              </a:rPr>
              <a:t>accommodation </a:t>
            </a:r>
            <a:r>
              <a:rPr sz="3600" i="1" dirty="0">
                <a:latin typeface="Century Gothic"/>
                <a:cs typeface="Century Gothic"/>
              </a:rPr>
              <a:t>for  </a:t>
            </a:r>
            <a:r>
              <a:rPr sz="3600" i="1" spc="-5" dirty="0">
                <a:latin typeface="Century Gothic"/>
                <a:cs typeface="Century Gothic"/>
              </a:rPr>
              <a:t>patient, but </a:t>
            </a:r>
            <a:r>
              <a:rPr sz="3600" i="1" dirty="0">
                <a:latin typeface="Century Gothic"/>
                <a:cs typeface="Century Gothic"/>
              </a:rPr>
              <a:t>not flights </a:t>
            </a:r>
            <a:r>
              <a:rPr sz="3600" i="1" spc="-5" dirty="0">
                <a:latin typeface="Century Gothic"/>
                <a:cs typeface="Century Gothic"/>
              </a:rPr>
              <a:t>or subsistence  </a:t>
            </a:r>
            <a:r>
              <a:rPr sz="3600" i="1" dirty="0">
                <a:latin typeface="Century Gothic"/>
                <a:cs typeface="Century Gothic"/>
              </a:rPr>
              <a:t>once </a:t>
            </a:r>
            <a:r>
              <a:rPr sz="3600" i="1" spc="-5" dirty="0">
                <a:latin typeface="Century Gothic"/>
                <a:cs typeface="Century Gothic"/>
              </a:rPr>
              <a:t>discharged from</a:t>
            </a:r>
            <a:r>
              <a:rPr sz="3600" i="1" spc="25" dirty="0">
                <a:latin typeface="Century Gothic"/>
                <a:cs typeface="Century Gothic"/>
              </a:rPr>
              <a:t> </a:t>
            </a:r>
            <a:r>
              <a:rPr sz="3600" i="1" spc="-5" dirty="0">
                <a:latin typeface="Century Gothic"/>
                <a:cs typeface="Century Gothic"/>
              </a:rPr>
              <a:t>hospital.</a:t>
            </a:r>
            <a:endParaRPr sz="3600" dirty="0">
              <a:latin typeface="Century Gothic"/>
              <a:cs typeface="Century Gothic"/>
            </a:endParaRPr>
          </a:p>
          <a:p>
            <a:pPr>
              <a:lnSpc>
                <a:spcPct val="100000"/>
              </a:lnSpc>
              <a:spcBef>
                <a:spcPts val="20"/>
              </a:spcBef>
            </a:pPr>
            <a:endParaRPr sz="4900" dirty="0">
              <a:latin typeface="Times New Roman"/>
              <a:cs typeface="Times New Roman"/>
            </a:endParaRPr>
          </a:p>
          <a:p>
            <a:pPr marL="355600" indent="-342900">
              <a:lnSpc>
                <a:spcPct val="100000"/>
              </a:lnSpc>
              <a:buFont typeface="Symbol"/>
              <a:buChar char=""/>
              <a:tabLst>
                <a:tab pos="355600" algn="l"/>
                <a:tab pos="5485765" algn="l"/>
              </a:tabLst>
            </a:pPr>
            <a:r>
              <a:rPr sz="3600" b="1" spc="-5" dirty="0">
                <a:latin typeface="Century Gothic"/>
                <a:cs typeface="Century Gothic"/>
              </a:rPr>
              <a:t>Rehabilitation:	£20K</a:t>
            </a:r>
            <a:endParaRPr sz="3600" dirty="0">
              <a:latin typeface="Century Gothic"/>
              <a:cs typeface="Century Gothic"/>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083005"/>
            <a:ext cx="2955290" cy="574675"/>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5600" algn="l"/>
              </a:tabLst>
            </a:pPr>
            <a:r>
              <a:rPr sz="3600" b="1" spc="-5" dirty="0">
                <a:latin typeface="Century Gothic"/>
                <a:cs typeface="Century Gothic"/>
              </a:rPr>
              <a:t>Proflex</a:t>
            </a:r>
            <a:r>
              <a:rPr sz="3600" b="1" spc="-90" dirty="0">
                <a:latin typeface="Century Gothic"/>
                <a:cs typeface="Century Gothic"/>
              </a:rPr>
              <a:t> </a:t>
            </a:r>
            <a:r>
              <a:rPr sz="3600" b="1" dirty="0">
                <a:latin typeface="Century Gothic"/>
                <a:cs typeface="Century Gothic"/>
              </a:rPr>
              <a:t>foot:</a:t>
            </a:r>
            <a:endParaRPr sz="3600" dirty="0">
              <a:latin typeface="Century Gothic"/>
              <a:cs typeface="Century Gothic"/>
            </a:endParaRPr>
          </a:p>
        </p:txBody>
      </p:sp>
      <p:sp>
        <p:nvSpPr>
          <p:cNvPr id="3" name="object 3"/>
          <p:cNvSpPr txBox="1"/>
          <p:nvPr/>
        </p:nvSpPr>
        <p:spPr>
          <a:xfrm>
            <a:off x="5889752" y="1083005"/>
            <a:ext cx="1077595" cy="574675"/>
          </a:xfrm>
          <a:prstGeom prst="rect">
            <a:avLst/>
          </a:prstGeom>
        </p:spPr>
        <p:txBody>
          <a:bodyPr vert="horz" wrap="square" lIns="0" tIns="12700" rIns="0" bIns="0" rtlCol="0">
            <a:spAutoFit/>
          </a:bodyPr>
          <a:lstStyle/>
          <a:p>
            <a:pPr marL="12700">
              <a:lnSpc>
                <a:spcPct val="100000"/>
              </a:lnSpc>
              <a:spcBef>
                <a:spcPts val="100"/>
              </a:spcBef>
              <a:tabLst>
                <a:tab pos="524510" algn="l"/>
              </a:tabLst>
            </a:pPr>
            <a:r>
              <a:rPr sz="3600" b="1" dirty="0">
                <a:latin typeface="Century Gothic"/>
                <a:cs typeface="Century Gothic"/>
              </a:rPr>
              <a:t>£	</a:t>
            </a:r>
            <a:r>
              <a:rPr sz="3600" b="1" spc="-5" dirty="0">
                <a:latin typeface="Century Gothic"/>
                <a:cs typeface="Century Gothic"/>
              </a:rPr>
              <a:t>6</a:t>
            </a:r>
            <a:r>
              <a:rPr sz="3600" b="1" dirty="0">
                <a:latin typeface="Century Gothic"/>
                <a:cs typeface="Century Gothic"/>
              </a:rPr>
              <a:t>K</a:t>
            </a:r>
            <a:endParaRPr sz="3600" dirty="0">
              <a:latin typeface="Century Gothic"/>
              <a:cs typeface="Century Gothic"/>
            </a:endParaRPr>
          </a:p>
        </p:txBody>
      </p:sp>
      <p:sp>
        <p:nvSpPr>
          <p:cNvPr id="4" name="object 4"/>
          <p:cNvSpPr txBox="1"/>
          <p:nvPr/>
        </p:nvSpPr>
        <p:spPr>
          <a:xfrm>
            <a:off x="402437" y="2454986"/>
            <a:ext cx="3229610" cy="574675"/>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5600" algn="l"/>
              </a:tabLst>
            </a:pPr>
            <a:r>
              <a:rPr sz="3600" b="1" dirty="0">
                <a:latin typeface="Century Gothic"/>
                <a:cs typeface="Century Gothic"/>
              </a:rPr>
              <a:t>Aquatic</a:t>
            </a:r>
            <a:r>
              <a:rPr sz="3600" b="1" spc="-110" dirty="0">
                <a:latin typeface="Century Gothic"/>
                <a:cs typeface="Century Gothic"/>
              </a:rPr>
              <a:t> </a:t>
            </a:r>
            <a:r>
              <a:rPr sz="3600" b="1" dirty="0">
                <a:latin typeface="Century Gothic"/>
                <a:cs typeface="Century Gothic"/>
              </a:rPr>
              <a:t>foot:</a:t>
            </a:r>
            <a:endParaRPr sz="3600" dirty="0">
              <a:latin typeface="Century Gothic"/>
              <a:cs typeface="Century Gothic"/>
            </a:endParaRPr>
          </a:p>
        </p:txBody>
      </p:sp>
      <p:sp>
        <p:nvSpPr>
          <p:cNvPr id="5" name="object 5"/>
          <p:cNvSpPr txBox="1"/>
          <p:nvPr/>
        </p:nvSpPr>
        <p:spPr>
          <a:xfrm>
            <a:off x="5889752" y="2454986"/>
            <a:ext cx="1077595" cy="574675"/>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Century Gothic"/>
                <a:cs typeface="Century Gothic"/>
              </a:rPr>
              <a:t>£10</a:t>
            </a:r>
            <a:r>
              <a:rPr sz="3600" b="1" dirty="0">
                <a:latin typeface="Century Gothic"/>
                <a:cs typeface="Century Gothic"/>
              </a:rPr>
              <a:t>K</a:t>
            </a:r>
            <a:endParaRPr sz="3600" dirty="0">
              <a:latin typeface="Century Gothic"/>
              <a:cs typeface="Century Gothic"/>
            </a:endParaRPr>
          </a:p>
        </p:txBody>
      </p:sp>
      <p:sp>
        <p:nvSpPr>
          <p:cNvPr id="6" name="object 6"/>
          <p:cNvSpPr txBox="1"/>
          <p:nvPr/>
        </p:nvSpPr>
        <p:spPr>
          <a:xfrm>
            <a:off x="402437" y="3826840"/>
            <a:ext cx="2719070" cy="574675"/>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5600" algn="l"/>
              </a:tabLst>
            </a:pPr>
            <a:r>
              <a:rPr sz="3600" b="1" spc="-5" dirty="0">
                <a:latin typeface="Century Gothic"/>
                <a:cs typeface="Century Gothic"/>
              </a:rPr>
              <a:t>EmPOWER:</a:t>
            </a:r>
            <a:endParaRPr sz="3600" dirty="0">
              <a:latin typeface="Century Gothic"/>
              <a:cs typeface="Century Gothic"/>
            </a:endParaRPr>
          </a:p>
        </p:txBody>
      </p:sp>
      <p:sp>
        <p:nvSpPr>
          <p:cNvPr id="7" name="object 7"/>
          <p:cNvSpPr txBox="1"/>
          <p:nvPr/>
        </p:nvSpPr>
        <p:spPr>
          <a:xfrm>
            <a:off x="5889752" y="3826840"/>
            <a:ext cx="1077595" cy="574675"/>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Century Gothic"/>
                <a:cs typeface="Century Gothic"/>
              </a:rPr>
              <a:t>£57</a:t>
            </a:r>
            <a:r>
              <a:rPr sz="3600" b="1" dirty="0">
                <a:latin typeface="Century Gothic"/>
                <a:cs typeface="Century Gothic"/>
              </a:rPr>
              <a:t>K</a:t>
            </a:r>
            <a:endParaRPr sz="3600" dirty="0">
              <a:latin typeface="Century Gothic"/>
              <a:cs typeface="Century Gothic"/>
            </a:endParaRPr>
          </a:p>
        </p:txBody>
      </p:sp>
      <p:sp>
        <p:nvSpPr>
          <p:cNvPr id="8" name="object 8"/>
          <p:cNvSpPr txBox="1"/>
          <p:nvPr/>
        </p:nvSpPr>
        <p:spPr>
          <a:xfrm>
            <a:off x="402437" y="5199075"/>
            <a:ext cx="3708400" cy="574040"/>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5600" algn="l"/>
              </a:tabLst>
            </a:pPr>
            <a:r>
              <a:rPr sz="3600" b="1" spc="-5" dirty="0">
                <a:latin typeface="Century Gothic"/>
                <a:cs typeface="Century Gothic"/>
              </a:rPr>
              <a:t>Running</a:t>
            </a:r>
            <a:r>
              <a:rPr sz="3600" b="1" spc="-60" dirty="0">
                <a:latin typeface="Century Gothic"/>
                <a:cs typeface="Century Gothic"/>
              </a:rPr>
              <a:t> </a:t>
            </a:r>
            <a:r>
              <a:rPr sz="3600" b="1" spc="-5" dirty="0">
                <a:latin typeface="Century Gothic"/>
                <a:cs typeface="Century Gothic"/>
              </a:rPr>
              <a:t>blade:</a:t>
            </a:r>
            <a:endParaRPr sz="3600" dirty="0">
              <a:latin typeface="Century Gothic"/>
              <a:cs typeface="Century Gothic"/>
            </a:endParaRPr>
          </a:p>
        </p:txBody>
      </p:sp>
      <p:sp>
        <p:nvSpPr>
          <p:cNvPr id="9" name="object 9"/>
          <p:cNvSpPr txBox="1"/>
          <p:nvPr/>
        </p:nvSpPr>
        <p:spPr>
          <a:xfrm>
            <a:off x="5889752" y="5199075"/>
            <a:ext cx="1077595" cy="574040"/>
          </a:xfrm>
          <a:prstGeom prst="rect">
            <a:avLst/>
          </a:prstGeom>
        </p:spPr>
        <p:txBody>
          <a:bodyPr vert="horz" wrap="square" lIns="0" tIns="12700" rIns="0" bIns="0" rtlCol="0">
            <a:spAutoFit/>
          </a:bodyPr>
          <a:lstStyle/>
          <a:p>
            <a:pPr marL="12700">
              <a:lnSpc>
                <a:spcPct val="100000"/>
              </a:lnSpc>
              <a:spcBef>
                <a:spcPts val="100"/>
              </a:spcBef>
              <a:tabLst>
                <a:tab pos="524510" algn="l"/>
              </a:tabLst>
            </a:pPr>
            <a:r>
              <a:rPr sz="3600" b="1" dirty="0">
                <a:latin typeface="Century Gothic"/>
                <a:cs typeface="Century Gothic"/>
              </a:rPr>
              <a:t>£	</a:t>
            </a:r>
            <a:r>
              <a:rPr sz="3600" b="1" spc="-5" dirty="0">
                <a:latin typeface="Century Gothic"/>
                <a:cs typeface="Century Gothic"/>
              </a:rPr>
              <a:t>6</a:t>
            </a:r>
            <a:r>
              <a:rPr sz="3600" b="1" dirty="0">
                <a:latin typeface="Century Gothic"/>
                <a:cs typeface="Century Gothic"/>
              </a:rPr>
              <a:t>K</a:t>
            </a:r>
            <a:endParaRPr sz="3600" dirty="0">
              <a:latin typeface="Century Gothic"/>
              <a:cs typeface="Century Gothic"/>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0442" y="440563"/>
            <a:ext cx="7483958" cy="1120820"/>
          </a:xfrm>
          <a:prstGeom prst="rect">
            <a:avLst/>
          </a:prstGeom>
        </p:spPr>
        <p:txBody>
          <a:bodyPr vert="horz" wrap="square" lIns="0" tIns="12700" rIns="0" bIns="0" rtlCol="0">
            <a:spAutoFit/>
          </a:bodyPr>
          <a:lstStyle/>
          <a:p>
            <a:pPr marL="584200" marR="5080" indent="-571500">
              <a:lnSpc>
                <a:spcPct val="100000"/>
              </a:lnSpc>
              <a:spcBef>
                <a:spcPts val="100"/>
              </a:spcBef>
              <a:buFont typeface="Arial"/>
              <a:buChar char="•"/>
              <a:tabLst>
                <a:tab pos="584200" algn="l"/>
                <a:tab pos="584835" algn="l"/>
              </a:tabLst>
            </a:pPr>
            <a:r>
              <a:rPr lang="en-GB" sz="3600" dirty="0" smtClean="0">
                <a:latin typeface="Century Gothic"/>
                <a:cs typeface="Century Gothic"/>
              </a:rPr>
              <a:t>Jonathan</a:t>
            </a:r>
            <a:r>
              <a:rPr sz="3600" dirty="0" smtClean="0">
                <a:latin typeface="Century Gothic"/>
                <a:cs typeface="Century Gothic"/>
              </a:rPr>
              <a:t> </a:t>
            </a:r>
            <a:r>
              <a:rPr sz="3600" dirty="0">
                <a:latin typeface="Century Gothic"/>
                <a:cs typeface="Century Gothic"/>
              </a:rPr>
              <a:t>has had</a:t>
            </a:r>
            <a:r>
              <a:rPr sz="3600" spc="-70" dirty="0">
                <a:latin typeface="Century Gothic"/>
                <a:cs typeface="Century Gothic"/>
              </a:rPr>
              <a:t> </a:t>
            </a:r>
            <a:r>
              <a:rPr sz="3600" spc="-5" dirty="0">
                <a:latin typeface="Century Gothic"/>
                <a:cs typeface="Century Gothic"/>
              </a:rPr>
              <a:t>successful  surgery.</a:t>
            </a:r>
            <a:endParaRPr sz="3600" dirty="0">
              <a:latin typeface="Century Gothic"/>
              <a:cs typeface="Century Gothic"/>
            </a:endParaRPr>
          </a:p>
        </p:txBody>
      </p:sp>
      <p:sp>
        <p:nvSpPr>
          <p:cNvPr id="3" name="object 3"/>
          <p:cNvSpPr/>
          <p:nvPr/>
        </p:nvSpPr>
        <p:spPr>
          <a:xfrm>
            <a:off x="1835657" y="1988870"/>
            <a:ext cx="5062093" cy="379669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972816" y="5820562"/>
            <a:ext cx="2785745" cy="574040"/>
          </a:xfrm>
          <a:prstGeom prst="rect">
            <a:avLst/>
          </a:prstGeom>
        </p:spPr>
        <p:txBody>
          <a:bodyPr vert="horz" wrap="square" lIns="0" tIns="12700" rIns="0" bIns="0" rtlCol="0">
            <a:spAutoFit/>
          </a:bodyPr>
          <a:lstStyle/>
          <a:p>
            <a:pPr marL="638810" marR="5080" indent="-626745">
              <a:lnSpc>
                <a:spcPct val="100000"/>
              </a:lnSpc>
              <a:spcBef>
                <a:spcPts val="100"/>
              </a:spcBef>
            </a:pPr>
            <a:r>
              <a:rPr sz="1800" spc="-5" dirty="0">
                <a:latin typeface="Calibri"/>
                <a:cs typeface="Calibri"/>
              </a:rPr>
              <a:t>JG’S </a:t>
            </a:r>
            <a:r>
              <a:rPr sz="1800" spc="-20" dirty="0">
                <a:latin typeface="Calibri"/>
                <a:cs typeface="Calibri"/>
              </a:rPr>
              <a:t>OSSEOINTEGRATION </a:t>
            </a:r>
            <a:r>
              <a:rPr sz="1800" spc="-5" dirty="0">
                <a:latin typeface="Calibri"/>
                <a:cs typeface="Calibri"/>
              </a:rPr>
              <a:t>SITE  ANTERIOR</a:t>
            </a:r>
            <a:r>
              <a:rPr sz="1800" spc="-25" dirty="0">
                <a:latin typeface="Calibri"/>
                <a:cs typeface="Calibri"/>
              </a:rPr>
              <a:t> </a:t>
            </a:r>
            <a:r>
              <a:rPr sz="1800" spc="-5" dirty="0">
                <a:latin typeface="Calibri"/>
                <a:cs typeface="Calibri"/>
              </a:rPr>
              <a:t>VIEW</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6471" y="806018"/>
            <a:ext cx="2433955" cy="574675"/>
          </a:xfrm>
          <a:prstGeom prst="rect">
            <a:avLst/>
          </a:prstGeom>
        </p:spPr>
        <p:txBody>
          <a:bodyPr vert="horz" wrap="square" lIns="0" tIns="12700" rIns="0" bIns="0" rtlCol="0">
            <a:spAutoFit/>
          </a:bodyPr>
          <a:lstStyle/>
          <a:p>
            <a:pPr marL="355600" indent="-342900">
              <a:lnSpc>
                <a:spcPct val="100000"/>
              </a:lnSpc>
              <a:spcBef>
                <a:spcPts val="100"/>
              </a:spcBef>
              <a:buFont typeface="Symbol"/>
              <a:buChar char=""/>
              <a:tabLst>
                <a:tab pos="355600" algn="l"/>
              </a:tabLst>
            </a:pPr>
            <a:r>
              <a:rPr sz="3600" dirty="0">
                <a:latin typeface="Century Gothic"/>
                <a:cs typeface="Century Gothic"/>
              </a:rPr>
              <a:t>Follow</a:t>
            </a:r>
            <a:r>
              <a:rPr sz="3600" spc="10" dirty="0">
                <a:latin typeface="Century Gothic"/>
                <a:cs typeface="Century Gothic"/>
              </a:rPr>
              <a:t>i</a:t>
            </a:r>
            <a:r>
              <a:rPr sz="3600" dirty="0">
                <a:latin typeface="Century Gothic"/>
                <a:cs typeface="Century Gothic"/>
              </a:rPr>
              <a:t>ng</a:t>
            </a:r>
          </a:p>
        </p:txBody>
      </p:sp>
      <p:sp>
        <p:nvSpPr>
          <p:cNvPr id="3" name="object 3"/>
          <p:cNvSpPr txBox="1"/>
          <p:nvPr/>
        </p:nvSpPr>
        <p:spPr>
          <a:xfrm>
            <a:off x="3140455" y="806018"/>
            <a:ext cx="5635625" cy="574675"/>
          </a:xfrm>
          <a:prstGeom prst="rect">
            <a:avLst/>
          </a:prstGeom>
        </p:spPr>
        <p:txBody>
          <a:bodyPr vert="horz" wrap="square" lIns="0" tIns="12700" rIns="0" bIns="0" rtlCol="0">
            <a:spAutoFit/>
          </a:bodyPr>
          <a:lstStyle/>
          <a:p>
            <a:pPr marL="12700">
              <a:lnSpc>
                <a:spcPct val="100000"/>
              </a:lnSpc>
              <a:spcBef>
                <a:spcPts val="100"/>
              </a:spcBef>
              <a:tabLst>
                <a:tab pos="1111250" algn="l"/>
                <a:tab pos="3517900" algn="l"/>
                <a:tab pos="4196080" algn="l"/>
              </a:tabLst>
            </a:pPr>
            <a:r>
              <a:rPr sz="3600" dirty="0">
                <a:latin typeface="Century Gothic"/>
                <a:cs typeface="Century Gothic"/>
              </a:rPr>
              <a:t>the	</a:t>
            </a:r>
            <a:r>
              <a:rPr sz="3600" spc="-5" dirty="0">
                <a:latin typeface="Century Gothic"/>
                <a:cs typeface="Century Gothic"/>
              </a:rPr>
              <a:t>accident	</a:t>
            </a:r>
            <a:r>
              <a:rPr sz="3600" dirty="0">
                <a:latin typeface="Century Gothic"/>
                <a:cs typeface="Century Gothic"/>
              </a:rPr>
              <a:t>a	</a:t>
            </a:r>
            <a:r>
              <a:rPr sz="3600" spc="-5" dirty="0">
                <a:latin typeface="Century Gothic"/>
                <a:cs typeface="Century Gothic"/>
              </a:rPr>
              <a:t>barrier</a:t>
            </a:r>
            <a:endParaRPr sz="3600" dirty="0">
              <a:latin typeface="Century Gothic"/>
              <a:cs typeface="Century Gothic"/>
            </a:endParaRPr>
          </a:p>
        </p:txBody>
      </p:sp>
      <p:sp>
        <p:nvSpPr>
          <p:cNvPr id="4" name="object 4"/>
          <p:cNvSpPr txBox="1"/>
          <p:nvPr/>
        </p:nvSpPr>
        <p:spPr>
          <a:xfrm>
            <a:off x="709371" y="1354709"/>
            <a:ext cx="8065134" cy="1671955"/>
          </a:xfrm>
          <a:prstGeom prst="rect">
            <a:avLst/>
          </a:prstGeom>
        </p:spPr>
        <p:txBody>
          <a:bodyPr vert="horz" wrap="square" lIns="0" tIns="12700" rIns="0" bIns="0" rtlCol="0">
            <a:spAutoFit/>
          </a:bodyPr>
          <a:lstStyle/>
          <a:p>
            <a:pPr marL="12700" marR="5080">
              <a:lnSpc>
                <a:spcPct val="150000"/>
              </a:lnSpc>
              <a:spcBef>
                <a:spcPts val="100"/>
              </a:spcBef>
              <a:tabLst>
                <a:tab pos="1251585" algn="l"/>
                <a:tab pos="3170555" algn="l"/>
                <a:tab pos="3994785" algn="l"/>
                <a:tab pos="5502910" algn="l"/>
              </a:tabLst>
            </a:pPr>
            <a:r>
              <a:rPr sz="3600" spc="-5" dirty="0">
                <a:latin typeface="Century Gothic"/>
                <a:cs typeface="Century Gothic"/>
              </a:rPr>
              <a:t>wa</a:t>
            </a:r>
            <a:r>
              <a:rPr sz="3600" dirty="0">
                <a:latin typeface="Century Gothic"/>
                <a:cs typeface="Century Gothic"/>
              </a:rPr>
              <a:t>s	</a:t>
            </a:r>
            <a:r>
              <a:rPr sz="3600" spc="10" dirty="0">
                <a:latin typeface="Century Gothic"/>
                <a:cs typeface="Century Gothic"/>
              </a:rPr>
              <a:t>a</a:t>
            </a:r>
            <a:r>
              <a:rPr sz="3600" spc="-5" dirty="0">
                <a:latin typeface="Century Gothic"/>
                <a:cs typeface="Century Gothic"/>
              </a:rPr>
              <a:t>dd</a:t>
            </a:r>
            <a:r>
              <a:rPr sz="3600" spc="-15" dirty="0">
                <a:latin typeface="Century Gothic"/>
                <a:cs typeface="Century Gothic"/>
              </a:rPr>
              <a:t>e</a:t>
            </a:r>
            <a:r>
              <a:rPr sz="3600" dirty="0">
                <a:latin typeface="Century Gothic"/>
                <a:cs typeface="Century Gothic"/>
              </a:rPr>
              <a:t>d	to	</a:t>
            </a:r>
            <a:r>
              <a:rPr sz="3600" spc="10" dirty="0">
                <a:latin typeface="Century Gothic"/>
                <a:cs typeface="Century Gothic"/>
              </a:rPr>
              <a:t>k</a:t>
            </a:r>
            <a:r>
              <a:rPr sz="3600" dirty="0">
                <a:latin typeface="Century Gothic"/>
                <a:cs typeface="Century Gothic"/>
              </a:rPr>
              <a:t>eep	</a:t>
            </a:r>
            <a:r>
              <a:rPr sz="3600" spc="-5" dirty="0">
                <a:latin typeface="Century Gothic"/>
                <a:cs typeface="Century Gothic"/>
              </a:rPr>
              <a:t>pedestrians  and vehicles apart </a:t>
            </a:r>
            <a:r>
              <a:rPr sz="3600" dirty="0">
                <a:latin typeface="Century Gothic"/>
                <a:cs typeface="Century Gothic"/>
              </a:rPr>
              <a:t>at a </a:t>
            </a:r>
            <a:r>
              <a:rPr sz="3600" spc="-5" dirty="0">
                <a:latin typeface="Century Gothic"/>
                <a:cs typeface="Century Gothic"/>
              </a:rPr>
              <a:t>cost of</a:t>
            </a:r>
            <a:r>
              <a:rPr sz="3600" spc="45" dirty="0">
                <a:latin typeface="Century Gothic"/>
                <a:cs typeface="Century Gothic"/>
              </a:rPr>
              <a:t> </a:t>
            </a:r>
            <a:r>
              <a:rPr sz="3600" spc="-5" dirty="0">
                <a:latin typeface="Century Gothic"/>
                <a:cs typeface="Century Gothic"/>
              </a:rPr>
              <a:t>£2K.</a:t>
            </a:r>
            <a:endParaRPr sz="3600" dirty="0">
              <a:latin typeface="Century Gothic"/>
              <a:cs typeface="Century Gothic"/>
            </a:endParaRPr>
          </a:p>
        </p:txBody>
      </p:sp>
      <p:sp>
        <p:nvSpPr>
          <p:cNvPr id="5" name="object 5"/>
          <p:cNvSpPr txBox="1"/>
          <p:nvPr/>
        </p:nvSpPr>
        <p:spPr>
          <a:xfrm>
            <a:off x="366471" y="3550391"/>
            <a:ext cx="3219450" cy="1671955"/>
          </a:xfrm>
          <a:prstGeom prst="rect">
            <a:avLst/>
          </a:prstGeom>
        </p:spPr>
        <p:txBody>
          <a:bodyPr vert="horz" wrap="square" lIns="0" tIns="12065" rIns="0" bIns="0" rtlCol="0">
            <a:spAutoFit/>
          </a:bodyPr>
          <a:lstStyle/>
          <a:p>
            <a:pPr marL="355600" marR="5080" indent="-342900">
              <a:lnSpc>
                <a:spcPct val="150000"/>
              </a:lnSpc>
              <a:spcBef>
                <a:spcPts val="95"/>
              </a:spcBef>
              <a:buFont typeface="Symbol"/>
              <a:buChar char=""/>
              <a:tabLst>
                <a:tab pos="355600" algn="l"/>
              </a:tabLst>
            </a:pPr>
            <a:r>
              <a:rPr sz="3600" dirty="0">
                <a:latin typeface="Century Gothic"/>
                <a:cs typeface="Century Gothic"/>
              </a:rPr>
              <a:t>Requirement  Regulations</a:t>
            </a:r>
          </a:p>
        </p:txBody>
      </p:sp>
      <p:sp>
        <p:nvSpPr>
          <p:cNvPr id="6" name="object 6"/>
          <p:cNvSpPr txBox="1"/>
          <p:nvPr/>
        </p:nvSpPr>
        <p:spPr>
          <a:xfrm>
            <a:off x="3946652" y="3550391"/>
            <a:ext cx="4832350" cy="1671955"/>
          </a:xfrm>
          <a:prstGeom prst="rect">
            <a:avLst/>
          </a:prstGeom>
        </p:spPr>
        <p:txBody>
          <a:bodyPr vert="horz" wrap="square" lIns="0" tIns="12065" rIns="0" bIns="0" rtlCol="0">
            <a:spAutoFit/>
          </a:bodyPr>
          <a:lstStyle/>
          <a:p>
            <a:pPr marL="12700" marR="5080" indent="147320">
              <a:lnSpc>
                <a:spcPct val="150000"/>
              </a:lnSpc>
              <a:spcBef>
                <a:spcPts val="95"/>
              </a:spcBef>
              <a:tabLst>
                <a:tab pos="1137285" algn="l"/>
                <a:tab pos="1693545" algn="l"/>
                <a:tab pos="2404110" algn="l"/>
                <a:tab pos="2816860" algn="l"/>
              </a:tabLst>
            </a:pPr>
            <a:r>
              <a:rPr sz="3600" spc="-10" dirty="0">
                <a:latin typeface="Century Gothic"/>
                <a:cs typeface="Century Gothic"/>
              </a:rPr>
              <a:t>o</a:t>
            </a:r>
            <a:r>
              <a:rPr sz="3600" dirty="0">
                <a:latin typeface="Century Gothic"/>
                <a:cs typeface="Century Gothic"/>
              </a:rPr>
              <a:t>f	the	Workp</a:t>
            </a:r>
            <a:r>
              <a:rPr sz="3600" spc="5" dirty="0">
                <a:latin typeface="Century Gothic"/>
                <a:cs typeface="Century Gothic"/>
              </a:rPr>
              <a:t>l</a:t>
            </a:r>
            <a:r>
              <a:rPr sz="3600" spc="-5" dirty="0">
                <a:latin typeface="Century Gothic"/>
                <a:cs typeface="Century Gothic"/>
              </a:rPr>
              <a:t>ace  19</a:t>
            </a:r>
            <a:r>
              <a:rPr sz="3600" spc="10" dirty="0">
                <a:latin typeface="Century Gothic"/>
                <a:cs typeface="Century Gothic"/>
              </a:rPr>
              <a:t>9</a:t>
            </a:r>
            <a:r>
              <a:rPr sz="3600" dirty="0">
                <a:latin typeface="Century Gothic"/>
                <a:cs typeface="Century Gothic"/>
              </a:rPr>
              <a:t>2		</a:t>
            </a:r>
            <a:r>
              <a:rPr sz="3600" spc="15" dirty="0">
                <a:latin typeface="Century Gothic"/>
                <a:cs typeface="Century Gothic"/>
              </a:rPr>
              <a:t>t</a:t>
            </a:r>
            <a:r>
              <a:rPr sz="3600" dirty="0">
                <a:latin typeface="Century Gothic"/>
                <a:cs typeface="Century Gothic"/>
              </a:rPr>
              <a:t>o		</a:t>
            </a:r>
            <a:r>
              <a:rPr sz="3600" spc="-5" dirty="0">
                <a:latin typeface="Century Gothic"/>
                <a:cs typeface="Century Gothic"/>
              </a:rPr>
              <a:t>separate</a:t>
            </a:r>
            <a:endParaRPr sz="3600" dirty="0">
              <a:latin typeface="Century Gothic"/>
              <a:cs typeface="Century Gothic"/>
            </a:endParaRPr>
          </a:p>
        </p:txBody>
      </p:sp>
      <p:sp>
        <p:nvSpPr>
          <p:cNvPr id="7" name="object 7"/>
          <p:cNvSpPr txBox="1"/>
          <p:nvPr/>
        </p:nvSpPr>
        <p:spPr>
          <a:xfrm>
            <a:off x="709371" y="5470652"/>
            <a:ext cx="7538720"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Century Gothic"/>
                <a:cs typeface="Century Gothic"/>
              </a:rPr>
              <a:t>pedestrians from moving</a:t>
            </a:r>
            <a:r>
              <a:rPr sz="3600" spc="40" dirty="0">
                <a:latin typeface="Century Gothic"/>
                <a:cs typeface="Century Gothic"/>
              </a:rPr>
              <a:t> </a:t>
            </a:r>
            <a:r>
              <a:rPr sz="3600" spc="-5" dirty="0">
                <a:latin typeface="Century Gothic"/>
                <a:cs typeface="Century Gothic"/>
              </a:rPr>
              <a:t>vehicles.</a:t>
            </a:r>
            <a:endParaRPr sz="3600" dirty="0">
              <a:latin typeface="Century Gothic"/>
              <a:cs typeface="Century Gothic"/>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71192" y="118374"/>
            <a:ext cx="4801615" cy="588581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178301" y="6074155"/>
            <a:ext cx="2787015" cy="574675"/>
          </a:xfrm>
          <a:prstGeom prst="rect">
            <a:avLst/>
          </a:prstGeom>
        </p:spPr>
        <p:txBody>
          <a:bodyPr vert="horz" wrap="square" lIns="0" tIns="12700" rIns="0" bIns="0" rtlCol="0">
            <a:spAutoFit/>
          </a:bodyPr>
          <a:lstStyle/>
          <a:p>
            <a:pPr algn="ctr">
              <a:lnSpc>
                <a:spcPct val="100000"/>
              </a:lnSpc>
              <a:spcBef>
                <a:spcPts val="100"/>
              </a:spcBef>
            </a:pPr>
            <a:r>
              <a:rPr sz="1800" dirty="0">
                <a:latin typeface="Calibri"/>
                <a:cs typeface="Calibri"/>
              </a:rPr>
              <a:t>JG’S </a:t>
            </a:r>
            <a:r>
              <a:rPr sz="1800" spc="-20" dirty="0">
                <a:latin typeface="Calibri"/>
                <a:cs typeface="Calibri"/>
              </a:rPr>
              <a:t>OSSEOINTEGRATION</a:t>
            </a:r>
            <a:r>
              <a:rPr sz="1800" spc="-50" dirty="0">
                <a:latin typeface="Calibri"/>
                <a:cs typeface="Calibri"/>
              </a:rPr>
              <a:t> </a:t>
            </a:r>
            <a:r>
              <a:rPr sz="1800" spc="-5" dirty="0">
                <a:latin typeface="Calibri"/>
                <a:cs typeface="Calibri"/>
              </a:rPr>
              <a:t>SITE</a:t>
            </a:r>
            <a:endParaRPr sz="1800">
              <a:latin typeface="Calibri"/>
              <a:cs typeface="Calibri"/>
            </a:endParaRPr>
          </a:p>
          <a:p>
            <a:pPr marL="635" algn="ctr">
              <a:lnSpc>
                <a:spcPct val="100000"/>
              </a:lnSpc>
            </a:pPr>
            <a:r>
              <a:rPr sz="1800" spc="-15" dirty="0">
                <a:latin typeface="Calibri"/>
                <a:cs typeface="Calibri"/>
              </a:rPr>
              <a:t>CLOSE</a:t>
            </a:r>
            <a:r>
              <a:rPr sz="1800" spc="-10" dirty="0">
                <a:latin typeface="Calibri"/>
                <a:cs typeface="Calibri"/>
              </a:rPr>
              <a:t> </a:t>
            </a:r>
            <a:r>
              <a:rPr sz="1800" spc="-5" dirty="0">
                <a:latin typeface="Calibri"/>
                <a:cs typeface="Calibri"/>
              </a:rPr>
              <a:t>VIEW</a:t>
            </a:r>
            <a:endParaRPr sz="1800">
              <a:latin typeface="Calibri"/>
              <a:cs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41400" y="323913"/>
            <a:ext cx="7010400" cy="536079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178301" y="5703823"/>
            <a:ext cx="2785745" cy="574675"/>
          </a:xfrm>
          <a:prstGeom prst="rect">
            <a:avLst/>
          </a:prstGeom>
        </p:spPr>
        <p:txBody>
          <a:bodyPr vert="horz" wrap="square" lIns="0" tIns="12700" rIns="0" bIns="0" rtlCol="0">
            <a:spAutoFit/>
          </a:bodyPr>
          <a:lstStyle/>
          <a:p>
            <a:pPr algn="ctr">
              <a:lnSpc>
                <a:spcPct val="100000"/>
              </a:lnSpc>
              <a:spcBef>
                <a:spcPts val="100"/>
              </a:spcBef>
            </a:pPr>
            <a:r>
              <a:rPr sz="1800" spc="-5" dirty="0">
                <a:latin typeface="Calibri"/>
                <a:cs typeface="Calibri"/>
              </a:rPr>
              <a:t>JG’S </a:t>
            </a:r>
            <a:r>
              <a:rPr sz="1800" spc="-20" dirty="0">
                <a:latin typeface="Calibri"/>
                <a:cs typeface="Calibri"/>
              </a:rPr>
              <a:t>OSSEOINTEGRATION</a:t>
            </a:r>
            <a:r>
              <a:rPr sz="1800" spc="-40" dirty="0">
                <a:latin typeface="Calibri"/>
                <a:cs typeface="Calibri"/>
              </a:rPr>
              <a:t> </a:t>
            </a:r>
            <a:r>
              <a:rPr sz="1800" spc="-5" dirty="0">
                <a:latin typeface="Calibri"/>
                <a:cs typeface="Calibri"/>
              </a:rPr>
              <a:t>SITE</a:t>
            </a:r>
            <a:endParaRPr sz="1800">
              <a:latin typeface="Calibri"/>
              <a:cs typeface="Calibri"/>
            </a:endParaRPr>
          </a:p>
          <a:p>
            <a:pPr marL="3810" algn="ctr">
              <a:lnSpc>
                <a:spcPct val="100000"/>
              </a:lnSpc>
            </a:pPr>
            <a:r>
              <a:rPr sz="1800" spc="-25" dirty="0">
                <a:latin typeface="Calibri"/>
                <a:cs typeface="Calibri"/>
              </a:rPr>
              <a:t>LATERAL</a:t>
            </a:r>
            <a:r>
              <a:rPr sz="1800" dirty="0">
                <a:latin typeface="Calibri"/>
                <a:cs typeface="Calibri"/>
              </a:rPr>
              <a:t> </a:t>
            </a:r>
            <a:r>
              <a:rPr sz="1800" spc="-5" dirty="0">
                <a:latin typeface="Calibri"/>
                <a:cs typeface="Calibri"/>
              </a:rPr>
              <a:t>VIEW</a:t>
            </a:r>
            <a:endParaRPr sz="1800">
              <a:latin typeface="Calibri"/>
              <a:cs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38300" y="469900"/>
            <a:ext cx="5867400" cy="5892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08783" y="0"/>
            <a:ext cx="4726432" cy="631266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518410" y="6332016"/>
            <a:ext cx="4065904"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Calibri"/>
                <a:cs typeface="Calibri"/>
              </a:rPr>
              <a:t>JG’S SILICONE </a:t>
            </a:r>
            <a:r>
              <a:rPr sz="1800" spc="-50" dirty="0">
                <a:latin typeface="Calibri"/>
                <a:cs typeface="Calibri"/>
              </a:rPr>
              <a:t>WATER </a:t>
            </a:r>
            <a:r>
              <a:rPr sz="1800" spc="-5" dirty="0">
                <a:latin typeface="Calibri"/>
                <a:cs typeface="Calibri"/>
              </a:rPr>
              <a:t>ACTIVITY</a:t>
            </a:r>
            <a:r>
              <a:rPr sz="1800" spc="-30" dirty="0">
                <a:latin typeface="Calibri"/>
                <a:cs typeface="Calibri"/>
              </a:rPr>
              <a:t> </a:t>
            </a:r>
            <a:r>
              <a:rPr sz="1800" spc="-10" dirty="0">
                <a:latin typeface="Calibri"/>
                <a:cs typeface="Calibri"/>
              </a:rPr>
              <a:t>PROSTHESIS</a:t>
            </a:r>
            <a:endParaRPr sz="1800">
              <a:latin typeface="Calibri"/>
              <a:cs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99742" y="0"/>
            <a:ext cx="6133864" cy="673020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31186" y="620648"/>
            <a:ext cx="4809534" cy="489585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640583" y="5717844"/>
            <a:ext cx="379857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JG </a:t>
            </a:r>
            <a:r>
              <a:rPr sz="1800" spc="-5" dirty="0">
                <a:latin typeface="Calibri"/>
                <a:cs typeface="Calibri"/>
              </a:rPr>
              <a:t>WEARING HIS </a:t>
            </a:r>
            <a:r>
              <a:rPr sz="1800" spc="-10" dirty="0">
                <a:latin typeface="Calibri"/>
                <a:cs typeface="Calibri"/>
              </a:rPr>
              <a:t>emPOWER</a:t>
            </a:r>
            <a:r>
              <a:rPr sz="1800" spc="-35" dirty="0">
                <a:latin typeface="Calibri"/>
                <a:cs typeface="Calibri"/>
              </a:rPr>
              <a:t> </a:t>
            </a:r>
            <a:r>
              <a:rPr sz="1800" spc="-10" dirty="0">
                <a:latin typeface="Calibri"/>
                <a:cs typeface="Calibri"/>
              </a:rPr>
              <a:t>PROSTHESIS</a:t>
            </a:r>
            <a:endParaRPr sz="1800">
              <a:latin typeface="Calibri"/>
              <a:cs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242057" y="0"/>
            <a:ext cx="4659884" cy="60262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685669" y="6074460"/>
            <a:ext cx="3773170" cy="574675"/>
          </a:xfrm>
          <a:prstGeom prst="rect">
            <a:avLst/>
          </a:prstGeom>
        </p:spPr>
        <p:txBody>
          <a:bodyPr vert="horz" wrap="square" lIns="0" tIns="12700" rIns="0" bIns="0" rtlCol="0">
            <a:spAutoFit/>
          </a:bodyPr>
          <a:lstStyle/>
          <a:p>
            <a:pPr algn="ctr">
              <a:lnSpc>
                <a:spcPct val="100000"/>
              </a:lnSpc>
              <a:spcBef>
                <a:spcPts val="100"/>
              </a:spcBef>
            </a:pPr>
            <a:r>
              <a:rPr sz="1800" dirty="0">
                <a:latin typeface="Calibri"/>
                <a:cs typeface="Calibri"/>
              </a:rPr>
              <a:t>JG </a:t>
            </a:r>
            <a:r>
              <a:rPr sz="1800" spc="-20" dirty="0">
                <a:latin typeface="Calibri"/>
                <a:cs typeface="Calibri"/>
              </a:rPr>
              <a:t>DEMONSTRATING </a:t>
            </a:r>
            <a:r>
              <a:rPr sz="1800" spc="-5" dirty="0">
                <a:latin typeface="Calibri"/>
                <a:cs typeface="Calibri"/>
              </a:rPr>
              <a:t>HIS</a:t>
            </a:r>
            <a:r>
              <a:rPr sz="1800" spc="-15" dirty="0">
                <a:latin typeface="Calibri"/>
                <a:cs typeface="Calibri"/>
              </a:rPr>
              <a:t> </a:t>
            </a:r>
            <a:r>
              <a:rPr sz="1800" spc="-5" dirty="0">
                <a:latin typeface="Calibri"/>
                <a:cs typeface="Calibri"/>
              </a:rPr>
              <a:t>UNRESTRICTED</a:t>
            </a:r>
            <a:endParaRPr sz="1800">
              <a:latin typeface="Calibri"/>
              <a:cs typeface="Calibri"/>
            </a:endParaRPr>
          </a:p>
          <a:p>
            <a:pPr algn="ctr">
              <a:lnSpc>
                <a:spcPct val="100000"/>
              </a:lnSpc>
            </a:pPr>
            <a:r>
              <a:rPr sz="1800" dirty="0">
                <a:latin typeface="Calibri"/>
                <a:cs typeface="Calibri"/>
              </a:rPr>
              <a:t>KNEE </a:t>
            </a:r>
            <a:r>
              <a:rPr sz="1800" spc="-5" dirty="0">
                <a:latin typeface="Calibri"/>
                <a:cs typeface="Calibri"/>
              </a:rPr>
              <a:t>FLEXION</a:t>
            </a:r>
            <a:r>
              <a:rPr sz="1800" spc="-15" dirty="0">
                <a:latin typeface="Calibri"/>
                <a:cs typeface="Calibri"/>
              </a:rPr>
              <a:t> </a:t>
            </a:r>
            <a:r>
              <a:rPr sz="1800" spc="-10" dirty="0">
                <a:latin typeface="Calibri"/>
                <a:cs typeface="Calibri"/>
              </a:rPr>
              <a:t>POSITION</a:t>
            </a:r>
            <a:endParaRPr sz="180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00596" y="0"/>
            <a:ext cx="4564775" cy="601954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978657" y="6038799"/>
            <a:ext cx="3187065" cy="574040"/>
          </a:xfrm>
          <a:prstGeom prst="rect">
            <a:avLst/>
          </a:prstGeom>
        </p:spPr>
        <p:txBody>
          <a:bodyPr vert="horz" wrap="square" lIns="0" tIns="12700" rIns="0" bIns="0" rtlCol="0">
            <a:spAutoFit/>
          </a:bodyPr>
          <a:lstStyle/>
          <a:p>
            <a:pPr marL="12700" marR="5080" indent="132080">
              <a:lnSpc>
                <a:spcPct val="100000"/>
              </a:lnSpc>
              <a:spcBef>
                <a:spcPts val="100"/>
              </a:spcBef>
            </a:pPr>
            <a:r>
              <a:rPr sz="1800" dirty="0">
                <a:latin typeface="Calibri"/>
                <a:cs typeface="Calibri"/>
              </a:rPr>
              <a:t>JG </a:t>
            </a:r>
            <a:r>
              <a:rPr sz="1800" spc="-5" dirty="0">
                <a:latin typeface="Calibri"/>
                <a:cs typeface="Calibri"/>
              </a:rPr>
              <a:t>RELAXED SITTING </a:t>
            </a:r>
            <a:r>
              <a:rPr sz="1800" spc="-10" dirty="0">
                <a:latin typeface="Calibri"/>
                <a:cs typeface="Calibri"/>
              </a:rPr>
              <a:t>POSITION  </a:t>
            </a:r>
            <a:r>
              <a:rPr sz="1800" spc="-5" dirty="0">
                <a:latin typeface="Calibri"/>
                <a:cs typeface="Calibri"/>
              </a:rPr>
              <a:t>WITH THE </a:t>
            </a:r>
            <a:r>
              <a:rPr sz="1800" spc="-10" dirty="0">
                <a:latin typeface="Calibri"/>
                <a:cs typeface="Calibri"/>
              </a:rPr>
              <a:t>emPOWER</a:t>
            </a:r>
            <a:r>
              <a:rPr sz="1800" spc="-25" dirty="0">
                <a:latin typeface="Calibri"/>
                <a:cs typeface="Calibri"/>
              </a:rPr>
              <a:t> </a:t>
            </a:r>
            <a:r>
              <a:rPr sz="1800" spc="-10" dirty="0">
                <a:latin typeface="Calibri"/>
                <a:cs typeface="Calibri"/>
              </a:rPr>
              <a:t>PROSTHESIS</a:t>
            </a:r>
            <a:endParaRPr sz="1800">
              <a:latin typeface="Calibri"/>
              <a:cs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18759" y="827913"/>
            <a:ext cx="2275840" cy="1671320"/>
          </a:xfrm>
          <a:prstGeom prst="rect">
            <a:avLst/>
          </a:prstGeom>
        </p:spPr>
        <p:txBody>
          <a:bodyPr vert="horz" wrap="square" lIns="0" tIns="12700" rIns="0" bIns="0" rtlCol="0">
            <a:spAutoFit/>
          </a:bodyPr>
          <a:lstStyle/>
          <a:p>
            <a:pPr marL="12700" marR="5080" indent="77470">
              <a:lnSpc>
                <a:spcPct val="150000"/>
              </a:lnSpc>
              <a:spcBef>
                <a:spcPts val="100"/>
              </a:spcBef>
              <a:tabLst>
                <a:tab pos="719455" algn="l"/>
              </a:tabLst>
            </a:pPr>
            <a:r>
              <a:rPr sz="3600" b="0" dirty="0">
                <a:latin typeface="Century Gothic"/>
                <a:cs typeface="Century Gothic"/>
              </a:rPr>
              <a:t>6	</a:t>
            </a:r>
            <a:r>
              <a:rPr sz="3600" b="0" spc="-5" dirty="0">
                <a:latin typeface="Century Gothic"/>
                <a:cs typeface="Century Gothic"/>
              </a:rPr>
              <a:t>weeks’  </a:t>
            </a:r>
            <a:r>
              <a:rPr sz="3600" b="0" dirty="0">
                <a:latin typeface="Century Gothic"/>
                <a:cs typeface="Century Gothic"/>
              </a:rPr>
              <a:t>mana</a:t>
            </a:r>
            <a:r>
              <a:rPr sz="3600" b="0" spc="5" dirty="0">
                <a:latin typeface="Century Gothic"/>
                <a:cs typeface="Century Gothic"/>
              </a:rPr>
              <a:t>g</a:t>
            </a:r>
            <a:r>
              <a:rPr sz="3600" b="0" spc="-15" dirty="0">
                <a:latin typeface="Century Gothic"/>
                <a:cs typeface="Century Gothic"/>
              </a:rPr>
              <a:t>e</a:t>
            </a:r>
            <a:r>
              <a:rPr sz="3600" b="0" dirty="0">
                <a:latin typeface="Century Gothic"/>
                <a:cs typeface="Century Gothic"/>
              </a:rPr>
              <a:t>d</a:t>
            </a:r>
            <a:endParaRPr sz="3600">
              <a:latin typeface="Century Gothic"/>
              <a:cs typeface="Century Gothic"/>
            </a:endParaRPr>
          </a:p>
        </p:txBody>
      </p:sp>
      <p:sp>
        <p:nvSpPr>
          <p:cNvPr id="3" name="object 3"/>
          <p:cNvSpPr txBox="1"/>
          <p:nvPr/>
        </p:nvSpPr>
        <p:spPr>
          <a:xfrm>
            <a:off x="1410716" y="827913"/>
            <a:ext cx="4133215" cy="2494915"/>
          </a:xfrm>
          <a:prstGeom prst="rect">
            <a:avLst/>
          </a:prstGeom>
        </p:spPr>
        <p:txBody>
          <a:bodyPr vert="horz" wrap="square" lIns="0" tIns="12700" rIns="0" bIns="0" rtlCol="0">
            <a:spAutoFit/>
          </a:bodyPr>
          <a:lstStyle/>
          <a:p>
            <a:pPr marL="584200" marR="5080" indent="-571500">
              <a:lnSpc>
                <a:spcPct val="150000"/>
              </a:lnSpc>
              <a:spcBef>
                <a:spcPts val="100"/>
              </a:spcBef>
              <a:buFont typeface="Arial"/>
              <a:buChar char="•"/>
              <a:tabLst>
                <a:tab pos="583565" algn="l"/>
                <a:tab pos="584200" algn="l"/>
                <a:tab pos="2188845" algn="l"/>
              </a:tabLst>
            </a:pPr>
            <a:r>
              <a:rPr sz="3600" dirty="0">
                <a:latin typeface="Century Gothic"/>
                <a:cs typeface="Century Gothic"/>
              </a:rPr>
              <a:t>Mi</a:t>
            </a:r>
            <a:r>
              <a:rPr sz="3600" spc="10" dirty="0">
                <a:latin typeface="Century Gothic"/>
                <a:cs typeface="Century Gothic"/>
              </a:rPr>
              <a:t>n</a:t>
            </a:r>
            <a:r>
              <a:rPr sz="3600" dirty="0">
                <a:latin typeface="Century Gothic"/>
                <a:cs typeface="Century Gothic"/>
              </a:rPr>
              <a:t>or	</a:t>
            </a:r>
            <a:r>
              <a:rPr sz="3600" spc="-5" dirty="0">
                <a:latin typeface="Century Gothic"/>
                <a:cs typeface="Century Gothic"/>
              </a:rPr>
              <a:t>infection  post-surgery  with</a:t>
            </a:r>
            <a:r>
              <a:rPr sz="3600" spc="-35" dirty="0">
                <a:latin typeface="Century Gothic"/>
                <a:cs typeface="Century Gothic"/>
              </a:rPr>
              <a:t> </a:t>
            </a:r>
            <a:r>
              <a:rPr sz="3600" spc="-5" dirty="0">
                <a:latin typeface="Century Gothic"/>
                <a:cs typeface="Century Gothic"/>
              </a:rPr>
              <a:t>antibiotics.</a:t>
            </a:r>
            <a:endParaRPr sz="3600">
              <a:latin typeface="Century Gothic"/>
              <a:cs typeface="Century Gothic"/>
            </a:endParaRPr>
          </a:p>
        </p:txBody>
      </p:sp>
      <p:sp>
        <p:nvSpPr>
          <p:cNvPr id="4" name="object 4"/>
          <p:cNvSpPr txBox="1"/>
          <p:nvPr/>
        </p:nvSpPr>
        <p:spPr>
          <a:xfrm>
            <a:off x="1410716" y="4120570"/>
            <a:ext cx="6680834" cy="1671955"/>
          </a:xfrm>
          <a:prstGeom prst="rect">
            <a:avLst/>
          </a:prstGeom>
        </p:spPr>
        <p:txBody>
          <a:bodyPr vert="horz" wrap="square" lIns="0" tIns="12065" rIns="0" bIns="0" rtlCol="0">
            <a:spAutoFit/>
          </a:bodyPr>
          <a:lstStyle/>
          <a:p>
            <a:pPr marL="584200" marR="5080" indent="-571500">
              <a:lnSpc>
                <a:spcPct val="150100"/>
              </a:lnSpc>
              <a:spcBef>
                <a:spcPts val="95"/>
              </a:spcBef>
              <a:buFont typeface="Arial"/>
              <a:buChar char="•"/>
              <a:tabLst>
                <a:tab pos="583565" algn="l"/>
                <a:tab pos="584200" algn="l"/>
                <a:tab pos="1187450" algn="l"/>
                <a:tab pos="2967355" algn="l"/>
                <a:tab pos="4557395" algn="l"/>
              </a:tabLst>
            </a:pPr>
            <a:r>
              <a:rPr sz="3600" dirty="0">
                <a:latin typeface="Century Gothic"/>
                <a:cs typeface="Century Gothic"/>
              </a:rPr>
              <a:t>3	fur</a:t>
            </a:r>
            <a:r>
              <a:rPr sz="3600" spc="10" dirty="0">
                <a:latin typeface="Century Gothic"/>
                <a:cs typeface="Century Gothic"/>
              </a:rPr>
              <a:t>t</a:t>
            </a:r>
            <a:r>
              <a:rPr sz="3600" dirty="0">
                <a:latin typeface="Century Gothic"/>
                <a:cs typeface="Century Gothic"/>
              </a:rPr>
              <a:t>her	mi</a:t>
            </a:r>
            <a:r>
              <a:rPr sz="3600" spc="10" dirty="0">
                <a:latin typeface="Century Gothic"/>
                <a:cs typeface="Century Gothic"/>
              </a:rPr>
              <a:t>n</a:t>
            </a:r>
            <a:r>
              <a:rPr sz="3600" dirty="0">
                <a:latin typeface="Century Gothic"/>
                <a:cs typeface="Century Gothic"/>
              </a:rPr>
              <a:t>or	</a:t>
            </a:r>
            <a:r>
              <a:rPr sz="3600" spc="-5" dirty="0">
                <a:latin typeface="Century Gothic"/>
                <a:cs typeface="Century Gothic"/>
              </a:rPr>
              <a:t>i</a:t>
            </a:r>
            <a:r>
              <a:rPr sz="3600" spc="5" dirty="0">
                <a:latin typeface="Century Gothic"/>
                <a:cs typeface="Century Gothic"/>
              </a:rPr>
              <a:t>n</a:t>
            </a:r>
            <a:r>
              <a:rPr sz="3600" dirty="0">
                <a:latin typeface="Century Gothic"/>
                <a:cs typeface="Century Gothic"/>
              </a:rPr>
              <a:t>fections  </a:t>
            </a:r>
            <a:r>
              <a:rPr sz="3600" spc="-5" dirty="0">
                <a:latin typeface="Century Gothic"/>
                <a:cs typeface="Century Gothic"/>
              </a:rPr>
              <a:t>but no further</a:t>
            </a:r>
            <a:r>
              <a:rPr sz="3600" spc="15" dirty="0">
                <a:latin typeface="Century Gothic"/>
                <a:cs typeface="Century Gothic"/>
              </a:rPr>
              <a:t> </a:t>
            </a:r>
            <a:r>
              <a:rPr sz="3600" spc="-5" dirty="0">
                <a:latin typeface="Century Gothic"/>
                <a:cs typeface="Century Gothic"/>
              </a:rPr>
              <a:t>problems.</a:t>
            </a:r>
            <a:endParaRPr sz="3600">
              <a:latin typeface="Century Gothic"/>
              <a:cs typeface="Century Gothic"/>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50442" y="1692127"/>
            <a:ext cx="6898640" cy="3336170"/>
          </a:xfrm>
          <a:prstGeom prst="rect">
            <a:avLst/>
          </a:prstGeom>
        </p:spPr>
        <p:txBody>
          <a:bodyPr vert="horz" wrap="square" lIns="0" tIns="12065" rIns="0" bIns="0" rtlCol="0">
            <a:spAutoFit/>
          </a:bodyPr>
          <a:lstStyle/>
          <a:p>
            <a:pPr marL="584200" marR="5080" indent="-571500" algn="just">
              <a:lnSpc>
                <a:spcPct val="150100"/>
              </a:lnSpc>
              <a:spcBef>
                <a:spcPts val="95"/>
              </a:spcBef>
              <a:buFont typeface="Arial"/>
              <a:buChar char="•"/>
              <a:tabLst>
                <a:tab pos="584835" algn="l"/>
              </a:tabLst>
            </a:pPr>
            <a:r>
              <a:rPr lang="en-GB" sz="3600" dirty="0" smtClean="0">
                <a:latin typeface="Century Gothic"/>
                <a:cs typeface="Century Gothic"/>
              </a:rPr>
              <a:t>Has been </a:t>
            </a:r>
            <a:r>
              <a:rPr sz="3600" dirty="0" smtClean="0">
                <a:latin typeface="Century Gothic"/>
                <a:cs typeface="Century Gothic"/>
              </a:rPr>
              <a:t>snowboarding  </a:t>
            </a:r>
            <a:r>
              <a:rPr sz="3600" spc="-5" dirty="0">
                <a:latin typeface="Century Gothic"/>
                <a:cs typeface="Century Gothic"/>
              </a:rPr>
              <a:t>on </a:t>
            </a:r>
            <a:r>
              <a:rPr sz="3600" dirty="0">
                <a:latin typeface="Century Gothic"/>
                <a:cs typeface="Century Gothic"/>
              </a:rPr>
              <a:t>a </a:t>
            </a:r>
            <a:r>
              <a:rPr sz="3600" spc="-5" dirty="0">
                <a:latin typeface="Century Gothic"/>
                <a:cs typeface="Century Gothic"/>
              </a:rPr>
              <a:t>dry slope </a:t>
            </a:r>
            <a:r>
              <a:rPr lang="en-GB" sz="3600" dirty="0" smtClean="0">
                <a:latin typeface="Century Gothic"/>
                <a:cs typeface="Century Gothic"/>
              </a:rPr>
              <a:t>earlier this year with no after effects – at least not on the injured leg</a:t>
            </a:r>
            <a:r>
              <a:rPr sz="3600" spc="-5" dirty="0" smtClean="0">
                <a:latin typeface="Century Gothic"/>
                <a:cs typeface="Century Gothic"/>
              </a:rPr>
              <a:t>.</a:t>
            </a:r>
            <a:endParaRPr sz="3600" dirty="0">
              <a:latin typeface="Century Gothic"/>
              <a:cs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02437" y="1362791"/>
            <a:ext cx="8338820" cy="3913892"/>
          </a:xfrm>
          <a:prstGeom prst="rect">
            <a:avLst/>
          </a:prstGeom>
        </p:spPr>
        <p:txBody>
          <a:bodyPr vert="horz" wrap="square" lIns="0" tIns="12700" rIns="0" bIns="0" rtlCol="0">
            <a:spAutoFit/>
          </a:bodyPr>
          <a:lstStyle/>
          <a:p>
            <a:pPr marL="355600" marR="5080" indent="-342900">
              <a:lnSpc>
                <a:spcPct val="150000"/>
              </a:lnSpc>
              <a:spcBef>
                <a:spcPts val="100"/>
              </a:spcBef>
              <a:buFont typeface="Symbol"/>
              <a:buChar char=""/>
              <a:tabLst>
                <a:tab pos="355600" algn="l"/>
                <a:tab pos="2449195" algn="l"/>
                <a:tab pos="4462780" algn="l"/>
                <a:tab pos="5048250" algn="l"/>
                <a:tab pos="6280150" algn="l"/>
                <a:tab pos="7400290" algn="l"/>
                <a:tab pos="7955280" algn="l"/>
              </a:tabLst>
            </a:pPr>
            <a:r>
              <a:rPr sz="3600" dirty="0">
                <a:latin typeface="Century Gothic"/>
                <a:cs typeface="Century Gothic"/>
              </a:rPr>
              <a:t>Premises	opened	</a:t>
            </a:r>
            <a:r>
              <a:rPr sz="3600" spc="-5" dirty="0">
                <a:latin typeface="Century Gothic"/>
                <a:cs typeface="Century Gothic"/>
              </a:rPr>
              <a:t>i</a:t>
            </a:r>
            <a:r>
              <a:rPr sz="3600" dirty="0">
                <a:latin typeface="Century Gothic"/>
                <a:cs typeface="Century Gothic"/>
              </a:rPr>
              <a:t>n	</a:t>
            </a:r>
            <a:r>
              <a:rPr sz="3600" spc="-5" dirty="0">
                <a:latin typeface="Century Gothic"/>
                <a:cs typeface="Century Gothic"/>
              </a:rPr>
              <a:t>1</a:t>
            </a:r>
            <a:r>
              <a:rPr sz="3600" spc="10" dirty="0">
                <a:latin typeface="Century Gothic"/>
                <a:cs typeface="Century Gothic"/>
              </a:rPr>
              <a:t>9</a:t>
            </a:r>
            <a:r>
              <a:rPr sz="3600" spc="-5" dirty="0">
                <a:latin typeface="Century Gothic"/>
                <a:cs typeface="Century Gothic"/>
              </a:rPr>
              <a:t>9</a:t>
            </a:r>
            <a:r>
              <a:rPr sz="3600" dirty="0">
                <a:latin typeface="Century Gothic"/>
                <a:cs typeface="Century Gothic"/>
              </a:rPr>
              <a:t>8	</a:t>
            </a:r>
            <a:r>
              <a:rPr sz="3600" spc="-5" dirty="0">
                <a:latin typeface="Century Gothic"/>
                <a:cs typeface="Century Gothic"/>
              </a:rPr>
              <a:t>an</a:t>
            </a:r>
            <a:r>
              <a:rPr sz="3600" dirty="0">
                <a:latin typeface="Century Gothic"/>
                <a:cs typeface="Century Gothic"/>
              </a:rPr>
              <a:t>d	D	</a:t>
            </a:r>
            <a:r>
              <a:rPr sz="3600" spc="-5" dirty="0">
                <a:latin typeface="Century Gothic"/>
                <a:cs typeface="Century Gothic"/>
              </a:rPr>
              <a:t>in  breach since </a:t>
            </a:r>
            <a:r>
              <a:rPr sz="3600" dirty="0">
                <a:latin typeface="Century Gothic"/>
                <a:cs typeface="Century Gothic"/>
              </a:rPr>
              <a:t>that</a:t>
            </a:r>
            <a:r>
              <a:rPr sz="3600" spc="35" dirty="0">
                <a:latin typeface="Century Gothic"/>
                <a:cs typeface="Century Gothic"/>
              </a:rPr>
              <a:t> </a:t>
            </a:r>
            <a:r>
              <a:rPr sz="3600" dirty="0">
                <a:latin typeface="Century Gothic"/>
                <a:cs typeface="Century Gothic"/>
              </a:rPr>
              <a:t>date.</a:t>
            </a:r>
          </a:p>
          <a:p>
            <a:pPr>
              <a:lnSpc>
                <a:spcPct val="100000"/>
              </a:lnSpc>
              <a:spcBef>
                <a:spcPts val="10"/>
              </a:spcBef>
              <a:buFont typeface="Symbol"/>
              <a:buChar char=""/>
            </a:pPr>
            <a:endParaRPr sz="3750" dirty="0">
              <a:latin typeface="Times New Roman"/>
              <a:cs typeface="Times New Roman"/>
            </a:endParaRPr>
          </a:p>
          <a:p>
            <a:pPr marL="355600" marR="5080" indent="-342900">
              <a:lnSpc>
                <a:spcPct val="150000"/>
              </a:lnSpc>
              <a:buFont typeface="Symbol"/>
              <a:buChar char=""/>
              <a:tabLst>
                <a:tab pos="355600" algn="l"/>
              </a:tabLst>
            </a:pPr>
            <a:r>
              <a:rPr sz="3600" spc="-5" dirty="0">
                <a:latin typeface="Century Gothic"/>
                <a:cs typeface="Century Gothic"/>
              </a:rPr>
              <a:t>Driver </a:t>
            </a:r>
            <a:r>
              <a:rPr sz="3600" dirty="0">
                <a:latin typeface="Century Gothic"/>
                <a:cs typeface="Century Gothic"/>
              </a:rPr>
              <a:t>had not </a:t>
            </a:r>
            <a:r>
              <a:rPr sz="3600" spc="-5" dirty="0">
                <a:latin typeface="Century Gothic"/>
                <a:cs typeface="Century Gothic"/>
              </a:rPr>
              <a:t>appreciated </a:t>
            </a:r>
            <a:r>
              <a:rPr sz="3600" dirty="0">
                <a:latin typeface="Century Gothic"/>
                <a:cs typeface="Century Gothic"/>
              </a:rPr>
              <a:t>that he  had knocked </a:t>
            </a:r>
            <a:r>
              <a:rPr lang="en-GB" sz="3600" dirty="0" smtClean="0">
                <a:latin typeface="Century Gothic"/>
                <a:cs typeface="Century Gothic"/>
              </a:rPr>
              <a:t>Jonathan</a:t>
            </a:r>
            <a:r>
              <a:rPr sz="3600" dirty="0" smtClean="0">
                <a:latin typeface="Century Gothic"/>
                <a:cs typeface="Century Gothic"/>
              </a:rPr>
              <a:t> </a:t>
            </a:r>
            <a:r>
              <a:rPr sz="3600" spc="-5" dirty="0">
                <a:latin typeface="Century Gothic"/>
                <a:cs typeface="Century Gothic"/>
              </a:rPr>
              <a:t>down.</a:t>
            </a:r>
            <a:endParaRPr sz="3600" dirty="0">
              <a:latin typeface="Century Gothic"/>
              <a:cs typeface="Century Gothic"/>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2680" y="1794210"/>
            <a:ext cx="6901815" cy="4075924"/>
          </a:xfrm>
          <a:prstGeom prst="rect">
            <a:avLst/>
          </a:prstGeom>
        </p:spPr>
        <p:txBody>
          <a:bodyPr vert="horz" wrap="square" lIns="0" tIns="13335" rIns="0" bIns="0" rtlCol="0">
            <a:spAutoFit/>
          </a:bodyPr>
          <a:lstStyle/>
          <a:p>
            <a:pPr marL="584200" marR="5080" lvl="0" indent="-571500" algn="just">
              <a:lnSpc>
                <a:spcPct val="150000"/>
              </a:lnSpc>
              <a:spcBef>
                <a:spcPts val="105"/>
              </a:spcBef>
              <a:buFont typeface="Arial"/>
              <a:buChar char="•"/>
              <a:tabLst>
                <a:tab pos="584200" algn="l"/>
                <a:tab pos="2543810" algn="l"/>
                <a:tab pos="5283200" algn="l"/>
              </a:tabLst>
            </a:pPr>
            <a:r>
              <a:rPr lang="en-GB" sz="3600" dirty="0">
                <a:latin typeface="Century Gothic" panose="020B0502020202020204" pitchFamily="34" charset="0"/>
              </a:rPr>
              <a:t>Serious Injury affects the whole family and no doubt there are difficult  conversations to be had …</a:t>
            </a:r>
          </a:p>
          <a:p>
            <a:pPr marL="584200" marR="5080" indent="-571500">
              <a:lnSpc>
                <a:spcPct val="150000"/>
              </a:lnSpc>
              <a:spcBef>
                <a:spcPts val="105"/>
              </a:spcBef>
              <a:buFont typeface="Arial"/>
              <a:buChar char="•"/>
              <a:tabLst>
                <a:tab pos="584200" algn="l"/>
                <a:tab pos="2543810" algn="l"/>
                <a:tab pos="5283200" algn="l"/>
              </a:tabLst>
            </a:pPr>
            <a:endParaRPr sz="3600" dirty="0">
              <a:latin typeface="Century Gothic"/>
              <a:cs typeface="Century Gothic"/>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99591" y="176947"/>
            <a:ext cx="7056755" cy="61920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696200" cy="5847755"/>
          </a:xfrm>
          <a:prstGeom prst="rect">
            <a:avLst/>
          </a:prstGeom>
        </p:spPr>
        <p:txBody>
          <a:bodyPr wrap="square">
            <a:spAutoFit/>
          </a:bodyPr>
          <a:lstStyle/>
          <a:p>
            <a:pPr marL="571500" lvl="0" indent="-571500" algn="just">
              <a:buFont typeface="Arial" panose="020B0604020202020204" pitchFamily="34" charset="0"/>
              <a:buChar char="•"/>
            </a:pPr>
            <a:endParaRPr lang="en-GB" sz="3200" dirty="0" smtClean="0">
              <a:latin typeface="Century Gothic" panose="020B0502020202020204" pitchFamily="34" charset="0"/>
            </a:endParaRPr>
          </a:p>
          <a:p>
            <a:pPr marL="571500" lvl="0" indent="-571500" algn="just">
              <a:buFont typeface="Arial" panose="020B0604020202020204" pitchFamily="34" charset="0"/>
              <a:buChar char="•"/>
            </a:pPr>
            <a:r>
              <a:rPr lang="en-GB" sz="3200" dirty="0" smtClean="0">
                <a:latin typeface="Century Gothic" panose="020B0502020202020204" pitchFamily="34" charset="0"/>
              </a:rPr>
              <a:t>Prior </a:t>
            </a:r>
            <a:r>
              <a:rPr lang="en-GB" sz="3200" dirty="0">
                <a:latin typeface="Century Gothic" panose="020B0502020202020204" pitchFamily="34" charset="0"/>
              </a:rPr>
              <a:t>to the accident, Jonathan was an HGV driver and married with two small children.</a:t>
            </a:r>
          </a:p>
          <a:p>
            <a:pPr algn="just"/>
            <a:r>
              <a:rPr lang="en-GB" sz="3200" dirty="0">
                <a:latin typeface="Century Gothic" panose="020B0502020202020204" pitchFamily="34" charset="0"/>
              </a:rPr>
              <a:t> </a:t>
            </a:r>
          </a:p>
          <a:p>
            <a:pPr marL="571500" lvl="0" indent="-571500" algn="just">
              <a:buFont typeface="Arial" panose="020B0604020202020204" pitchFamily="34" charset="0"/>
              <a:buChar char="•"/>
            </a:pPr>
            <a:r>
              <a:rPr lang="en-GB" sz="3200" dirty="0">
                <a:latin typeface="Century Gothic" panose="020B0502020202020204" pitchFamily="34" charset="0"/>
              </a:rPr>
              <a:t>Following the accident, he was in and out of surgery for two years and suffered constant pain, taking the maximum dose of Tramadol and he was markedly depressed.</a:t>
            </a:r>
          </a:p>
          <a:p>
            <a:r>
              <a:rPr lang="en-GB" sz="3600" dirty="0">
                <a:latin typeface="Century Gothic" panose="020B0502020202020204" pitchFamily="34" charset="0"/>
              </a:rPr>
              <a:t> </a:t>
            </a:r>
          </a:p>
          <a:p>
            <a:r>
              <a:rPr lang="en-GB" dirty="0"/>
              <a:t> </a:t>
            </a:r>
          </a:p>
        </p:txBody>
      </p:sp>
    </p:spTree>
    <p:extLst>
      <p:ext uri="{BB962C8B-B14F-4D97-AF65-F5344CB8AC3E}">
        <p14:creationId xmlns:p14="http://schemas.microsoft.com/office/powerpoint/2010/main" val="9145161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848600" cy="5632311"/>
          </a:xfrm>
          <a:prstGeom prst="rect">
            <a:avLst/>
          </a:prstGeom>
        </p:spPr>
        <p:txBody>
          <a:bodyPr wrap="square">
            <a:spAutoFit/>
          </a:bodyPr>
          <a:lstStyle/>
          <a:p>
            <a:pPr marL="571500" lvl="0" indent="-571500" algn="just">
              <a:buFont typeface="Arial" panose="020B0604020202020204" pitchFamily="34" charset="0"/>
              <a:buChar char="•"/>
            </a:pPr>
            <a:r>
              <a:rPr lang="en-GB" sz="3600" dirty="0">
                <a:latin typeface="Century Gothic" panose="020B0502020202020204" pitchFamily="34" charset="0"/>
              </a:rPr>
              <a:t>Jonathan was unable to see that even if he were to be awarded compensation, very much would change. He would still be in pain, unable to socialise, engage in sporting activity or be active with his children. His identity as the family breadwinner was lost forever.</a:t>
            </a:r>
          </a:p>
        </p:txBody>
      </p:sp>
    </p:spTree>
    <p:extLst>
      <p:ext uri="{BB962C8B-B14F-4D97-AF65-F5344CB8AC3E}">
        <p14:creationId xmlns:p14="http://schemas.microsoft.com/office/powerpoint/2010/main" val="21753909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7848600" cy="4524315"/>
          </a:xfrm>
          <a:prstGeom prst="rect">
            <a:avLst/>
          </a:prstGeom>
        </p:spPr>
        <p:txBody>
          <a:bodyPr wrap="square">
            <a:spAutoFit/>
          </a:bodyPr>
          <a:lstStyle/>
          <a:p>
            <a:pPr marL="571500" lvl="0" indent="-571500" algn="just">
              <a:buFont typeface="Arial" panose="020B0604020202020204" pitchFamily="34" charset="0"/>
              <a:buChar char="•"/>
            </a:pPr>
            <a:r>
              <a:rPr lang="en-GB" sz="3600" dirty="0">
                <a:latin typeface="Century Gothic" panose="020B0502020202020204" pitchFamily="34" charset="0"/>
              </a:rPr>
              <a:t>Following amputation and osseointegration, Jonathan’s pain ended immediately. There were some phantom sensations for a short while afterwards and a few minor infections requiring antibiotics.</a:t>
            </a:r>
          </a:p>
          <a:p>
            <a:pPr algn="just"/>
            <a:r>
              <a:rPr lang="en-GB" sz="3600" dirty="0">
                <a:latin typeface="Century Gothic" panose="020B0502020202020204" pitchFamily="34" charset="0"/>
              </a:rPr>
              <a:t> </a:t>
            </a:r>
          </a:p>
        </p:txBody>
      </p:sp>
    </p:spTree>
    <p:extLst>
      <p:ext uri="{BB962C8B-B14F-4D97-AF65-F5344CB8AC3E}">
        <p14:creationId xmlns:p14="http://schemas.microsoft.com/office/powerpoint/2010/main" val="27480298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153400" cy="5078313"/>
          </a:xfrm>
          <a:prstGeom prst="rect">
            <a:avLst/>
          </a:prstGeom>
        </p:spPr>
        <p:txBody>
          <a:bodyPr wrap="square">
            <a:spAutoFit/>
          </a:bodyPr>
          <a:lstStyle/>
          <a:p>
            <a:pPr marL="571500" lvl="0" indent="-571500">
              <a:buFont typeface="Arial" panose="020B0604020202020204" pitchFamily="34" charset="0"/>
              <a:buChar char="•"/>
            </a:pPr>
            <a:endParaRPr lang="en-GB" sz="3600" dirty="0" smtClean="0">
              <a:latin typeface="Century Gothic" panose="020B0502020202020204" pitchFamily="34" charset="0"/>
            </a:endParaRPr>
          </a:p>
          <a:p>
            <a:pPr marL="571500" lvl="0" indent="-571500">
              <a:buFont typeface="Arial" panose="020B0604020202020204" pitchFamily="34" charset="0"/>
              <a:buChar char="•"/>
            </a:pPr>
            <a:r>
              <a:rPr lang="en-GB" sz="3600" dirty="0" smtClean="0">
                <a:latin typeface="Century Gothic" panose="020B0502020202020204" pitchFamily="34" charset="0"/>
              </a:rPr>
              <a:t>But </a:t>
            </a:r>
            <a:r>
              <a:rPr lang="en-GB" sz="3600" dirty="0">
                <a:latin typeface="Century Gothic" panose="020B0502020202020204" pitchFamily="34" charset="0"/>
              </a:rPr>
              <a:t>he was pain free and within 2 weeks mobilising on crutches.</a:t>
            </a:r>
          </a:p>
          <a:p>
            <a:r>
              <a:rPr lang="en-GB" sz="3600" dirty="0">
                <a:latin typeface="Century Gothic" panose="020B0502020202020204" pitchFamily="34" charset="0"/>
              </a:rPr>
              <a:t> </a:t>
            </a:r>
          </a:p>
          <a:p>
            <a:pPr marL="571500" lvl="0" indent="-571500" algn="just">
              <a:buFont typeface="Arial" panose="020B0604020202020204" pitchFamily="34" charset="0"/>
              <a:buChar char="•"/>
            </a:pPr>
            <a:r>
              <a:rPr lang="en-GB" sz="3600" dirty="0">
                <a:latin typeface="Century Gothic" panose="020B0502020202020204" pitchFamily="34" charset="0"/>
              </a:rPr>
              <a:t>By week 12 post-surgery, Jonathan was able to walk without crutches or a stick.</a:t>
            </a:r>
          </a:p>
          <a:p>
            <a:r>
              <a:rPr lang="en-GB" sz="3600" dirty="0">
                <a:latin typeface="Century Gothic" panose="020B0502020202020204" pitchFamily="34" charset="0"/>
              </a:rPr>
              <a:t> </a:t>
            </a:r>
          </a:p>
          <a:p>
            <a:pPr marL="571500" lvl="0" indent="-571500">
              <a:buFont typeface="Arial" panose="020B0604020202020204" pitchFamily="34" charset="0"/>
              <a:buChar char="•"/>
            </a:pPr>
            <a:r>
              <a:rPr lang="en-GB" sz="3600" dirty="0">
                <a:latin typeface="Century Gothic" panose="020B0502020202020204" pitchFamily="34" charset="0"/>
              </a:rPr>
              <a:t>His gait is </a:t>
            </a:r>
            <a:r>
              <a:rPr lang="en-GB" sz="3600" dirty="0" smtClean="0">
                <a:latin typeface="Century Gothic" panose="020B0502020202020204" pitchFamily="34" charset="0"/>
              </a:rPr>
              <a:t>now normal</a:t>
            </a:r>
            <a:r>
              <a:rPr lang="en-GB" sz="3600" dirty="0">
                <a:latin typeface="Century Gothic" panose="020B0502020202020204" pitchFamily="34" charset="0"/>
              </a:rPr>
              <a:t>.</a:t>
            </a:r>
          </a:p>
        </p:txBody>
      </p:sp>
    </p:spTree>
    <p:extLst>
      <p:ext uri="{BB962C8B-B14F-4D97-AF65-F5344CB8AC3E}">
        <p14:creationId xmlns:p14="http://schemas.microsoft.com/office/powerpoint/2010/main" val="19416928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685800"/>
            <a:ext cx="7391400" cy="3970318"/>
          </a:xfrm>
          <a:prstGeom prst="rect">
            <a:avLst/>
          </a:prstGeom>
        </p:spPr>
        <p:txBody>
          <a:bodyPr wrap="square">
            <a:spAutoFit/>
          </a:bodyPr>
          <a:lstStyle/>
          <a:p>
            <a:pPr marL="571500" lvl="0" indent="-571500" algn="just">
              <a:buFont typeface="Arial" panose="020B0604020202020204" pitchFamily="34" charset="0"/>
              <a:buChar char="•"/>
            </a:pPr>
            <a:endParaRPr lang="en-GB" sz="3600" dirty="0" smtClean="0">
              <a:latin typeface="Century Gothic" panose="020B0502020202020204" pitchFamily="34" charset="0"/>
            </a:endParaRPr>
          </a:p>
          <a:p>
            <a:pPr marL="571500" lvl="0" indent="-571500" algn="just">
              <a:buFont typeface="Arial" panose="020B0604020202020204" pitchFamily="34" charset="0"/>
              <a:buChar char="•"/>
            </a:pPr>
            <a:r>
              <a:rPr lang="en-GB" sz="3600" dirty="0" smtClean="0">
                <a:latin typeface="Century Gothic" panose="020B0502020202020204" pitchFamily="34" charset="0"/>
              </a:rPr>
              <a:t>Jonathan </a:t>
            </a:r>
            <a:r>
              <a:rPr lang="en-GB" sz="3600" dirty="0">
                <a:latin typeface="Century Gothic" panose="020B0502020202020204" pitchFamily="34" charset="0"/>
              </a:rPr>
              <a:t>is now able to engage in his pre-accident activities of snowboarding and fishing, walking and cycling.</a:t>
            </a:r>
          </a:p>
          <a:p>
            <a:pPr algn="just"/>
            <a:r>
              <a:rPr lang="en-GB" sz="3600" dirty="0">
                <a:latin typeface="Century Gothic" panose="020B0502020202020204" pitchFamily="34" charset="0"/>
              </a:rPr>
              <a:t> </a:t>
            </a:r>
          </a:p>
        </p:txBody>
      </p:sp>
    </p:spTree>
    <p:extLst>
      <p:ext uri="{BB962C8B-B14F-4D97-AF65-F5344CB8AC3E}">
        <p14:creationId xmlns:p14="http://schemas.microsoft.com/office/powerpoint/2010/main" val="2153599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620000" cy="4524315"/>
          </a:xfrm>
          <a:prstGeom prst="rect">
            <a:avLst/>
          </a:prstGeom>
        </p:spPr>
        <p:txBody>
          <a:bodyPr wrap="square">
            <a:spAutoFit/>
          </a:bodyPr>
          <a:lstStyle/>
          <a:p>
            <a:pPr marL="285750" lvl="0" indent="-285750" algn="just">
              <a:buFont typeface="Arial" panose="020B0604020202020204" pitchFamily="34" charset="0"/>
              <a:buChar char="•"/>
            </a:pPr>
            <a:r>
              <a:rPr lang="en-GB" sz="3600" dirty="0">
                <a:latin typeface="Century Gothic" panose="020B0502020202020204" pitchFamily="34" charset="0"/>
              </a:rPr>
              <a:t>Since settlement Jonathan has purchased a wholesale fishing tackle business which is doing very well and already providing him with a very healthy  </a:t>
            </a:r>
            <a:r>
              <a:rPr lang="en-GB" sz="3600" dirty="0" smtClean="0">
                <a:latin typeface="Century Gothic" panose="020B0502020202020204" pitchFamily="34" charset="0"/>
              </a:rPr>
              <a:t>income and he has reclaimed his role as family breadwinner. </a:t>
            </a:r>
          </a:p>
          <a:p>
            <a:pPr marL="285750" lvl="0" indent="-285750" algn="just">
              <a:buFont typeface="Arial" panose="020B0604020202020204" pitchFamily="34" charset="0"/>
              <a:buChar char="•"/>
            </a:pPr>
            <a:endParaRPr lang="en-GB" sz="3600" dirty="0">
              <a:latin typeface="Century Gothic" panose="020B0502020202020204" pitchFamily="34" charset="0"/>
            </a:endParaRPr>
          </a:p>
        </p:txBody>
      </p:sp>
    </p:spTree>
    <p:extLst>
      <p:ext uri="{BB962C8B-B14F-4D97-AF65-F5344CB8AC3E}">
        <p14:creationId xmlns:p14="http://schemas.microsoft.com/office/powerpoint/2010/main" val="19231663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696200" cy="6186309"/>
          </a:xfrm>
          <a:prstGeom prst="rect">
            <a:avLst/>
          </a:prstGeom>
        </p:spPr>
        <p:txBody>
          <a:bodyPr wrap="square">
            <a:spAutoFit/>
          </a:bodyPr>
          <a:lstStyle/>
          <a:p>
            <a:pPr marL="571500" lvl="0" indent="-571500" algn="just">
              <a:buFont typeface="Arial" panose="020B0604020202020204" pitchFamily="34" charset="0"/>
              <a:buChar char="•"/>
            </a:pPr>
            <a:endParaRPr lang="en-GB" sz="3600" dirty="0" smtClean="0">
              <a:latin typeface="Century Gothic" panose="020B0502020202020204" pitchFamily="34" charset="0"/>
            </a:endParaRPr>
          </a:p>
          <a:p>
            <a:pPr marL="571500" lvl="0" indent="-571500" algn="just">
              <a:buFont typeface="Arial" panose="020B0604020202020204" pitchFamily="34" charset="0"/>
              <a:buChar char="•"/>
            </a:pPr>
            <a:r>
              <a:rPr lang="en-GB" sz="3600" dirty="0" smtClean="0">
                <a:latin typeface="Century Gothic" panose="020B0502020202020204" pitchFamily="34" charset="0"/>
              </a:rPr>
              <a:t>Whilst of course he would not have wanted to have suffered the accident and the nightmare 2.5 years which followed it, J</a:t>
            </a:r>
            <a:r>
              <a:rPr lang="en-GB" sz="3600" dirty="0" smtClean="0">
                <a:latin typeface="Century Gothic" panose="020B0502020202020204" pitchFamily="34" charset="0"/>
              </a:rPr>
              <a:t>onathan </a:t>
            </a:r>
            <a:r>
              <a:rPr lang="en-GB" sz="3600" dirty="0">
                <a:latin typeface="Century Gothic" panose="020B0502020202020204" pitchFamily="34" charset="0"/>
              </a:rPr>
              <a:t>feels that his life is now </a:t>
            </a:r>
            <a:r>
              <a:rPr lang="en-GB" sz="3600" b="1" i="1" u="sng" dirty="0">
                <a:latin typeface="Century Gothic" panose="020B0502020202020204" pitchFamily="34" charset="0"/>
              </a:rPr>
              <a:t>better</a:t>
            </a:r>
            <a:r>
              <a:rPr lang="en-GB" sz="3600" dirty="0">
                <a:latin typeface="Century Gothic" panose="020B0502020202020204" pitchFamily="34" charset="0"/>
              </a:rPr>
              <a:t> than it was prior to the accident. </a:t>
            </a:r>
            <a:endParaRPr lang="en-GB" sz="3600" dirty="0" smtClean="0">
              <a:latin typeface="Century Gothic" panose="020B0502020202020204" pitchFamily="34" charset="0"/>
            </a:endParaRPr>
          </a:p>
          <a:p>
            <a:pPr algn="ctr">
              <a:lnSpc>
                <a:spcPct val="150000"/>
              </a:lnSpc>
            </a:pPr>
            <a:r>
              <a:rPr lang="en-GB" sz="3600" b="1" dirty="0" smtClean="0">
                <a:latin typeface="Century Gothic"/>
                <a:cs typeface="Century Gothic"/>
              </a:rPr>
              <a:t>E N</a:t>
            </a:r>
            <a:r>
              <a:rPr lang="en-GB" sz="3600" b="1" spc="-85" dirty="0" smtClean="0">
                <a:latin typeface="Century Gothic"/>
                <a:cs typeface="Century Gothic"/>
              </a:rPr>
              <a:t> </a:t>
            </a:r>
            <a:r>
              <a:rPr lang="en-GB" sz="3600" b="1" dirty="0" smtClean="0">
                <a:latin typeface="Century Gothic"/>
                <a:cs typeface="Century Gothic"/>
              </a:rPr>
              <a:t>D</a:t>
            </a:r>
            <a:endParaRPr lang="en-GB" sz="3600" dirty="0" smtClean="0">
              <a:latin typeface="Century Gothic"/>
              <a:cs typeface="Century Gothic"/>
            </a:endParaRPr>
          </a:p>
          <a:p>
            <a:pPr>
              <a:lnSpc>
                <a:spcPct val="150000"/>
              </a:lnSpc>
            </a:pPr>
            <a:endParaRPr lang="en-GB" sz="3600" dirty="0">
              <a:latin typeface="Century Gothic" panose="020B0502020202020204" pitchFamily="34" charset="0"/>
            </a:endParaRPr>
          </a:p>
        </p:txBody>
      </p:sp>
    </p:spTree>
    <p:extLst>
      <p:ext uri="{BB962C8B-B14F-4D97-AF65-F5344CB8AC3E}">
        <p14:creationId xmlns:p14="http://schemas.microsoft.com/office/powerpoint/2010/main" val="3521621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TotalTime>
  <Words>1269</Words>
  <Application>Microsoft Office PowerPoint</Application>
  <PresentationFormat>On-screen Show (4:3)</PresentationFormat>
  <Paragraphs>208</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RECLAIMED IDENTITIES: Contemporary Practice  in</vt:lpstr>
      <vt:lpstr>PowerPoint Presentation</vt:lpstr>
      <vt:lpstr>ELECTIVE AMPUTATION</vt:lpstr>
      <vt:lpstr>Jonathan Greenall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elective surgery with  osseointegration and why not a  socket?</vt:lpstr>
      <vt:lpstr>PowerPoint Presentation</vt:lpstr>
      <vt:lpstr>Warning!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JG’S LEFT TRAINING SHOE</vt:lpstr>
      <vt:lpstr>PowerPoint Presentation</vt:lpstr>
      <vt:lpstr>PowerPoint Presentation</vt:lpstr>
      <vt:lpstr>PowerPoint Presentation</vt:lpstr>
      <vt:lpstr>PowerPoint Presentation</vt:lpstr>
      <vt:lpstr>PowerPoint Presentation</vt:lpstr>
      <vt:lpstr>pain and  dose  of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weeks’  managed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PERSONAL: Contemporary Practice  in  Personal Injury  &amp;  Medical Negligence   Wednesday  26 September 2018 Burnley Football Club</dc:title>
  <dc:creator>IP</dc:creator>
  <cp:lastModifiedBy>James Gratton</cp:lastModifiedBy>
  <cp:revision>6</cp:revision>
  <dcterms:created xsi:type="dcterms:W3CDTF">2019-09-18T09:13:22Z</dcterms:created>
  <dcterms:modified xsi:type="dcterms:W3CDTF">2019-09-18T10:19:06Z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2018-09-27T00:00:00Z</vt:filetime>
  </property>
  <property fmtid="{D5CDD505-2E9C-101B-9397-08002B2CF9AE}" pid="3" name="Creator">
    <vt:lpwstr>Microsoft® PowerPoint® 2010</vt:lpwstr>
  </property>
  <property fmtid="{D5CDD505-2E9C-101B-9397-08002B2CF9AE}" pid="4" name="LastSaved">
    <vt:filetime>2019-09-18T00:00:00Z</vt:filetime>
  </property>
</Properties>
</file>