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trictFirstAndLastChars="0" saveSubsetFonts="1">
  <p:sldMasterIdLst>
    <p:sldMasterId id="2147483727" r:id="rId1"/>
  </p:sldMasterIdLst>
  <p:notesMasterIdLst>
    <p:notesMasterId r:id="rId24"/>
  </p:notesMasterIdLst>
  <p:handoutMasterIdLst>
    <p:handoutMasterId r:id="rId25"/>
  </p:handoutMasterIdLst>
  <p:sldIdLst>
    <p:sldId id="942" r:id="rId2"/>
    <p:sldId id="815" r:id="rId3"/>
    <p:sldId id="964" r:id="rId4"/>
    <p:sldId id="759" r:id="rId5"/>
    <p:sldId id="755" r:id="rId6"/>
    <p:sldId id="985" r:id="rId7"/>
    <p:sldId id="979" r:id="rId8"/>
    <p:sldId id="965" r:id="rId9"/>
    <p:sldId id="988" r:id="rId10"/>
    <p:sldId id="989" r:id="rId11"/>
    <p:sldId id="753" r:id="rId12"/>
    <p:sldId id="948" r:id="rId13"/>
    <p:sldId id="804" r:id="rId14"/>
    <p:sldId id="986" r:id="rId15"/>
    <p:sldId id="987" r:id="rId16"/>
    <p:sldId id="951" r:id="rId17"/>
    <p:sldId id="950" r:id="rId18"/>
    <p:sldId id="990" r:id="rId19"/>
    <p:sldId id="991" r:id="rId20"/>
    <p:sldId id="983" r:id="rId21"/>
    <p:sldId id="982" r:id="rId22"/>
    <p:sldId id="984" r:id="rId23"/>
  </p:sldIdLst>
  <p:sldSz cx="10287000" cy="6858000" type="35mm"/>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50000" autoAdjust="0"/>
  </p:normalViewPr>
  <p:slideViewPr>
    <p:cSldViewPr>
      <p:cViewPr varScale="1">
        <p:scale>
          <a:sx n="125" d="100"/>
          <a:sy n="125" d="100"/>
        </p:scale>
        <p:origin x="1336" y="176"/>
      </p:cViewPr>
      <p:guideLst>
        <p:guide orient="horz" pos="21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1830" y="-90"/>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F07C1-8DAE-4A1E-A423-B6D8F81805F4}"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GB"/>
        </a:p>
      </dgm:t>
    </dgm:pt>
    <dgm:pt modelId="{586E1856-FB72-4161-8BF3-1BC80542B1C6}">
      <dgm:prSet/>
      <dgm:spPr/>
      <dgm:t>
        <a:bodyPr/>
        <a:lstStyle/>
        <a:p>
          <a:pPr rtl="0"/>
          <a:r>
            <a:rPr lang="en-GB" dirty="0"/>
            <a:t>Goal orientated approach, what does client/family buy in to.</a:t>
          </a:r>
        </a:p>
      </dgm:t>
    </dgm:pt>
    <dgm:pt modelId="{A755E1DB-0B4D-45A6-96DD-CBE65EE5C7EC}" type="parTrans" cxnId="{E6093E2B-0249-4408-890C-7F7B5542D589}">
      <dgm:prSet/>
      <dgm:spPr/>
      <dgm:t>
        <a:bodyPr/>
        <a:lstStyle/>
        <a:p>
          <a:endParaRPr lang="en-GB"/>
        </a:p>
      </dgm:t>
    </dgm:pt>
    <dgm:pt modelId="{B0C07BD6-1BA0-48DC-918A-6F6458999B8A}" type="sibTrans" cxnId="{E6093E2B-0249-4408-890C-7F7B5542D589}">
      <dgm:prSet/>
      <dgm:spPr/>
      <dgm:t>
        <a:bodyPr/>
        <a:lstStyle/>
        <a:p>
          <a:endParaRPr lang="en-GB"/>
        </a:p>
      </dgm:t>
    </dgm:pt>
    <dgm:pt modelId="{05B0B542-B37E-4521-985A-CD3082B8E649}">
      <dgm:prSet/>
      <dgm:spPr/>
      <dgm:t>
        <a:bodyPr/>
        <a:lstStyle/>
        <a:p>
          <a:pPr rtl="0"/>
          <a:r>
            <a:rPr lang="en-GB" dirty="0"/>
            <a:t>Focus on real life goals, realistic, meaningful, likely to make an impact on quality of life.</a:t>
          </a:r>
        </a:p>
      </dgm:t>
    </dgm:pt>
    <dgm:pt modelId="{74E1EF1B-D3CE-4351-B9A6-4F556761D019}" type="parTrans" cxnId="{8F661440-F54F-40CC-9CBE-297E6F7F4E64}">
      <dgm:prSet/>
      <dgm:spPr/>
      <dgm:t>
        <a:bodyPr/>
        <a:lstStyle/>
        <a:p>
          <a:endParaRPr lang="en-GB"/>
        </a:p>
      </dgm:t>
    </dgm:pt>
    <dgm:pt modelId="{0EDE8EB3-E5BA-4F32-9B6D-5721DB701ABC}" type="sibTrans" cxnId="{8F661440-F54F-40CC-9CBE-297E6F7F4E64}">
      <dgm:prSet/>
      <dgm:spPr/>
      <dgm:t>
        <a:bodyPr/>
        <a:lstStyle/>
        <a:p>
          <a:endParaRPr lang="en-GB"/>
        </a:p>
      </dgm:t>
    </dgm:pt>
    <dgm:pt modelId="{0FD76289-7BCA-47E0-9C58-2625465852E1}">
      <dgm:prSet/>
      <dgm:spPr/>
      <dgm:t>
        <a:bodyPr/>
        <a:lstStyle/>
        <a:p>
          <a:pPr rtl="0"/>
          <a:r>
            <a:rPr lang="en-GB" dirty="0"/>
            <a:t>Good understanding of cognitive issues during physical rehabilitation. </a:t>
          </a:r>
        </a:p>
      </dgm:t>
    </dgm:pt>
    <dgm:pt modelId="{13D07C3D-BEE2-474E-B009-41FF67F4A082}" type="parTrans" cxnId="{5DE63E83-44BC-4F58-9217-96826E733386}">
      <dgm:prSet/>
      <dgm:spPr/>
      <dgm:t>
        <a:bodyPr/>
        <a:lstStyle/>
        <a:p>
          <a:endParaRPr lang="en-GB"/>
        </a:p>
      </dgm:t>
    </dgm:pt>
    <dgm:pt modelId="{A12103B5-DCB1-4DAD-8122-C3BF57C626CD}" type="sibTrans" cxnId="{5DE63E83-44BC-4F58-9217-96826E733386}">
      <dgm:prSet/>
      <dgm:spPr/>
      <dgm:t>
        <a:bodyPr/>
        <a:lstStyle/>
        <a:p>
          <a:endParaRPr lang="en-GB"/>
        </a:p>
      </dgm:t>
    </dgm:pt>
    <dgm:pt modelId="{5D5BEFA6-B8B5-4BEF-893F-CDF6C4AB451C}">
      <dgm:prSet/>
      <dgm:spPr/>
      <dgm:t>
        <a:bodyPr/>
        <a:lstStyle/>
        <a:p>
          <a:pPr rtl="0"/>
          <a:r>
            <a:rPr lang="en-GB" dirty="0"/>
            <a:t>Focus on things that are truly disabling, e.g. Behaviour, social restriction</a:t>
          </a:r>
        </a:p>
      </dgm:t>
    </dgm:pt>
    <dgm:pt modelId="{9A83FDA8-AE53-4BAA-9686-A42DC4A65B9B}" type="parTrans" cxnId="{8A0D0319-088B-4A24-B9F6-FDFBFE9B1099}">
      <dgm:prSet/>
      <dgm:spPr/>
      <dgm:t>
        <a:bodyPr/>
        <a:lstStyle/>
        <a:p>
          <a:endParaRPr lang="en-GB"/>
        </a:p>
      </dgm:t>
    </dgm:pt>
    <dgm:pt modelId="{8E5ADE26-5093-44A4-85F3-E15731B27482}" type="sibTrans" cxnId="{8A0D0319-088B-4A24-B9F6-FDFBFE9B1099}">
      <dgm:prSet/>
      <dgm:spPr/>
      <dgm:t>
        <a:bodyPr/>
        <a:lstStyle/>
        <a:p>
          <a:endParaRPr lang="en-GB"/>
        </a:p>
      </dgm:t>
    </dgm:pt>
    <dgm:pt modelId="{7058575D-1106-4B08-8FC2-09A7F434A0EB}">
      <dgm:prSet/>
      <dgm:spPr/>
      <dgm:t>
        <a:bodyPr/>
        <a:lstStyle/>
        <a:p>
          <a:pPr rtl="0"/>
          <a:r>
            <a:rPr lang="en-GB" dirty="0"/>
            <a:t>Rehabilitation which addresses the persons physical condition and  their environment.</a:t>
          </a:r>
        </a:p>
      </dgm:t>
    </dgm:pt>
    <dgm:pt modelId="{96D26255-77C8-4B16-918B-D0955B5FCC83}" type="parTrans" cxnId="{57AE1063-C747-44AC-8CE4-A8298D231FED}">
      <dgm:prSet/>
      <dgm:spPr/>
      <dgm:t>
        <a:bodyPr/>
        <a:lstStyle/>
        <a:p>
          <a:endParaRPr lang="en-GB"/>
        </a:p>
      </dgm:t>
    </dgm:pt>
    <dgm:pt modelId="{7E203EFD-55CA-4079-A9F9-7E5237B6CC01}" type="sibTrans" cxnId="{57AE1063-C747-44AC-8CE4-A8298D231FED}">
      <dgm:prSet/>
      <dgm:spPr/>
      <dgm:t>
        <a:bodyPr/>
        <a:lstStyle/>
        <a:p>
          <a:endParaRPr lang="en-GB"/>
        </a:p>
      </dgm:t>
    </dgm:pt>
    <dgm:pt modelId="{F35E73E6-8604-4886-8F8A-B1C2928589B4}">
      <dgm:prSet/>
      <dgm:spPr/>
      <dgm:t>
        <a:bodyPr/>
        <a:lstStyle/>
        <a:p>
          <a:pPr rtl="0"/>
          <a:r>
            <a:rPr lang="en-GB" dirty="0"/>
            <a:t>Personal assistance to carry out goals</a:t>
          </a:r>
        </a:p>
      </dgm:t>
    </dgm:pt>
    <dgm:pt modelId="{9400B84E-2D2E-4EA7-A888-32B43619A11D}" type="parTrans" cxnId="{846D8CA7-CBC4-49F9-A74B-2A5CCF93EA53}">
      <dgm:prSet/>
      <dgm:spPr/>
      <dgm:t>
        <a:bodyPr/>
        <a:lstStyle/>
        <a:p>
          <a:endParaRPr lang="en-GB"/>
        </a:p>
      </dgm:t>
    </dgm:pt>
    <dgm:pt modelId="{44631805-DC33-4154-8C15-CF3E427AB8D3}" type="sibTrans" cxnId="{846D8CA7-CBC4-49F9-A74B-2A5CCF93EA53}">
      <dgm:prSet/>
      <dgm:spPr/>
      <dgm:t>
        <a:bodyPr/>
        <a:lstStyle/>
        <a:p>
          <a:endParaRPr lang="en-GB"/>
        </a:p>
      </dgm:t>
    </dgm:pt>
    <dgm:pt modelId="{F133C0A8-8B37-49F7-876A-D1C165DA7C38}" type="pres">
      <dgm:prSet presAssocID="{5D9F07C1-8DAE-4A1E-A423-B6D8F81805F4}" presName="compositeShape" presStyleCnt="0">
        <dgm:presLayoutVars>
          <dgm:chMax val="7"/>
          <dgm:dir/>
          <dgm:resizeHandles val="exact"/>
        </dgm:presLayoutVars>
      </dgm:prSet>
      <dgm:spPr/>
    </dgm:pt>
    <dgm:pt modelId="{00785064-D242-45D7-B041-51C403043007}" type="pres">
      <dgm:prSet presAssocID="{586E1856-FB72-4161-8BF3-1BC80542B1C6}" presName="circ1" presStyleLbl="vennNode1" presStyleIdx="0" presStyleCnt="6"/>
      <dgm:spPr/>
    </dgm:pt>
    <dgm:pt modelId="{C8837737-2C12-4D41-9BB1-7A6E165730AE}" type="pres">
      <dgm:prSet presAssocID="{586E1856-FB72-4161-8BF3-1BC80542B1C6}" presName="circ1Tx" presStyleLbl="revTx" presStyleIdx="0" presStyleCnt="0" custScaleX="181360">
        <dgm:presLayoutVars>
          <dgm:chMax val="0"/>
          <dgm:chPref val="0"/>
          <dgm:bulletEnabled val="1"/>
        </dgm:presLayoutVars>
      </dgm:prSet>
      <dgm:spPr/>
    </dgm:pt>
    <dgm:pt modelId="{BFBCF2F3-F26A-441E-ACBA-344DC878E165}" type="pres">
      <dgm:prSet presAssocID="{05B0B542-B37E-4521-985A-CD3082B8E649}" presName="circ2" presStyleLbl="vennNode1" presStyleIdx="1" presStyleCnt="6"/>
      <dgm:spPr/>
    </dgm:pt>
    <dgm:pt modelId="{8AD680C5-B3ED-4A37-BCB8-98E9F4CCAE1B}" type="pres">
      <dgm:prSet presAssocID="{05B0B542-B37E-4521-985A-CD3082B8E649}" presName="circ2Tx" presStyleLbl="revTx" presStyleIdx="0" presStyleCnt="0" custScaleX="167743">
        <dgm:presLayoutVars>
          <dgm:chMax val="0"/>
          <dgm:chPref val="0"/>
          <dgm:bulletEnabled val="1"/>
        </dgm:presLayoutVars>
      </dgm:prSet>
      <dgm:spPr/>
    </dgm:pt>
    <dgm:pt modelId="{4577C89F-B67E-4D24-AB64-48DAA980C973}" type="pres">
      <dgm:prSet presAssocID="{0FD76289-7BCA-47E0-9C58-2625465852E1}" presName="circ3" presStyleLbl="vennNode1" presStyleIdx="2" presStyleCnt="6"/>
      <dgm:spPr/>
    </dgm:pt>
    <dgm:pt modelId="{32BDC4BD-EE67-47F2-8DC3-0DDD9411AD10}" type="pres">
      <dgm:prSet presAssocID="{0FD76289-7BCA-47E0-9C58-2625465852E1}" presName="circ3Tx" presStyleLbl="revTx" presStyleIdx="0" presStyleCnt="0" custScaleX="154390">
        <dgm:presLayoutVars>
          <dgm:chMax val="0"/>
          <dgm:chPref val="0"/>
          <dgm:bulletEnabled val="1"/>
        </dgm:presLayoutVars>
      </dgm:prSet>
      <dgm:spPr/>
    </dgm:pt>
    <dgm:pt modelId="{F21444D3-F5DC-4ECD-951A-2914C0CC5339}" type="pres">
      <dgm:prSet presAssocID="{5D5BEFA6-B8B5-4BEF-893F-CDF6C4AB451C}" presName="circ4" presStyleLbl="vennNode1" presStyleIdx="3" presStyleCnt="6"/>
      <dgm:spPr/>
    </dgm:pt>
    <dgm:pt modelId="{CBE65A63-9050-4801-870A-D94453E4253A}" type="pres">
      <dgm:prSet presAssocID="{5D5BEFA6-B8B5-4BEF-893F-CDF6C4AB451C}" presName="circ4Tx" presStyleLbl="revTx" presStyleIdx="0" presStyleCnt="0" custScaleX="197738">
        <dgm:presLayoutVars>
          <dgm:chMax val="0"/>
          <dgm:chPref val="0"/>
          <dgm:bulletEnabled val="1"/>
        </dgm:presLayoutVars>
      </dgm:prSet>
      <dgm:spPr/>
    </dgm:pt>
    <dgm:pt modelId="{65D5483F-FE55-46D0-B6C3-777E05BDFDAA}" type="pres">
      <dgm:prSet presAssocID="{7058575D-1106-4B08-8FC2-09A7F434A0EB}" presName="circ5" presStyleLbl="vennNode1" presStyleIdx="4" presStyleCnt="6"/>
      <dgm:spPr/>
    </dgm:pt>
    <dgm:pt modelId="{106DCD13-EDA9-4D37-BFEF-2ECD2A1083CF}" type="pres">
      <dgm:prSet presAssocID="{7058575D-1106-4B08-8FC2-09A7F434A0EB}" presName="circ5Tx" presStyleLbl="revTx" presStyleIdx="0" presStyleCnt="0" custScaleX="155083">
        <dgm:presLayoutVars>
          <dgm:chMax val="0"/>
          <dgm:chPref val="0"/>
          <dgm:bulletEnabled val="1"/>
        </dgm:presLayoutVars>
      </dgm:prSet>
      <dgm:spPr/>
    </dgm:pt>
    <dgm:pt modelId="{EA1C8256-ECB0-4721-90BC-E06016552C72}" type="pres">
      <dgm:prSet presAssocID="{F35E73E6-8604-4886-8F8A-B1C2928589B4}" presName="circ6" presStyleLbl="vennNode1" presStyleIdx="5" presStyleCnt="6"/>
      <dgm:spPr/>
    </dgm:pt>
    <dgm:pt modelId="{C861628D-0785-47C6-981C-9EADC14EFAA3}" type="pres">
      <dgm:prSet presAssocID="{F35E73E6-8604-4886-8F8A-B1C2928589B4}" presName="circ6Tx" presStyleLbl="revTx" presStyleIdx="0" presStyleCnt="0">
        <dgm:presLayoutVars>
          <dgm:chMax val="0"/>
          <dgm:chPref val="0"/>
          <dgm:bulletEnabled val="1"/>
        </dgm:presLayoutVars>
      </dgm:prSet>
      <dgm:spPr/>
    </dgm:pt>
  </dgm:ptLst>
  <dgm:cxnLst>
    <dgm:cxn modelId="{8A0D0319-088B-4A24-B9F6-FDFBFE9B1099}" srcId="{5D9F07C1-8DAE-4A1E-A423-B6D8F81805F4}" destId="{5D5BEFA6-B8B5-4BEF-893F-CDF6C4AB451C}" srcOrd="3" destOrd="0" parTransId="{9A83FDA8-AE53-4BAA-9686-A42DC4A65B9B}" sibTransId="{8E5ADE26-5093-44A4-85F3-E15731B27482}"/>
    <dgm:cxn modelId="{E6093E2B-0249-4408-890C-7F7B5542D589}" srcId="{5D9F07C1-8DAE-4A1E-A423-B6D8F81805F4}" destId="{586E1856-FB72-4161-8BF3-1BC80542B1C6}" srcOrd="0" destOrd="0" parTransId="{A755E1DB-0B4D-45A6-96DD-CBE65EE5C7EC}" sibTransId="{B0C07BD6-1BA0-48DC-918A-6F6458999B8A}"/>
    <dgm:cxn modelId="{8F661440-F54F-40CC-9CBE-297E6F7F4E64}" srcId="{5D9F07C1-8DAE-4A1E-A423-B6D8F81805F4}" destId="{05B0B542-B37E-4521-985A-CD3082B8E649}" srcOrd="1" destOrd="0" parTransId="{74E1EF1B-D3CE-4351-B9A6-4F556761D019}" sibTransId="{0EDE8EB3-E5BA-4F32-9B6D-5721DB701ABC}"/>
    <dgm:cxn modelId="{57AE1063-C747-44AC-8CE4-A8298D231FED}" srcId="{5D9F07C1-8DAE-4A1E-A423-B6D8F81805F4}" destId="{7058575D-1106-4B08-8FC2-09A7F434A0EB}" srcOrd="4" destOrd="0" parTransId="{96D26255-77C8-4B16-918B-D0955B5FCC83}" sibTransId="{7E203EFD-55CA-4079-A9F9-7E5237B6CC01}"/>
    <dgm:cxn modelId="{77C2A96F-813F-45FA-A3D9-9BEE3D92835C}" type="presOf" srcId="{586E1856-FB72-4161-8BF3-1BC80542B1C6}" destId="{C8837737-2C12-4D41-9BB1-7A6E165730AE}" srcOrd="0" destOrd="0" presId="urn:microsoft.com/office/officeart/2005/8/layout/venn1"/>
    <dgm:cxn modelId="{D3AB157D-290C-4CD1-9DCC-258657FD667A}" type="presOf" srcId="{7058575D-1106-4B08-8FC2-09A7F434A0EB}" destId="{106DCD13-EDA9-4D37-BFEF-2ECD2A1083CF}" srcOrd="0" destOrd="0" presId="urn:microsoft.com/office/officeart/2005/8/layout/venn1"/>
    <dgm:cxn modelId="{5DE63E83-44BC-4F58-9217-96826E733386}" srcId="{5D9F07C1-8DAE-4A1E-A423-B6D8F81805F4}" destId="{0FD76289-7BCA-47E0-9C58-2625465852E1}" srcOrd="2" destOrd="0" parTransId="{13D07C3D-BEE2-474E-B009-41FF67F4A082}" sibTransId="{A12103B5-DCB1-4DAD-8122-C3BF57C626CD}"/>
    <dgm:cxn modelId="{6B068598-4225-4FAB-91B2-5C083D0DBFB9}" type="presOf" srcId="{F35E73E6-8604-4886-8F8A-B1C2928589B4}" destId="{C861628D-0785-47C6-981C-9EADC14EFAA3}" srcOrd="0" destOrd="0" presId="urn:microsoft.com/office/officeart/2005/8/layout/venn1"/>
    <dgm:cxn modelId="{846D8CA7-CBC4-49F9-A74B-2A5CCF93EA53}" srcId="{5D9F07C1-8DAE-4A1E-A423-B6D8F81805F4}" destId="{F35E73E6-8604-4886-8F8A-B1C2928589B4}" srcOrd="5" destOrd="0" parTransId="{9400B84E-2D2E-4EA7-A888-32B43619A11D}" sibTransId="{44631805-DC33-4154-8C15-CF3E427AB8D3}"/>
    <dgm:cxn modelId="{7EBC34A9-34B6-4BC2-9386-0E624049A52E}" type="presOf" srcId="{0FD76289-7BCA-47E0-9C58-2625465852E1}" destId="{32BDC4BD-EE67-47F2-8DC3-0DDD9411AD10}" srcOrd="0" destOrd="0" presId="urn:microsoft.com/office/officeart/2005/8/layout/venn1"/>
    <dgm:cxn modelId="{26CBB3CB-E52C-4F47-B291-096AACC91240}" type="presOf" srcId="{05B0B542-B37E-4521-985A-CD3082B8E649}" destId="{8AD680C5-B3ED-4A37-BCB8-98E9F4CCAE1B}" srcOrd="0" destOrd="0" presId="urn:microsoft.com/office/officeart/2005/8/layout/venn1"/>
    <dgm:cxn modelId="{EAF2BDCB-4BE0-4410-947C-4803FE680456}" type="presOf" srcId="{5D5BEFA6-B8B5-4BEF-893F-CDF6C4AB451C}" destId="{CBE65A63-9050-4801-870A-D94453E4253A}" srcOrd="0" destOrd="0" presId="urn:microsoft.com/office/officeart/2005/8/layout/venn1"/>
    <dgm:cxn modelId="{9CB34EDD-7259-4AA0-A4C6-1B28D7864191}" type="presOf" srcId="{5D9F07C1-8DAE-4A1E-A423-B6D8F81805F4}" destId="{F133C0A8-8B37-49F7-876A-D1C165DA7C38}" srcOrd="0" destOrd="0" presId="urn:microsoft.com/office/officeart/2005/8/layout/venn1"/>
    <dgm:cxn modelId="{51E41B8C-AEF1-417E-BBC4-2C50CE67F611}" type="presParOf" srcId="{F133C0A8-8B37-49F7-876A-D1C165DA7C38}" destId="{00785064-D242-45D7-B041-51C403043007}" srcOrd="0" destOrd="0" presId="urn:microsoft.com/office/officeart/2005/8/layout/venn1"/>
    <dgm:cxn modelId="{5C41E207-04A9-4F8C-AF4A-C952F7446906}" type="presParOf" srcId="{F133C0A8-8B37-49F7-876A-D1C165DA7C38}" destId="{C8837737-2C12-4D41-9BB1-7A6E165730AE}" srcOrd="1" destOrd="0" presId="urn:microsoft.com/office/officeart/2005/8/layout/venn1"/>
    <dgm:cxn modelId="{61275AE3-D44B-433D-B298-91B4392FC85E}" type="presParOf" srcId="{F133C0A8-8B37-49F7-876A-D1C165DA7C38}" destId="{BFBCF2F3-F26A-441E-ACBA-344DC878E165}" srcOrd="2" destOrd="0" presId="urn:microsoft.com/office/officeart/2005/8/layout/venn1"/>
    <dgm:cxn modelId="{5FD11FF8-90A5-4B64-9BF5-E8011820AB1A}" type="presParOf" srcId="{F133C0A8-8B37-49F7-876A-D1C165DA7C38}" destId="{8AD680C5-B3ED-4A37-BCB8-98E9F4CCAE1B}" srcOrd="3" destOrd="0" presId="urn:microsoft.com/office/officeart/2005/8/layout/venn1"/>
    <dgm:cxn modelId="{9B257717-F2A9-4B4D-860A-184A0A7B7D06}" type="presParOf" srcId="{F133C0A8-8B37-49F7-876A-D1C165DA7C38}" destId="{4577C89F-B67E-4D24-AB64-48DAA980C973}" srcOrd="4" destOrd="0" presId="urn:microsoft.com/office/officeart/2005/8/layout/venn1"/>
    <dgm:cxn modelId="{1A59CA34-10AC-4D23-96F4-1257D346EB32}" type="presParOf" srcId="{F133C0A8-8B37-49F7-876A-D1C165DA7C38}" destId="{32BDC4BD-EE67-47F2-8DC3-0DDD9411AD10}" srcOrd="5" destOrd="0" presId="urn:microsoft.com/office/officeart/2005/8/layout/venn1"/>
    <dgm:cxn modelId="{B29630A3-B9C8-467D-8DB0-469DC26FD213}" type="presParOf" srcId="{F133C0A8-8B37-49F7-876A-D1C165DA7C38}" destId="{F21444D3-F5DC-4ECD-951A-2914C0CC5339}" srcOrd="6" destOrd="0" presId="urn:microsoft.com/office/officeart/2005/8/layout/venn1"/>
    <dgm:cxn modelId="{3132D1B5-4717-466A-89BB-F4279880CA3F}" type="presParOf" srcId="{F133C0A8-8B37-49F7-876A-D1C165DA7C38}" destId="{CBE65A63-9050-4801-870A-D94453E4253A}" srcOrd="7" destOrd="0" presId="urn:microsoft.com/office/officeart/2005/8/layout/venn1"/>
    <dgm:cxn modelId="{CA97C9BC-4F7C-4B5B-B886-4B4DED9A7200}" type="presParOf" srcId="{F133C0A8-8B37-49F7-876A-D1C165DA7C38}" destId="{65D5483F-FE55-46D0-B6C3-777E05BDFDAA}" srcOrd="8" destOrd="0" presId="urn:microsoft.com/office/officeart/2005/8/layout/venn1"/>
    <dgm:cxn modelId="{7B16098F-01CD-44C0-A696-52FF54C49D14}" type="presParOf" srcId="{F133C0A8-8B37-49F7-876A-D1C165DA7C38}" destId="{106DCD13-EDA9-4D37-BFEF-2ECD2A1083CF}" srcOrd="9" destOrd="0" presId="urn:microsoft.com/office/officeart/2005/8/layout/venn1"/>
    <dgm:cxn modelId="{DA7A8FD0-FC07-4D9E-BD02-DBDC03EBDDFC}" type="presParOf" srcId="{F133C0A8-8B37-49F7-876A-D1C165DA7C38}" destId="{EA1C8256-ECB0-4721-90BC-E06016552C72}" srcOrd="10" destOrd="0" presId="urn:microsoft.com/office/officeart/2005/8/layout/venn1"/>
    <dgm:cxn modelId="{70F076C4-2369-43DA-974C-BC1CE1D534AF}" type="presParOf" srcId="{F133C0A8-8B37-49F7-876A-D1C165DA7C38}" destId="{C861628D-0785-47C6-981C-9EADC14EFAA3}"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85064-D242-45D7-B041-51C403043007}">
      <dsp:nvSpPr>
        <dsp:cNvPr id="0" name=""/>
        <dsp:cNvSpPr/>
      </dsp:nvSpPr>
      <dsp:spPr>
        <a:xfrm>
          <a:off x="3878914" y="1041876"/>
          <a:ext cx="1395806" cy="139580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837737-2C12-4D41-9BB1-7A6E165730AE}">
      <dsp:nvSpPr>
        <dsp:cNvPr id="0" name=""/>
        <dsp:cNvSpPr/>
      </dsp:nvSpPr>
      <dsp:spPr>
        <a:xfrm>
          <a:off x="2994671" y="0"/>
          <a:ext cx="3164293"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GB" sz="1600" kern="1200" dirty="0"/>
            <a:t>Goal orientated approach, what does client/family buy in to.</a:t>
          </a:r>
        </a:p>
      </dsp:txBody>
      <dsp:txXfrm>
        <a:off x="2994671" y="0"/>
        <a:ext cx="3164293" cy="950452"/>
      </dsp:txXfrm>
    </dsp:sp>
    <dsp:sp modelId="{BFBCF2F3-F26A-441E-ACBA-344DC878E165}">
      <dsp:nvSpPr>
        <dsp:cNvPr id="0" name=""/>
        <dsp:cNvSpPr/>
      </dsp:nvSpPr>
      <dsp:spPr>
        <a:xfrm>
          <a:off x="4331970" y="1303477"/>
          <a:ext cx="1395806" cy="1395806"/>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AD680C5-B3ED-4A37-BCB8-98E9F4CCAE1B}">
      <dsp:nvSpPr>
        <dsp:cNvPr id="0" name=""/>
        <dsp:cNvSpPr/>
      </dsp:nvSpPr>
      <dsp:spPr>
        <a:xfrm>
          <a:off x="5271251" y="905192"/>
          <a:ext cx="2773545" cy="10409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GB" sz="1500" kern="1200" dirty="0"/>
            <a:t>Focus on real life goals, realistic, meaningful, likely to make an impact on quality of life.</a:t>
          </a:r>
        </a:p>
      </dsp:txBody>
      <dsp:txXfrm>
        <a:off x="5271251" y="905192"/>
        <a:ext cx="2773545" cy="1040971"/>
      </dsp:txXfrm>
    </dsp:sp>
    <dsp:sp modelId="{4577C89F-B67E-4D24-AB64-48DAA980C973}">
      <dsp:nvSpPr>
        <dsp:cNvPr id="0" name=""/>
        <dsp:cNvSpPr/>
      </dsp:nvSpPr>
      <dsp:spPr>
        <a:xfrm>
          <a:off x="4331970" y="1826678"/>
          <a:ext cx="1395806" cy="1395806"/>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2BDC4BD-EE67-47F2-8DC3-0DDD9411AD10}">
      <dsp:nvSpPr>
        <dsp:cNvPr id="0" name=""/>
        <dsp:cNvSpPr/>
      </dsp:nvSpPr>
      <dsp:spPr>
        <a:xfrm>
          <a:off x="5381644" y="2457597"/>
          <a:ext cx="2552760"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GB" sz="1500" kern="1200" dirty="0"/>
            <a:t>Good understanding of cognitive issues during physical rehabilitation. </a:t>
          </a:r>
        </a:p>
      </dsp:txBody>
      <dsp:txXfrm>
        <a:off x="5381644" y="2457597"/>
        <a:ext cx="2552760" cy="1163172"/>
      </dsp:txXfrm>
    </dsp:sp>
    <dsp:sp modelId="{F21444D3-F5DC-4ECD-951A-2914C0CC5339}">
      <dsp:nvSpPr>
        <dsp:cNvPr id="0" name=""/>
        <dsp:cNvSpPr/>
      </dsp:nvSpPr>
      <dsp:spPr>
        <a:xfrm>
          <a:off x="3878914" y="2088731"/>
          <a:ext cx="1395806" cy="1395806"/>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E65A63-9050-4801-870A-D94453E4253A}">
      <dsp:nvSpPr>
        <dsp:cNvPr id="0" name=""/>
        <dsp:cNvSpPr/>
      </dsp:nvSpPr>
      <dsp:spPr>
        <a:xfrm>
          <a:off x="2851793" y="3575509"/>
          <a:ext cx="3450050"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GB" sz="1500" kern="1200" dirty="0"/>
            <a:t>Focus on things that are truly disabling, e.g. Behaviour, social restriction</a:t>
          </a:r>
        </a:p>
      </dsp:txBody>
      <dsp:txXfrm>
        <a:off x="2851793" y="3575509"/>
        <a:ext cx="3450050" cy="950452"/>
      </dsp:txXfrm>
    </dsp:sp>
    <dsp:sp modelId="{65D5483F-FE55-46D0-B6C3-777E05BDFDAA}">
      <dsp:nvSpPr>
        <dsp:cNvPr id="0" name=""/>
        <dsp:cNvSpPr/>
      </dsp:nvSpPr>
      <dsp:spPr>
        <a:xfrm>
          <a:off x="3425859" y="1826678"/>
          <a:ext cx="1395806" cy="1395806"/>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06DCD13-EDA9-4D37-BFEF-2ECD2A1083CF}">
      <dsp:nvSpPr>
        <dsp:cNvPr id="0" name=""/>
        <dsp:cNvSpPr/>
      </dsp:nvSpPr>
      <dsp:spPr>
        <a:xfrm>
          <a:off x="1213502" y="2457597"/>
          <a:ext cx="2564218"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GB" sz="1500" kern="1200" dirty="0"/>
            <a:t>Rehabilitation which addresses the persons physical condition and  their environment.</a:t>
          </a:r>
        </a:p>
      </dsp:txBody>
      <dsp:txXfrm>
        <a:off x="1213502" y="2457597"/>
        <a:ext cx="2564218" cy="1163172"/>
      </dsp:txXfrm>
    </dsp:sp>
    <dsp:sp modelId="{EA1C8256-ECB0-4721-90BC-E06016552C72}">
      <dsp:nvSpPr>
        <dsp:cNvPr id="0" name=""/>
        <dsp:cNvSpPr/>
      </dsp:nvSpPr>
      <dsp:spPr>
        <a:xfrm>
          <a:off x="3425859" y="1303477"/>
          <a:ext cx="1395806" cy="139580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861628D-0785-47C6-981C-9EADC14EFAA3}">
      <dsp:nvSpPr>
        <dsp:cNvPr id="0" name=""/>
        <dsp:cNvSpPr/>
      </dsp:nvSpPr>
      <dsp:spPr>
        <a:xfrm>
          <a:off x="1668887" y="905192"/>
          <a:ext cx="1653449"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GB" sz="1500" kern="1200" dirty="0"/>
            <a:t>Personal assistance to carry out goals</a:t>
          </a:r>
        </a:p>
      </dsp:txBody>
      <dsp:txXfrm>
        <a:off x="1668887" y="905192"/>
        <a:ext cx="1653449" cy="11631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A02E10-B16D-494C-9AC3-AAAA2BB3B0D2}"/>
              </a:ext>
            </a:extLst>
          </p:cNvPr>
          <p:cNvSpPr>
            <a:spLocks noGrp="1" noChangeArrowheads="1"/>
          </p:cNvSpPr>
          <p:nvPr>
            <p:ph type="body" sz="quarter" idx="3"/>
          </p:nvPr>
        </p:nvSpPr>
        <p:spPr bwMode="auto">
          <a:xfrm>
            <a:off x="914400" y="4657725"/>
            <a:ext cx="5029200" cy="4419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1" name="Rectangle 3">
            <a:extLst>
              <a:ext uri="{FF2B5EF4-FFF2-40B4-BE49-F238E27FC236}">
                <a16:creationId xmlns:a16="http://schemas.microsoft.com/office/drawing/2014/main" id="{2C4511EC-01C3-AF40-93DC-90E67ED1DD87}"/>
              </a:ext>
            </a:extLst>
          </p:cNvPr>
          <p:cNvSpPr>
            <a:spLocks noChangeArrowheads="1" noTextEdit="1"/>
          </p:cNvSpPr>
          <p:nvPr>
            <p:ph type="sldImg" idx="2"/>
          </p:nvPr>
        </p:nvSpPr>
        <p:spPr bwMode="auto">
          <a:xfrm>
            <a:off x="860425" y="849313"/>
            <a:ext cx="5137150"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CA9200F-2EF2-A94B-982F-BBE5D4F51F03}"/>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E8050098-98FF-154A-BBFB-AD958E37D41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A3B7BEB6-3B1D-F74F-8118-710C266AE931}"/>
              </a:ext>
            </a:extLst>
          </p:cNvPr>
          <p:cNvSpPr>
            <a:spLocks noGrp="1"/>
          </p:cNvSpPr>
          <p:nvPr>
            <p:ph type="sldNum" sz="quarter" idx="4294967295"/>
          </p:nvPr>
        </p:nvSpPr>
        <p:spPr bwMode="auto">
          <a:xfrm>
            <a:off x="3884613" y="9283700"/>
            <a:ext cx="2971800"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19B088-23BC-0143-8B6F-0C83A4F40807}" type="slidenum">
              <a:rPr lang="en-GB" altLang="en-US"/>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00F8CF3-EC3C-364C-8C2A-475894DF55A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FE2DE8F1-01AA-684D-A837-8A28975487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2292" name="Slide Number Placeholder 3">
            <a:extLst>
              <a:ext uri="{FF2B5EF4-FFF2-40B4-BE49-F238E27FC236}">
                <a16:creationId xmlns:a16="http://schemas.microsoft.com/office/drawing/2014/main" id="{7951511B-27A8-F74A-B1C8-2EAF9FC2D7AB}"/>
              </a:ext>
            </a:extLst>
          </p:cNvPr>
          <p:cNvSpPr>
            <a:spLocks noGrp="1"/>
          </p:cNvSpPr>
          <p:nvPr>
            <p:ph type="sldNum" sz="quarter" idx="4294967295"/>
          </p:nvPr>
        </p:nvSpPr>
        <p:spPr bwMode="auto">
          <a:xfrm>
            <a:off x="3884613" y="9283700"/>
            <a:ext cx="2971800"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57ACCB1-4CC5-6D4E-B098-C0C311931744}" type="slidenum">
              <a:rPr lang="en-GB" altLang="en-US"/>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6"/>
            <a:ext cx="874395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90DB60-C670-4040-AC94-FFD27BB2C49F}"/>
              </a:ext>
            </a:extLst>
          </p:cNvPr>
          <p:cNvSpPr>
            <a:spLocks noGrp="1"/>
          </p:cNvSpPr>
          <p:nvPr>
            <p:ph type="dt" sz="half" idx="10"/>
          </p:nvPr>
        </p:nvSpPr>
        <p:spPr/>
        <p:txBody>
          <a:bodyPr/>
          <a:lstStyle>
            <a:lvl1pPr>
              <a:defRPr/>
            </a:lvl1pPr>
          </a:lstStyle>
          <a:p>
            <a:pPr>
              <a:defRPr/>
            </a:pPr>
            <a:fld id="{D638283C-F214-9A40-8C08-BB0921547E00}" type="datetime1">
              <a:rPr lang="en-US"/>
              <a:pPr>
                <a:defRPr/>
              </a:pPr>
              <a:t>4/19/20</a:t>
            </a:fld>
            <a:endParaRPr lang="en-US" dirty="0"/>
          </a:p>
        </p:txBody>
      </p:sp>
      <p:sp>
        <p:nvSpPr>
          <p:cNvPr id="5" name="Footer Placeholder 4">
            <a:extLst>
              <a:ext uri="{FF2B5EF4-FFF2-40B4-BE49-F238E27FC236}">
                <a16:creationId xmlns:a16="http://schemas.microsoft.com/office/drawing/2014/main" id="{B6DDB25E-5495-6F49-912A-EC08DAFFC28A}"/>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2C41CE0B-286B-0848-9A01-840FC2B3B016}"/>
              </a:ext>
            </a:extLst>
          </p:cNvPr>
          <p:cNvSpPr>
            <a:spLocks noGrp="1"/>
          </p:cNvSpPr>
          <p:nvPr>
            <p:ph type="sldNum" sz="quarter" idx="12"/>
          </p:nvPr>
        </p:nvSpPr>
        <p:spPr/>
        <p:txBody>
          <a:bodyPr/>
          <a:lstStyle>
            <a:lvl1pPr>
              <a:defRPr/>
            </a:lvl1pPr>
          </a:lstStyle>
          <a:p>
            <a:fld id="{D3E9FD16-9D35-104B-AD81-711911A5C7D5}" type="slidenum">
              <a:rPr lang="en-US" altLang="en-US"/>
              <a:pPr/>
              <a:t>‹#›</a:t>
            </a:fld>
            <a:endParaRPr lang="en-US" altLang="en-US"/>
          </a:p>
        </p:txBody>
      </p:sp>
    </p:spTree>
    <p:extLst>
      <p:ext uri="{BB962C8B-B14F-4D97-AF65-F5344CB8AC3E}">
        <p14:creationId xmlns:p14="http://schemas.microsoft.com/office/powerpoint/2010/main" val="365196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67F4C-B977-5840-A880-0FDADACDA66E}"/>
              </a:ext>
            </a:extLst>
          </p:cNvPr>
          <p:cNvSpPr>
            <a:spLocks noGrp="1"/>
          </p:cNvSpPr>
          <p:nvPr>
            <p:ph type="dt" sz="half" idx="10"/>
          </p:nvPr>
        </p:nvSpPr>
        <p:spPr/>
        <p:txBody>
          <a:bodyPr/>
          <a:lstStyle>
            <a:lvl1pPr>
              <a:defRPr/>
            </a:lvl1pPr>
          </a:lstStyle>
          <a:p>
            <a:pPr>
              <a:defRPr/>
            </a:pPr>
            <a:fld id="{C141D7B0-DDE7-554C-92ED-6DAA070F34C7}" type="datetime1">
              <a:rPr lang="en-US"/>
              <a:pPr>
                <a:defRPr/>
              </a:pPr>
              <a:t>4/19/20</a:t>
            </a:fld>
            <a:endParaRPr lang="en-US" dirty="0"/>
          </a:p>
        </p:txBody>
      </p:sp>
      <p:sp>
        <p:nvSpPr>
          <p:cNvPr id="5" name="Footer Placeholder 4">
            <a:extLst>
              <a:ext uri="{FF2B5EF4-FFF2-40B4-BE49-F238E27FC236}">
                <a16:creationId xmlns:a16="http://schemas.microsoft.com/office/drawing/2014/main" id="{50E57092-89D2-4042-9DE4-0F9CFDBB65CD}"/>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37DF5D5C-F5C7-6F4D-A5C4-7C17BF45268D}"/>
              </a:ext>
            </a:extLst>
          </p:cNvPr>
          <p:cNvSpPr>
            <a:spLocks noGrp="1"/>
          </p:cNvSpPr>
          <p:nvPr>
            <p:ph type="sldNum" sz="quarter" idx="12"/>
          </p:nvPr>
        </p:nvSpPr>
        <p:spPr/>
        <p:txBody>
          <a:bodyPr/>
          <a:lstStyle>
            <a:lvl1pPr>
              <a:defRPr/>
            </a:lvl1pPr>
          </a:lstStyle>
          <a:p>
            <a:fld id="{08500F42-CF61-814C-8B9F-5741C7F7CAF7}" type="slidenum">
              <a:rPr lang="en-US" altLang="en-US"/>
              <a:pPr/>
              <a:t>‹#›</a:t>
            </a:fld>
            <a:endParaRPr lang="en-US" altLang="en-US"/>
          </a:p>
        </p:txBody>
      </p:sp>
    </p:spTree>
    <p:extLst>
      <p:ext uri="{BB962C8B-B14F-4D97-AF65-F5344CB8AC3E}">
        <p14:creationId xmlns:p14="http://schemas.microsoft.com/office/powerpoint/2010/main" val="121090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41" y="274639"/>
            <a:ext cx="2603897"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8650" y="274639"/>
            <a:ext cx="764024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7905E-1BA8-DD48-AB1D-3A6ECFF9297F}"/>
              </a:ext>
            </a:extLst>
          </p:cNvPr>
          <p:cNvSpPr>
            <a:spLocks noGrp="1"/>
          </p:cNvSpPr>
          <p:nvPr>
            <p:ph type="dt" sz="half" idx="10"/>
          </p:nvPr>
        </p:nvSpPr>
        <p:spPr/>
        <p:txBody>
          <a:bodyPr/>
          <a:lstStyle>
            <a:lvl1pPr>
              <a:defRPr/>
            </a:lvl1pPr>
          </a:lstStyle>
          <a:p>
            <a:pPr>
              <a:defRPr/>
            </a:pPr>
            <a:fld id="{BFC1C404-1FAC-6740-8682-711B0B820E91}" type="datetime1">
              <a:rPr lang="en-US"/>
              <a:pPr>
                <a:defRPr/>
              </a:pPr>
              <a:t>4/19/20</a:t>
            </a:fld>
            <a:endParaRPr lang="en-US" dirty="0"/>
          </a:p>
        </p:txBody>
      </p:sp>
      <p:sp>
        <p:nvSpPr>
          <p:cNvPr id="5" name="Footer Placeholder 4">
            <a:extLst>
              <a:ext uri="{FF2B5EF4-FFF2-40B4-BE49-F238E27FC236}">
                <a16:creationId xmlns:a16="http://schemas.microsoft.com/office/drawing/2014/main" id="{0F825643-0C7B-3046-B1D8-3452512E0CB4}"/>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A7ECD2A9-3EB4-3142-B42A-EA50A5BDB24D}"/>
              </a:ext>
            </a:extLst>
          </p:cNvPr>
          <p:cNvSpPr>
            <a:spLocks noGrp="1"/>
          </p:cNvSpPr>
          <p:nvPr>
            <p:ph type="sldNum" sz="quarter" idx="12"/>
          </p:nvPr>
        </p:nvSpPr>
        <p:spPr/>
        <p:txBody>
          <a:bodyPr/>
          <a:lstStyle>
            <a:lvl1pPr>
              <a:defRPr/>
            </a:lvl1pPr>
          </a:lstStyle>
          <a:p>
            <a:fld id="{028DCEBE-6EDD-B74A-9F3F-FEC5D696E49B}" type="slidenum">
              <a:rPr lang="en-US" altLang="en-US"/>
              <a:pPr/>
              <a:t>‹#›</a:t>
            </a:fld>
            <a:endParaRPr lang="en-US" altLang="en-US"/>
          </a:p>
        </p:txBody>
      </p:sp>
    </p:spTree>
    <p:extLst>
      <p:ext uri="{BB962C8B-B14F-4D97-AF65-F5344CB8AC3E}">
        <p14:creationId xmlns:p14="http://schemas.microsoft.com/office/powerpoint/2010/main" val="20911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27398E-6127-9443-80E2-E77122FA8E3A}"/>
              </a:ext>
            </a:extLst>
          </p:cNvPr>
          <p:cNvSpPr>
            <a:spLocks noGrp="1"/>
          </p:cNvSpPr>
          <p:nvPr>
            <p:ph type="dt" sz="half" idx="10"/>
          </p:nvPr>
        </p:nvSpPr>
        <p:spPr/>
        <p:txBody>
          <a:bodyPr/>
          <a:lstStyle>
            <a:lvl1pPr>
              <a:defRPr/>
            </a:lvl1pPr>
          </a:lstStyle>
          <a:p>
            <a:pPr>
              <a:defRPr/>
            </a:pPr>
            <a:fld id="{7C850660-FB56-A84B-99FD-FA96407CA4A8}" type="datetime1">
              <a:rPr lang="en-US"/>
              <a:pPr>
                <a:defRPr/>
              </a:pPr>
              <a:t>4/19/20</a:t>
            </a:fld>
            <a:endParaRPr lang="en-US" dirty="0"/>
          </a:p>
        </p:txBody>
      </p:sp>
      <p:sp>
        <p:nvSpPr>
          <p:cNvPr id="5" name="Footer Placeholder 4">
            <a:extLst>
              <a:ext uri="{FF2B5EF4-FFF2-40B4-BE49-F238E27FC236}">
                <a16:creationId xmlns:a16="http://schemas.microsoft.com/office/drawing/2014/main" id="{8AD61C34-054B-5743-9B47-FC79B7FE140D}"/>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E49A2B6F-246D-D345-8881-2F125EE07A29}"/>
              </a:ext>
            </a:extLst>
          </p:cNvPr>
          <p:cNvSpPr>
            <a:spLocks noGrp="1"/>
          </p:cNvSpPr>
          <p:nvPr>
            <p:ph type="sldNum" sz="quarter" idx="12"/>
          </p:nvPr>
        </p:nvSpPr>
        <p:spPr/>
        <p:txBody>
          <a:bodyPr/>
          <a:lstStyle>
            <a:lvl1pPr>
              <a:defRPr/>
            </a:lvl1pPr>
          </a:lstStyle>
          <a:p>
            <a:fld id="{D0AD4A33-767B-E940-B17A-96ABFC615903}" type="slidenum">
              <a:rPr lang="en-US" altLang="en-US"/>
              <a:pPr/>
              <a:t>‹#›</a:t>
            </a:fld>
            <a:endParaRPr lang="en-US" altLang="en-US"/>
          </a:p>
        </p:txBody>
      </p:sp>
    </p:spTree>
    <p:extLst>
      <p:ext uri="{BB962C8B-B14F-4D97-AF65-F5344CB8AC3E}">
        <p14:creationId xmlns:p14="http://schemas.microsoft.com/office/powerpoint/2010/main" val="20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1"/>
            <a:ext cx="874395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1D7DD-2C5E-674D-9019-6D35D6B37A21}"/>
              </a:ext>
            </a:extLst>
          </p:cNvPr>
          <p:cNvSpPr>
            <a:spLocks noGrp="1"/>
          </p:cNvSpPr>
          <p:nvPr>
            <p:ph type="dt" sz="half" idx="10"/>
          </p:nvPr>
        </p:nvSpPr>
        <p:spPr/>
        <p:txBody>
          <a:bodyPr/>
          <a:lstStyle>
            <a:lvl1pPr>
              <a:defRPr/>
            </a:lvl1pPr>
          </a:lstStyle>
          <a:p>
            <a:pPr>
              <a:defRPr/>
            </a:pPr>
            <a:fld id="{4FE4D971-8876-6840-90C1-6AF789EC5E65}" type="datetime1">
              <a:rPr lang="en-US"/>
              <a:pPr>
                <a:defRPr/>
              </a:pPr>
              <a:t>4/19/20</a:t>
            </a:fld>
            <a:endParaRPr lang="en-US" dirty="0"/>
          </a:p>
        </p:txBody>
      </p:sp>
      <p:sp>
        <p:nvSpPr>
          <p:cNvPr id="5" name="Footer Placeholder 4">
            <a:extLst>
              <a:ext uri="{FF2B5EF4-FFF2-40B4-BE49-F238E27FC236}">
                <a16:creationId xmlns:a16="http://schemas.microsoft.com/office/drawing/2014/main" id="{9EF4054A-CF81-E141-ABA4-56236905A8C5}"/>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0E24F4A8-D575-AF47-B831-5E774E8E7F67}"/>
              </a:ext>
            </a:extLst>
          </p:cNvPr>
          <p:cNvSpPr>
            <a:spLocks noGrp="1"/>
          </p:cNvSpPr>
          <p:nvPr>
            <p:ph type="sldNum" sz="quarter" idx="12"/>
          </p:nvPr>
        </p:nvSpPr>
        <p:spPr/>
        <p:txBody>
          <a:bodyPr/>
          <a:lstStyle>
            <a:lvl1pPr>
              <a:defRPr/>
            </a:lvl1pPr>
          </a:lstStyle>
          <a:p>
            <a:fld id="{38705CA8-706B-B042-8C66-2A0B9A248041}" type="slidenum">
              <a:rPr lang="en-US" altLang="en-US"/>
              <a:pPr/>
              <a:t>‹#›</a:t>
            </a:fld>
            <a:endParaRPr lang="en-US" altLang="en-US"/>
          </a:p>
        </p:txBody>
      </p:sp>
    </p:spTree>
    <p:extLst>
      <p:ext uri="{BB962C8B-B14F-4D97-AF65-F5344CB8AC3E}">
        <p14:creationId xmlns:p14="http://schemas.microsoft.com/office/powerpoint/2010/main" val="220612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8647" y="1600204"/>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72162" y="1600204"/>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577FBEE-A039-7B47-86C4-E70C71B4E93F}"/>
              </a:ext>
            </a:extLst>
          </p:cNvPr>
          <p:cNvSpPr>
            <a:spLocks noGrp="1"/>
          </p:cNvSpPr>
          <p:nvPr>
            <p:ph type="dt" sz="half" idx="10"/>
          </p:nvPr>
        </p:nvSpPr>
        <p:spPr/>
        <p:txBody>
          <a:bodyPr/>
          <a:lstStyle>
            <a:lvl1pPr>
              <a:defRPr/>
            </a:lvl1pPr>
          </a:lstStyle>
          <a:p>
            <a:pPr>
              <a:defRPr/>
            </a:pPr>
            <a:fld id="{7D7AC400-953E-1A4D-B086-CE3673572A8B}" type="datetime1">
              <a:rPr lang="en-US"/>
              <a:pPr>
                <a:defRPr/>
              </a:pPr>
              <a:t>4/19/20</a:t>
            </a:fld>
            <a:endParaRPr lang="en-US" dirty="0"/>
          </a:p>
        </p:txBody>
      </p:sp>
      <p:sp>
        <p:nvSpPr>
          <p:cNvPr id="6" name="Footer Placeholder 4">
            <a:extLst>
              <a:ext uri="{FF2B5EF4-FFF2-40B4-BE49-F238E27FC236}">
                <a16:creationId xmlns:a16="http://schemas.microsoft.com/office/drawing/2014/main" id="{9D61502D-0DA3-E540-B80D-C16CB6E67BE1}"/>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7" name="Slide Number Placeholder 5">
            <a:extLst>
              <a:ext uri="{FF2B5EF4-FFF2-40B4-BE49-F238E27FC236}">
                <a16:creationId xmlns:a16="http://schemas.microsoft.com/office/drawing/2014/main" id="{C979B4CB-0DD5-5F49-93C8-296A9E0C514A}"/>
              </a:ext>
            </a:extLst>
          </p:cNvPr>
          <p:cNvSpPr>
            <a:spLocks noGrp="1"/>
          </p:cNvSpPr>
          <p:nvPr>
            <p:ph type="sldNum" sz="quarter" idx="12"/>
          </p:nvPr>
        </p:nvSpPr>
        <p:spPr/>
        <p:txBody>
          <a:bodyPr/>
          <a:lstStyle>
            <a:lvl1pPr>
              <a:defRPr/>
            </a:lvl1pPr>
          </a:lstStyle>
          <a:p>
            <a:fld id="{F9C6445A-07BE-5A4E-BF2F-6FAA6CE9253A}" type="slidenum">
              <a:rPr lang="en-US" altLang="en-US"/>
              <a:pPr/>
              <a:t>‹#›</a:t>
            </a:fld>
            <a:endParaRPr lang="en-US" altLang="en-US"/>
          </a:p>
        </p:txBody>
      </p:sp>
    </p:spTree>
    <p:extLst>
      <p:ext uri="{BB962C8B-B14F-4D97-AF65-F5344CB8AC3E}">
        <p14:creationId xmlns:p14="http://schemas.microsoft.com/office/powerpoint/2010/main" val="74000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2565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A08AF73-7EB0-A644-897A-3A3FDBCBB68B}"/>
              </a:ext>
            </a:extLst>
          </p:cNvPr>
          <p:cNvSpPr>
            <a:spLocks noGrp="1"/>
          </p:cNvSpPr>
          <p:nvPr>
            <p:ph type="dt" sz="half" idx="10"/>
          </p:nvPr>
        </p:nvSpPr>
        <p:spPr/>
        <p:txBody>
          <a:bodyPr/>
          <a:lstStyle>
            <a:lvl1pPr>
              <a:defRPr/>
            </a:lvl1pPr>
          </a:lstStyle>
          <a:p>
            <a:pPr>
              <a:defRPr/>
            </a:pPr>
            <a:fld id="{7234C244-E4E2-804C-B29B-4AB7E33534B2}" type="datetime1">
              <a:rPr lang="en-US"/>
              <a:pPr>
                <a:defRPr/>
              </a:pPr>
              <a:t>4/19/20</a:t>
            </a:fld>
            <a:endParaRPr lang="en-US" dirty="0"/>
          </a:p>
        </p:txBody>
      </p:sp>
      <p:sp>
        <p:nvSpPr>
          <p:cNvPr id="8" name="Footer Placeholder 4">
            <a:extLst>
              <a:ext uri="{FF2B5EF4-FFF2-40B4-BE49-F238E27FC236}">
                <a16:creationId xmlns:a16="http://schemas.microsoft.com/office/drawing/2014/main" id="{F5856C6A-0246-644E-BFAF-9A2328FE21DA}"/>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9" name="Slide Number Placeholder 5">
            <a:extLst>
              <a:ext uri="{FF2B5EF4-FFF2-40B4-BE49-F238E27FC236}">
                <a16:creationId xmlns:a16="http://schemas.microsoft.com/office/drawing/2014/main" id="{514655B1-8CFC-6F49-8C18-57057F5D28F2}"/>
              </a:ext>
            </a:extLst>
          </p:cNvPr>
          <p:cNvSpPr>
            <a:spLocks noGrp="1"/>
          </p:cNvSpPr>
          <p:nvPr>
            <p:ph type="sldNum" sz="quarter" idx="12"/>
          </p:nvPr>
        </p:nvSpPr>
        <p:spPr/>
        <p:txBody>
          <a:bodyPr/>
          <a:lstStyle>
            <a:lvl1pPr>
              <a:defRPr/>
            </a:lvl1pPr>
          </a:lstStyle>
          <a:p>
            <a:fld id="{3F2EA933-407C-FC4E-B0BC-E715482A6C16}" type="slidenum">
              <a:rPr lang="en-US" altLang="en-US"/>
              <a:pPr/>
              <a:t>‹#›</a:t>
            </a:fld>
            <a:endParaRPr lang="en-US" altLang="en-US"/>
          </a:p>
        </p:txBody>
      </p:sp>
    </p:spTree>
    <p:extLst>
      <p:ext uri="{BB962C8B-B14F-4D97-AF65-F5344CB8AC3E}">
        <p14:creationId xmlns:p14="http://schemas.microsoft.com/office/powerpoint/2010/main" val="145303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45C649A-B0AD-5349-95A6-31BD44ECC42B}"/>
              </a:ext>
            </a:extLst>
          </p:cNvPr>
          <p:cNvSpPr>
            <a:spLocks noGrp="1"/>
          </p:cNvSpPr>
          <p:nvPr>
            <p:ph type="dt" sz="half" idx="10"/>
          </p:nvPr>
        </p:nvSpPr>
        <p:spPr/>
        <p:txBody>
          <a:bodyPr/>
          <a:lstStyle>
            <a:lvl1pPr>
              <a:defRPr/>
            </a:lvl1pPr>
          </a:lstStyle>
          <a:p>
            <a:pPr>
              <a:defRPr/>
            </a:pPr>
            <a:fld id="{913D0E46-8EE5-D349-AC23-75E227373D9C}" type="datetime1">
              <a:rPr lang="en-US"/>
              <a:pPr>
                <a:defRPr/>
              </a:pPr>
              <a:t>4/19/20</a:t>
            </a:fld>
            <a:endParaRPr lang="en-US" dirty="0"/>
          </a:p>
        </p:txBody>
      </p:sp>
      <p:sp>
        <p:nvSpPr>
          <p:cNvPr id="4" name="Footer Placeholder 4">
            <a:extLst>
              <a:ext uri="{FF2B5EF4-FFF2-40B4-BE49-F238E27FC236}">
                <a16:creationId xmlns:a16="http://schemas.microsoft.com/office/drawing/2014/main" id="{D3EE1428-810E-4D4A-9687-824195307EB6}"/>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5" name="Slide Number Placeholder 5">
            <a:extLst>
              <a:ext uri="{FF2B5EF4-FFF2-40B4-BE49-F238E27FC236}">
                <a16:creationId xmlns:a16="http://schemas.microsoft.com/office/drawing/2014/main" id="{12E9202E-C970-8546-8BBD-455FB600F102}"/>
              </a:ext>
            </a:extLst>
          </p:cNvPr>
          <p:cNvSpPr>
            <a:spLocks noGrp="1"/>
          </p:cNvSpPr>
          <p:nvPr>
            <p:ph type="sldNum" sz="quarter" idx="12"/>
          </p:nvPr>
        </p:nvSpPr>
        <p:spPr/>
        <p:txBody>
          <a:bodyPr/>
          <a:lstStyle>
            <a:lvl1pPr>
              <a:defRPr/>
            </a:lvl1pPr>
          </a:lstStyle>
          <a:p>
            <a:fld id="{8262F391-A7BA-3E4C-91BA-12F7C544D5B0}" type="slidenum">
              <a:rPr lang="en-US" altLang="en-US"/>
              <a:pPr/>
              <a:t>‹#›</a:t>
            </a:fld>
            <a:endParaRPr lang="en-US" altLang="en-US"/>
          </a:p>
        </p:txBody>
      </p:sp>
    </p:spTree>
    <p:extLst>
      <p:ext uri="{BB962C8B-B14F-4D97-AF65-F5344CB8AC3E}">
        <p14:creationId xmlns:p14="http://schemas.microsoft.com/office/powerpoint/2010/main" val="416681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316218-9F28-3641-856C-CDF9ABD5041F}"/>
              </a:ext>
            </a:extLst>
          </p:cNvPr>
          <p:cNvSpPr>
            <a:spLocks noGrp="1"/>
          </p:cNvSpPr>
          <p:nvPr>
            <p:ph type="dt" sz="half" idx="10"/>
          </p:nvPr>
        </p:nvSpPr>
        <p:spPr/>
        <p:txBody>
          <a:bodyPr/>
          <a:lstStyle>
            <a:lvl1pPr>
              <a:defRPr/>
            </a:lvl1pPr>
          </a:lstStyle>
          <a:p>
            <a:pPr>
              <a:defRPr/>
            </a:pPr>
            <a:fld id="{27C27B76-946E-564C-B145-88484AC4CC4D}" type="datetime1">
              <a:rPr lang="en-US"/>
              <a:pPr>
                <a:defRPr/>
              </a:pPr>
              <a:t>4/19/20</a:t>
            </a:fld>
            <a:endParaRPr lang="en-US" dirty="0"/>
          </a:p>
        </p:txBody>
      </p:sp>
      <p:sp>
        <p:nvSpPr>
          <p:cNvPr id="3" name="Footer Placeholder 4">
            <a:extLst>
              <a:ext uri="{FF2B5EF4-FFF2-40B4-BE49-F238E27FC236}">
                <a16:creationId xmlns:a16="http://schemas.microsoft.com/office/drawing/2014/main" id="{92DBFB35-2923-A047-9CB3-4601789D5431}"/>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4" name="Slide Number Placeholder 5">
            <a:extLst>
              <a:ext uri="{FF2B5EF4-FFF2-40B4-BE49-F238E27FC236}">
                <a16:creationId xmlns:a16="http://schemas.microsoft.com/office/drawing/2014/main" id="{3E17F60A-23DE-7D44-B946-3DA295DF05FF}"/>
              </a:ext>
            </a:extLst>
          </p:cNvPr>
          <p:cNvSpPr>
            <a:spLocks noGrp="1"/>
          </p:cNvSpPr>
          <p:nvPr>
            <p:ph type="sldNum" sz="quarter" idx="12"/>
          </p:nvPr>
        </p:nvSpPr>
        <p:spPr/>
        <p:txBody>
          <a:bodyPr/>
          <a:lstStyle>
            <a:lvl1pPr>
              <a:defRPr/>
            </a:lvl1pPr>
          </a:lstStyle>
          <a:p>
            <a:fld id="{C673DFFA-95B5-6349-8255-DC416956F690}" type="slidenum">
              <a:rPr lang="en-US" altLang="en-US"/>
              <a:pPr/>
              <a:t>‹#›</a:t>
            </a:fld>
            <a:endParaRPr lang="en-US" altLang="en-US"/>
          </a:p>
        </p:txBody>
      </p:sp>
    </p:spTree>
    <p:extLst>
      <p:ext uri="{BB962C8B-B14F-4D97-AF65-F5344CB8AC3E}">
        <p14:creationId xmlns:p14="http://schemas.microsoft.com/office/powerpoint/2010/main" val="238226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4355"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2DC29A-3889-6246-A27D-D8349E405266}"/>
              </a:ext>
            </a:extLst>
          </p:cNvPr>
          <p:cNvSpPr>
            <a:spLocks noGrp="1"/>
          </p:cNvSpPr>
          <p:nvPr>
            <p:ph type="dt" sz="half" idx="10"/>
          </p:nvPr>
        </p:nvSpPr>
        <p:spPr/>
        <p:txBody>
          <a:bodyPr/>
          <a:lstStyle>
            <a:lvl1pPr>
              <a:defRPr/>
            </a:lvl1pPr>
          </a:lstStyle>
          <a:p>
            <a:pPr>
              <a:defRPr/>
            </a:pPr>
            <a:fld id="{5A3D8EDE-5712-824B-A7D8-15F5FA2F4732}" type="datetime1">
              <a:rPr lang="en-US"/>
              <a:pPr>
                <a:defRPr/>
              </a:pPr>
              <a:t>4/19/20</a:t>
            </a:fld>
            <a:endParaRPr lang="en-US" dirty="0"/>
          </a:p>
        </p:txBody>
      </p:sp>
      <p:sp>
        <p:nvSpPr>
          <p:cNvPr id="6" name="Footer Placeholder 4">
            <a:extLst>
              <a:ext uri="{FF2B5EF4-FFF2-40B4-BE49-F238E27FC236}">
                <a16:creationId xmlns:a16="http://schemas.microsoft.com/office/drawing/2014/main" id="{D548072D-E52E-754F-929C-0C98DB991095}"/>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7" name="Slide Number Placeholder 5">
            <a:extLst>
              <a:ext uri="{FF2B5EF4-FFF2-40B4-BE49-F238E27FC236}">
                <a16:creationId xmlns:a16="http://schemas.microsoft.com/office/drawing/2014/main" id="{F24D5E85-426B-B642-A336-7354B9A39705}"/>
              </a:ext>
            </a:extLst>
          </p:cNvPr>
          <p:cNvSpPr>
            <a:spLocks noGrp="1"/>
          </p:cNvSpPr>
          <p:nvPr>
            <p:ph type="sldNum" sz="quarter" idx="12"/>
          </p:nvPr>
        </p:nvSpPr>
        <p:spPr/>
        <p:txBody>
          <a:bodyPr/>
          <a:lstStyle>
            <a:lvl1pPr>
              <a:defRPr/>
            </a:lvl1pPr>
          </a:lstStyle>
          <a:p>
            <a:fld id="{F5DD0FD5-3840-3948-AEB5-B78C6C4674F3}" type="slidenum">
              <a:rPr lang="en-US" altLang="en-US"/>
              <a:pPr/>
              <a:t>‹#›</a:t>
            </a:fld>
            <a:endParaRPr lang="en-US" altLang="en-US"/>
          </a:p>
        </p:txBody>
      </p:sp>
    </p:spTree>
    <p:extLst>
      <p:ext uri="{BB962C8B-B14F-4D97-AF65-F5344CB8AC3E}">
        <p14:creationId xmlns:p14="http://schemas.microsoft.com/office/powerpoint/2010/main" val="178770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480557-14DD-6245-B91D-E2CC73CB29EE}"/>
              </a:ext>
            </a:extLst>
          </p:cNvPr>
          <p:cNvSpPr>
            <a:spLocks noGrp="1"/>
          </p:cNvSpPr>
          <p:nvPr>
            <p:ph type="dt" sz="half" idx="10"/>
          </p:nvPr>
        </p:nvSpPr>
        <p:spPr/>
        <p:txBody>
          <a:bodyPr/>
          <a:lstStyle>
            <a:lvl1pPr>
              <a:defRPr/>
            </a:lvl1pPr>
          </a:lstStyle>
          <a:p>
            <a:pPr>
              <a:defRPr/>
            </a:pPr>
            <a:fld id="{BC72899C-484D-B841-943F-90DE8CA88491}" type="datetime1">
              <a:rPr lang="en-US"/>
              <a:pPr>
                <a:defRPr/>
              </a:pPr>
              <a:t>4/19/20</a:t>
            </a:fld>
            <a:endParaRPr lang="en-US" dirty="0"/>
          </a:p>
        </p:txBody>
      </p:sp>
      <p:sp>
        <p:nvSpPr>
          <p:cNvPr id="6" name="Footer Placeholder 4">
            <a:extLst>
              <a:ext uri="{FF2B5EF4-FFF2-40B4-BE49-F238E27FC236}">
                <a16:creationId xmlns:a16="http://schemas.microsoft.com/office/drawing/2014/main" id="{276472C4-9708-1848-923A-EDA8ACB4B724}"/>
              </a:ext>
            </a:extLst>
          </p:cNvPr>
          <p:cNvSpPr>
            <a:spLocks noGrp="1"/>
          </p:cNvSpPr>
          <p:nvPr>
            <p:ph type="ftr" sz="quarter" idx="11"/>
          </p:nvPr>
        </p:nvSpPr>
        <p:spPr/>
        <p:txBody>
          <a:bodyPr/>
          <a:lstStyle>
            <a:lvl1pPr>
              <a:defRPr/>
            </a:lvl1pPr>
          </a:lstStyle>
          <a:p>
            <a:pPr>
              <a:defRPr/>
            </a:pPr>
            <a:r>
              <a:rPr lang="en-US"/>
              <a:t>Dr RM Kent</a:t>
            </a:r>
            <a:endParaRPr lang="en-US" dirty="0"/>
          </a:p>
        </p:txBody>
      </p:sp>
      <p:sp>
        <p:nvSpPr>
          <p:cNvPr id="7" name="Slide Number Placeholder 5">
            <a:extLst>
              <a:ext uri="{FF2B5EF4-FFF2-40B4-BE49-F238E27FC236}">
                <a16:creationId xmlns:a16="http://schemas.microsoft.com/office/drawing/2014/main" id="{02E9F3C8-2FAF-3D42-B816-9E0B75FE02CA}"/>
              </a:ext>
            </a:extLst>
          </p:cNvPr>
          <p:cNvSpPr>
            <a:spLocks noGrp="1"/>
          </p:cNvSpPr>
          <p:nvPr>
            <p:ph type="sldNum" sz="quarter" idx="12"/>
          </p:nvPr>
        </p:nvSpPr>
        <p:spPr/>
        <p:txBody>
          <a:bodyPr/>
          <a:lstStyle>
            <a:lvl1pPr>
              <a:defRPr/>
            </a:lvl1pPr>
          </a:lstStyle>
          <a:p>
            <a:fld id="{C021E066-564D-A54A-A2B0-0B49FFB7E84E}" type="slidenum">
              <a:rPr lang="en-US" altLang="en-US"/>
              <a:pPr/>
              <a:t>‹#›</a:t>
            </a:fld>
            <a:endParaRPr lang="en-US" altLang="en-US"/>
          </a:p>
        </p:txBody>
      </p:sp>
    </p:spTree>
    <p:extLst>
      <p:ext uri="{BB962C8B-B14F-4D97-AF65-F5344CB8AC3E}">
        <p14:creationId xmlns:p14="http://schemas.microsoft.com/office/powerpoint/2010/main" val="121188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8874E5-E9AC-9D4B-8D15-8A3806D126DB}"/>
              </a:ext>
            </a:extLst>
          </p:cNvPr>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036A85E-4BDB-F244-85D0-F5BF9DFAD6D0}"/>
              </a:ext>
            </a:extLst>
          </p:cNvPr>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31970B0-10C4-E441-AC46-843252CA4B51}"/>
              </a:ext>
            </a:extLst>
          </p:cNvPr>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B34D65E3-1CE2-494C-8E8B-20EB5D732379}" type="datetime1">
              <a:rPr lang="en-US"/>
              <a:pPr>
                <a:defRPr/>
              </a:pPr>
              <a:t>4/19/20</a:t>
            </a:fld>
            <a:endParaRPr lang="en-US" dirty="0"/>
          </a:p>
        </p:txBody>
      </p:sp>
      <p:sp>
        <p:nvSpPr>
          <p:cNvPr id="5" name="Footer Placeholder 4">
            <a:extLst>
              <a:ext uri="{FF2B5EF4-FFF2-40B4-BE49-F238E27FC236}">
                <a16:creationId xmlns:a16="http://schemas.microsoft.com/office/drawing/2014/main" id="{27455665-4C87-ED4A-AF09-C1734AE723D5}"/>
              </a:ext>
            </a:extLst>
          </p:cNvPr>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Dr RM Kent</a:t>
            </a:r>
            <a:endParaRPr lang="en-US" dirty="0"/>
          </a:p>
        </p:txBody>
      </p:sp>
      <p:sp>
        <p:nvSpPr>
          <p:cNvPr id="6" name="Slide Number Placeholder 5">
            <a:extLst>
              <a:ext uri="{FF2B5EF4-FFF2-40B4-BE49-F238E27FC236}">
                <a16:creationId xmlns:a16="http://schemas.microsoft.com/office/drawing/2014/main" id="{7CC88C08-893F-DC4F-9357-24B21CF669B2}"/>
              </a:ext>
            </a:extLst>
          </p:cNvPr>
          <p:cNvSpPr>
            <a:spLocks noGrp="1"/>
          </p:cNvSpPr>
          <p:nvPr>
            <p:ph type="sldNum" sz="quarter" idx="4"/>
          </p:nvPr>
        </p:nvSpPr>
        <p:spPr>
          <a:xfrm>
            <a:off x="7372350" y="6356350"/>
            <a:ext cx="24003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0F0810-CD30-E844-824F-D57A2F8F6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mc/articles/PMC4212734/"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oleObject" Target="../embeddings/oleObject2.bin"/><Relationship Id="rId4" Type="http://schemas.openxmlformats.org/officeDocument/2006/relationships/image" Target="../media/image4.jpe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8" Type="http://schemas.openxmlformats.org/officeDocument/2006/relationships/image" Target="../media/image14.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CDE1C-CBFD-AA43-B7C1-02B7232871CA}"/>
              </a:ext>
            </a:extLst>
          </p:cNvPr>
          <p:cNvSpPr>
            <a:spLocks noGrp="1"/>
          </p:cNvSpPr>
          <p:nvPr>
            <p:ph type="ctrTitle"/>
          </p:nvPr>
        </p:nvSpPr>
        <p:spPr>
          <a:xfrm>
            <a:off x="771525" y="2130425"/>
            <a:ext cx="8743950" cy="1470025"/>
          </a:xfrm>
        </p:spPr>
        <p:txBody>
          <a:bodyPr rtlCol="0">
            <a:normAutofit/>
          </a:bodyPr>
          <a:lstStyle/>
          <a:p>
            <a:pPr eaLnBrk="1" fontAlgn="auto" hangingPunct="1">
              <a:spcAft>
                <a:spcPts val="0"/>
              </a:spcAft>
              <a:defRPr/>
            </a:pPr>
            <a:r>
              <a:rPr lang="en-GB" dirty="0"/>
              <a:t>Neurological Rehabilitation</a:t>
            </a:r>
            <a:r>
              <a:rPr lang="en-GB" dirty="0">
                <a:solidFill>
                  <a:schemeClr val="bg1">
                    <a:lumMod val="75000"/>
                    <a:lumOff val="25000"/>
                  </a:schemeClr>
                </a:solidFill>
              </a:rPr>
              <a:t>		</a:t>
            </a:r>
          </a:p>
        </p:txBody>
      </p:sp>
      <p:sp>
        <p:nvSpPr>
          <p:cNvPr id="5" name="Subtitle 4">
            <a:extLst>
              <a:ext uri="{FF2B5EF4-FFF2-40B4-BE49-F238E27FC236}">
                <a16:creationId xmlns:a16="http://schemas.microsoft.com/office/drawing/2014/main" id="{AC1BFBD9-38EE-C742-B831-07A91E65B54F}"/>
              </a:ext>
            </a:extLst>
          </p:cNvPr>
          <p:cNvSpPr>
            <a:spLocks noGrp="1"/>
          </p:cNvSpPr>
          <p:nvPr>
            <p:ph type="subTitle" idx="1"/>
          </p:nvPr>
        </p:nvSpPr>
        <p:spPr/>
        <p:txBody>
          <a:bodyPr rtlCol="0">
            <a:normAutofit/>
          </a:bodyPr>
          <a:lstStyle/>
          <a:p>
            <a:pPr eaLnBrk="1" fontAlgn="auto" hangingPunct="1">
              <a:spcAft>
                <a:spcPts val="0"/>
              </a:spcAft>
              <a:defRPr/>
            </a:pPr>
            <a:r>
              <a:rPr lang="en-GB" dirty="0"/>
              <a:t>Dr Ruth M Kent –Academic Unit of Rehabilitation Medicine University of Leeds.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5238CD4-C166-1F47-821E-73E3C8D3147C}"/>
              </a:ext>
            </a:extLst>
          </p:cNvPr>
          <p:cNvSpPr>
            <a:spLocks noGrp="1"/>
          </p:cNvSpPr>
          <p:nvPr>
            <p:ph type="title"/>
          </p:nvPr>
        </p:nvSpPr>
        <p:spPr/>
        <p:txBody>
          <a:bodyPr/>
          <a:lstStyle/>
          <a:p>
            <a:r>
              <a:rPr lang="en-GB" altLang="en-US"/>
              <a:t>Shared Decision Making</a:t>
            </a:r>
          </a:p>
        </p:txBody>
      </p:sp>
      <p:sp>
        <p:nvSpPr>
          <p:cNvPr id="14339" name="Content Placeholder 2">
            <a:extLst>
              <a:ext uri="{FF2B5EF4-FFF2-40B4-BE49-F238E27FC236}">
                <a16:creationId xmlns:a16="http://schemas.microsoft.com/office/drawing/2014/main" id="{D9CA86E7-220F-FB4A-9E9F-99C652F1BB3A}"/>
              </a:ext>
            </a:extLst>
          </p:cNvPr>
          <p:cNvSpPr>
            <a:spLocks noGrp="1"/>
          </p:cNvSpPr>
          <p:nvPr>
            <p:ph idx="1"/>
          </p:nvPr>
        </p:nvSpPr>
        <p:spPr/>
        <p:txBody>
          <a:bodyPr/>
          <a:lstStyle/>
          <a:p>
            <a:r>
              <a:rPr lang="en-GB" altLang="en-US" sz="2000" b="1"/>
              <a:t>Theme 1 </a:t>
            </a:r>
            <a:r>
              <a:rPr lang="en-GB" altLang="en-US" sz="2000"/>
              <a:t>“Predisposing factors” motivation and self-confidence, perceived confidence, Patient’s social situation including family support, Past experiences of goal-setting</a:t>
            </a:r>
          </a:p>
          <a:p>
            <a:r>
              <a:rPr lang="en-GB" altLang="en-US" sz="2000" b="1"/>
              <a:t>Theme 2 </a:t>
            </a:r>
            <a:r>
              <a:rPr lang="en-GB" altLang="en-US" sz="2000"/>
              <a:t>“Interactional context factors and the impact on experiences of patients” patients not perceiving that they had actively and positively participated in goal-setting</a:t>
            </a:r>
          </a:p>
          <a:p>
            <a:r>
              <a:rPr lang="en-GB" altLang="en-US" sz="2000" b="1"/>
              <a:t>Theme 3 </a:t>
            </a:r>
            <a:r>
              <a:rPr lang="en-GB" altLang="en-US" sz="2000"/>
              <a:t>Preparation for the SDM encounter Providing information about rehabilitation options</a:t>
            </a:r>
          </a:p>
          <a:p>
            <a:r>
              <a:rPr lang="en-GB" altLang="en-US" sz="2000" b="1"/>
              <a:t>Theme 4  </a:t>
            </a:r>
            <a:r>
              <a:rPr lang="en-GB" altLang="en-US" sz="2000"/>
              <a:t>Preparation of the process Patients not being entitled to a choice Patients accepting the responsibility to be involved in decision-making Explanation of goal-setting Decision support</a:t>
            </a:r>
          </a:p>
        </p:txBody>
      </p:sp>
      <p:sp>
        <p:nvSpPr>
          <p:cNvPr id="4" name="Footer Placeholder 3">
            <a:extLst>
              <a:ext uri="{FF2B5EF4-FFF2-40B4-BE49-F238E27FC236}">
                <a16:creationId xmlns:a16="http://schemas.microsoft.com/office/drawing/2014/main" id="{8C36DA3B-7F71-B344-9261-2ABE919A1BF6}"/>
              </a:ext>
            </a:extLst>
          </p:cNvPr>
          <p:cNvSpPr>
            <a:spLocks noGrp="1"/>
          </p:cNvSpPr>
          <p:nvPr>
            <p:ph type="ftr" sz="quarter" idx="11"/>
          </p:nvPr>
        </p:nvSpPr>
        <p:spPr/>
        <p:txBody>
          <a:bodyPr/>
          <a:lstStyle/>
          <a:p>
            <a:pPr>
              <a:defRPr/>
            </a:pPr>
            <a:r>
              <a:rPr lang="en-US"/>
              <a:t>Dr RM Kent</a:t>
            </a:r>
            <a:endParaRPr lang="en-US" dirty="0"/>
          </a:p>
        </p:txBody>
      </p:sp>
      <p:sp>
        <p:nvSpPr>
          <p:cNvPr id="14341" name="Slide Number Placeholder 4">
            <a:extLst>
              <a:ext uri="{FF2B5EF4-FFF2-40B4-BE49-F238E27FC236}">
                <a16:creationId xmlns:a16="http://schemas.microsoft.com/office/drawing/2014/main" id="{4F517BA0-9361-F44F-9704-2851C71772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8DADDD-76C6-4D49-988E-27F69DE97027}" type="slidenum">
              <a:rPr lang="en-US" altLang="en-US" sz="1200">
                <a:solidFill>
                  <a:srgbClr val="898989"/>
                </a:solidFill>
              </a:rPr>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9E90293-C4FA-6549-83FE-CCEA7A4FB99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dirty="0"/>
              <a:t>Rehabilitation interventions and complexity</a:t>
            </a:r>
            <a:endParaRPr lang="en-GB" dirty="0"/>
          </a:p>
        </p:txBody>
      </p:sp>
      <p:sp>
        <p:nvSpPr>
          <p:cNvPr id="53251" name="Rectangle 3">
            <a:extLst>
              <a:ext uri="{FF2B5EF4-FFF2-40B4-BE49-F238E27FC236}">
                <a16:creationId xmlns:a16="http://schemas.microsoft.com/office/drawing/2014/main" id="{57FA2071-EDBF-E64B-B437-EE7124D2A7E3}"/>
              </a:ext>
            </a:extLst>
          </p:cNvPr>
          <p:cNvSpPr>
            <a:spLocks noGrp="1" noChangeArrowheads="1"/>
          </p:cNvSpPr>
          <p:nvPr>
            <p:ph idx="1"/>
          </p:nvPr>
        </p:nvSpPr>
        <p:spPr/>
        <p:txBody>
          <a:bodyPr rtlCol="0">
            <a:normAutofit fontScale="92500"/>
          </a:bodyPr>
          <a:lstStyle/>
          <a:p>
            <a:pPr marL="0" indent="0" eaLnBrk="1" fontAlgn="auto" hangingPunct="1">
              <a:spcAft>
                <a:spcPts val="0"/>
              </a:spcAft>
              <a:defRPr/>
            </a:pPr>
            <a:r>
              <a:rPr lang="en-US" sz="2400" i="1" dirty="0"/>
              <a:t>Apparently</a:t>
            </a:r>
            <a:r>
              <a:rPr lang="en-US" sz="2400" dirty="0"/>
              <a:t> addressing a simple problem ……..but not really</a:t>
            </a:r>
          </a:p>
          <a:p>
            <a:pPr marL="0" indent="0" eaLnBrk="1" fontAlgn="auto" hangingPunct="1">
              <a:spcAft>
                <a:spcPts val="0"/>
              </a:spcAft>
              <a:defRPr/>
            </a:pPr>
            <a:endParaRPr lang="en-US" sz="2400" dirty="0"/>
          </a:p>
          <a:p>
            <a:pPr marL="0" indent="0" eaLnBrk="1" fontAlgn="auto" hangingPunct="1">
              <a:spcAft>
                <a:spcPts val="0"/>
              </a:spcAft>
              <a:defRPr/>
            </a:pPr>
            <a:r>
              <a:rPr lang="en-US" sz="2400" dirty="0"/>
              <a:t>Rehabilitation interventions are complex</a:t>
            </a:r>
          </a:p>
          <a:p>
            <a:pPr marL="0" indent="0" eaLnBrk="1" fontAlgn="auto" hangingPunct="1">
              <a:spcAft>
                <a:spcPts val="0"/>
              </a:spcAft>
              <a:defRPr/>
            </a:pPr>
            <a:endParaRPr lang="en-US" sz="2400" dirty="0"/>
          </a:p>
          <a:p>
            <a:pPr marL="0" indent="0" eaLnBrk="1" fontAlgn="auto" hangingPunct="1">
              <a:spcAft>
                <a:spcPts val="0"/>
              </a:spcAft>
              <a:defRPr/>
            </a:pPr>
            <a:r>
              <a:rPr lang="en-US" sz="2400" dirty="0"/>
              <a:t>Often difficult to define precisely</a:t>
            </a:r>
          </a:p>
          <a:p>
            <a:pPr marL="0" indent="0" eaLnBrk="1" fontAlgn="auto" hangingPunct="1">
              <a:spcAft>
                <a:spcPts val="0"/>
              </a:spcAft>
              <a:defRPr/>
            </a:pPr>
            <a:endParaRPr lang="en-US" sz="2400" dirty="0"/>
          </a:p>
          <a:p>
            <a:pPr marL="0" indent="0" eaLnBrk="1" fontAlgn="auto" hangingPunct="1">
              <a:spcAft>
                <a:spcPts val="0"/>
              </a:spcAft>
              <a:defRPr/>
            </a:pPr>
            <a:r>
              <a:rPr lang="en-US" sz="2400" dirty="0"/>
              <a:t>Often based on empirical evidence of effect</a:t>
            </a:r>
          </a:p>
          <a:p>
            <a:pPr marL="0" indent="0" eaLnBrk="1" fontAlgn="auto" hangingPunct="1">
              <a:spcAft>
                <a:spcPts val="0"/>
              </a:spcAft>
              <a:defRPr/>
            </a:pPr>
            <a:endParaRPr lang="en-US" sz="2400" dirty="0"/>
          </a:p>
          <a:p>
            <a:pPr marL="0" indent="0" eaLnBrk="1" fontAlgn="auto" hangingPunct="1">
              <a:spcAft>
                <a:spcPts val="0"/>
              </a:spcAft>
              <a:defRPr/>
            </a:pPr>
            <a:r>
              <a:rPr lang="en-US" sz="2400" dirty="0"/>
              <a:t>Links between known learning processes and intervention often not clear</a:t>
            </a:r>
          </a:p>
          <a:p>
            <a:pPr marL="0" indent="0" eaLnBrk="1" fontAlgn="auto" hangingPunct="1">
              <a:spcAft>
                <a:spcPts val="0"/>
              </a:spcAft>
              <a:defRPr/>
            </a:pPr>
            <a:endParaRPr lang="en-US" sz="2400" dirty="0"/>
          </a:p>
          <a:p>
            <a:pPr marL="0" indent="0" eaLnBrk="1" fontAlgn="auto" hangingPunct="1">
              <a:spcAft>
                <a:spcPts val="0"/>
              </a:spcAft>
              <a:defRPr/>
            </a:pPr>
            <a:r>
              <a:rPr lang="en-US" sz="2400" dirty="0">
                <a:solidFill>
                  <a:schemeClr val="tx2"/>
                </a:solidFill>
              </a:rPr>
              <a:t>Nevertheless a reasonable body of evidence suggesting efficacy</a:t>
            </a:r>
            <a:endParaRPr lang="en-GB" sz="2400" dirty="0">
              <a:solidFill>
                <a:schemeClr val="tx2"/>
              </a:solidFill>
            </a:endParaRPr>
          </a:p>
        </p:txBody>
      </p:sp>
      <p:sp>
        <p:nvSpPr>
          <p:cNvPr id="2" name="Footer Placeholder 1">
            <a:extLst>
              <a:ext uri="{FF2B5EF4-FFF2-40B4-BE49-F238E27FC236}">
                <a16:creationId xmlns:a16="http://schemas.microsoft.com/office/drawing/2014/main" id="{7C2990A1-6A63-6743-9B15-0CCEF3F1B280}"/>
              </a:ext>
            </a:extLst>
          </p:cNvPr>
          <p:cNvSpPr>
            <a:spLocks noGrp="1"/>
          </p:cNvSpPr>
          <p:nvPr>
            <p:ph type="ftr" sz="quarter" idx="11"/>
          </p:nvPr>
        </p:nvSpPr>
        <p:spPr/>
        <p:txBody>
          <a:bodyPr/>
          <a:lstStyle/>
          <a:p>
            <a:pPr>
              <a:defRPr/>
            </a:pPr>
            <a:r>
              <a:rPr lang="en-US"/>
              <a:t>Dr RM Kent</a:t>
            </a:r>
            <a:endParaRPr lang="en-US" dirty="0"/>
          </a:p>
        </p:txBody>
      </p:sp>
      <p:sp>
        <p:nvSpPr>
          <p:cNvPr id="15365" name="Slide Number Placeholder 2">
            <a:extLst>
              <a:ext uri="{FF2B5EF4-FFF2-40B4-BE49-F238E27FC236}">
                <a16:creationId xmlns:a16="http://schemas.microsoft.com/office/drawing/2014/main" id="{7578B786-E70F-7F43-B6EB-A1D27AC689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CC150E-085B-EB43-8414-D9FB947B2634}" type="slidenum">
              <a:rPr lang="en-US" altLang="en-US" sz="1200">
                <a:latin typeface="Arial" panose="020B0604020202020204" pitchFamily="34" charset="0"/>
              </a:rPr>
              <a:pPr>
                <a:spcBef>
                  <a:spcPct val="0"/>
                </a:spcBef>
                <a:buFontTx/>
                <a:buNone/>
              </a:pPr>
              <a:t>11</a:t>
            </a:fld>
            <a:endParaRPr lang="en-US" altLang="en-US" sz="1200">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8F1703D-96F8-C945-87DB-804A35BAA8AA}"/>
              </a:ext>
            </a:extLst>
          </p:cNvPr>
          <p:cNvSpPr>
            <a:spLocks noGrp="1"/>
          </p:cNvSpPr>
          <p:nvPr>
            <p:ph type="title"/>
          </p:nvPr>
        </p:nvSpPr>
        <p:spPr/>
        <p:txBody>
          <a:bodyPr/>
          <a:lstStyle/>
          <a:p>
            <a:pPr eaLnBrk="1" hangingPunct="1"/>
            <a:r>
              <a:rPr lang="en-US" altLang="en-US"/>
              <a:t>Understanding Rehabilitation</a:t>
            </a:r>
          </a:p>
        </p:txBody>
      </p:sp>
      <p:sp>
        <p:nvSpPr>
          <p:cNvPr id="3" name="Content Placeholder 2">
            <a:extLst>
              <a:ext uri="{FF2B5EF4-FFF2-40B4-BE49-F238E27FC236}">
                <a16:creationId xmlns:a16="http://schemas.microsoft.com/office/drawing/2014/main" id="{448ADA90-B4E7-9F4B-BF0C-4D3AADD49FF8}"/>
              </a:ext>
            </a:extLst>
          </p:cNvPr>
          <p:cNvSpPr>
            <a:spLocks noGrp="1"/>
          </p:cNvSpPr>
          <p:nvPr>
            <p:ph idx="1"/>
          </p:nvPr>
        </p:nvSpPr>
        <p:spPr/>
        <p:txBody>
          <a:bodyPr rtlCol="0">
            <a:normAutofit fontScale="85000" lnSpcReduction="10000"/>
          </a:bodyPr>
          <a:lstStyle/>
          <a:p>
            <a:pPr marL="0" indent="0" eaLnBrk="1" fontAlgn="auto" hangingPunct="1">
              <a:spcAft>
                <a:spcPts val="0"/>
              </a:spcAft>
              <a:defRPr/>
            </a:pPr>
            <a:r>
              <a:rPr lang="en-GB" sz="3000" dirty="0"/>
              <a:t>Interventions are embedded in “</a:t>
            </a:r>
            <a:r>
              <a:rPr lang="en-GB" sz="3000" dirty="0">
                <a:solidFill>
                  <a:schemeClr val="tx2"/>
                </a:solidFill>
              </a:rPr>
              <a:t>systems” and how they work is shaped by the environment in which the intervention is deployed (adaptive)</a:t>
            </a:r>
          </a:p>
          <a:p>
            <a:pPr marL="0" indent="0" eaLnBrk="1" fontAlgn="auto" hangingPunct="1">
              <a:spcAft>
                <a:spcPts val="0"/>
              </a:spcAft>
              <a:defRPr/>
            </a:pPr>
            <a:endParaRPr lang="en-GB" sz="3000" dirty="0"/>
          </a:p>
          <a:p>
            <a:pPr marL="0" indent="0" eaLnBrk="1" fontAlgn="auto" hangingPunct="1">
              <a:spcAft>
                <a:spcPts val="0"/>
              </a:spcAft>
              <a:defRPr/>
            </a:pPr>
            <a:r>
              <a:rPr lang="en-GB" sz="3000" dirty="0"/>
              <a:t>Interventions are prone to </a:t>
            </a:r>
            <a:r>
              <a:rPr lang="en-GB" sz="3000" dirty="0">
                <a:solidFill>
                  <a:schemeClr val="tx2"/>
                </a:solidFill>
              </a:rPr>
              <a:t>modification</a:t>
            </a:r>
            <a:r>
              <a:rPr lang="en-GB" sz="3000" dirty="0"/>
              <a:t> as they are implemented </a:t>
            </a:r>
          </a:p>
          <a:p>
            <a:pPr marL="0" indent="0" eaLnBrk="1" fontAlgn="auto" hangingPunct="1">
              <a:spcAft>
                <a:spcPts val="0"/>
              </a:spcAft>
              <a:defRPr/>
            </a:pPr>
            <a:endParaRPr lang="en-GB" sz="3000" dirty="0"/>
          </a:p>
          <a:p>
            <a:pPr marL="0" indent="0" eaLnBrk="1" fontAlgn="auto" hangingPunct="1">
              <a:spcAft>
                <a:spcPts val="0"/>
              </a:spcAft>
              <a:defRPr/>
            </a:pPr>
            <a:r>
              <a:rPr lang="en-GB" sz="3000" dirty="0"/>
              <a:t>The intervention is </a:t>
            </a:r>
            <a:r>
              <a:rPr lang="en-GB" sz="3000" dirty="0">
                <a:solidFill>
                  <a:schemeClr val="tx2"/>
                </a:solidFill>
              </a:rPr>
              <a:t>personalised</a:t>
            </a:r>
            <a:endParaRPr lang="en-GB" sz="3000" dirty="0"/>
          </a:p>
          <a:p>
            <a:pPr marL="0" indent="0" eaLnBrk="1" fontAlgn="auto" hangingPunct="1">
              <a:spcAft>
                <a:spcPts val="0"/>
              </a:spcAft>
              <a:defRPr/>
            </a:pPr>
            <a:endParaRPr lang="en-GB" sz="3000" dirty="0"/>
          </a:p>
          <a:p>
            <a:pPr marL="0" indent="0" eaLnBrk="1" fontAlgn="auto" hangingPunct="1">
              <a:spcAft>
                <a:spcPts val="0"/>
              </a:spcAft>
              <a:defRPr/>
            </a:pPr>
            <a:r>
              <a:rPr lang="en-GB" sz="3000" dirty="0"/>
              <a:t>Interventions are open systems that change through </a:t>
            </a:r>
            <a:r>
              <a:rPr lang="en-GB" sz="3000" dirty="0">
                <a:solidFill>
                  <a:schemeClr val="tx2"/>
                </a:solidFill>
              </a:rPr>
              <a:t>learning as “stakeholders (i.e. patients and their families)” understand them</a:t>
            </a:r>
          </a:p>
          <a:p>
            <a:pPr eaLnBrk="1" fontAlgn="auto" hangingPunct="1">
              <a:spcAft>
                <a:spcPts val="0"/>
              </a:spcAft>
              <a:defRPr/>
            </a:pPr>
            <a:endParaRPr lang="en-GB" dirty="0"/>
          </a:p>
        </p:txBody>
      </p:sp>
      <p:sp>
        <p:nvSpPr>
          <p:cNvPr id="4" name="Footer Placeholder 3">
            <a:extLst>
              <a:ext uri="{FF2B5EF4-FFF2-40B4-BE49-F238E27FC236}">
                <a16:creationId xmlns:a16="http://schemas.microsoft.com/office/drawing/2014/main" id="{AE2153D5-022D-2244-8BC3-94DC236F6357}"/>
              </a:ext>
            </a:extLst>
          </p:cNvPr>
          <p:cNvSpPr>
            <a:spLocks noGrp="1"/>
          </p:cNvSpPr>
          <p:nvPr>
            <p:ph type="ftr" sz="quarter" idx="11"/>
          </p:nvPr>
        </p:nvSpPr>
        <p:spPr/>
        <p:txBody>
          <a:bodyPr/>
          <a:lstStyle/>
          <a:p>
            <a:pPr>
              <a:defRPr/>
            </a:pPr>
            <a:r>
              <a:rPr lang="en-US"/>
              <a:t>Dr RM Kent</a:t>
            </a:r>
            <a:endParaRPr lang="en-US" dirty="0"/>
          </a:p>
        </p:txBody>
      </p:sp>
      <p:sp>
        <p:nvSpPr>
          <p:cNvPr id="16389" name="Slide Number Placeholder 4">
            <a:extLst>
              <a:ext uri="{FF2B5EF4-FFF2-40B4-BE49-F238E27FC236}">
                <a16:creationId xmlns:a16="http://schemas.microsoft.com/office/drawing/2014/main" id="{0B62E0F1-5B0B-4340-A588-65A4786B9B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87AEA2-E06E-0C4E-8009-02078776B71D}" type="slidenum">
              <a:rPr lang="en-US" altLang="en-US" sz="1200">
                <a:solidFill>
                  <a:srgbClr val="898989"/>
                </a:solidFill>
                <a:latin typeface="Arial" panose="020B0604020202020204" pitchFamily="34" charset="0"/>
              </a:rPr>
              <a:pPr>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11ED62D-8170-0A4A-8179-3D90DA55A71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bg1">
                    <a:lumMod val="75000"/>
                    <a:lumOff val="25000"/>
                  </a:schemeClr>
                </a:solidFill>
              </a:rPr>
              <a:t>Driving </a:t>
            </a:r>
            <a:r>
              <a:rPr lang="en-US" dirty="0"/>
              <a:t>Neuroplasticity: learning new skills</a:t>
            </a:r>
            <a:endParaRPr lang="en-GB" dirty="0"/>
          </a:p>
        </p:txBody>
      </p:sp>
      <p:sp>
        <p:nvSpPr>
          <p:cNvPr id="17411" name="Rectangle 3">
            <a:extLst>
              <a:ext uri="{FF2B5EF4-FFF2-40B4-BE49-F238E27FC236}">
                <a16:creationId xmlns:a16="http://schemas.microsoft.com/office/drawing/2014/main" id="{1A14A4BF-096B-0C42-86E7-FB6D8A52E4F6}"/>
              </a:ext>
            </a:extLst>
          </p:cNvPr>
          <p:cNvSpPr>
            <a:spLocks noGrp="1"/>
          </p:cNvSpPr>
          <p:nvPr>
            <p:ph sz="half" idx="1"/>
          </p:nvPr>
        </p:nvSpPr>
        <p:spPr>
          <a:xfrm>
            <a:off x="579438" y="1600200"/>
            <a:ext cx="5121275" cy="4525963"/>
          </a:xfrm>
        </p:spPr>
        <p:txBody>
          <a:bodyPr/>
          <a:lstStyle/>
          <a:p>
            <a:pPr marL="0" indent="0" eaLnBrk="1" hangingPunct="1">
              <a:lnSpc>
                <a:spcPct val="90000"/>
              </a:lnSpc>
            </a:pPr>
            <a:r>
              <a:rPr lang="en-US" altLang="en-US" sz="2400"/>
              <a:t>Central to the process of rehabilitation intervention</a:t>
            </a:r>
          </a:p>
          <a:p>
            <a:pPr marL="0" indent="0" eaLnBrk="1" hangingPunct="1">
              <a:lnSpc>
                <a:spcPct val="90000"/>
              </a:lnSpc>
            </a:pPr>
            <a:endParaRPr lang="en-US" altLang="en-US" sz="2400"/>
          </a:p>
          <a:p>
            <a:pPr marL="0" indent="0" eaLnBrk="1" hangingPunct="1">
              <a:lnSpc>
                <a:spcPct val="90000"/>
              </a:lnSpc>
            </a:pPr>
            <a:r>
              <a:rPr lang="en-US" altLang="en-US" sz="2400"/>
              <a:t>Identifying key skills to be learnt</a:t>
            </a:r>
          </a:p>
          <a:p>
            <a:pPr marL="0" indent="0" eaLnBrk="1" hangingPunct="1">
              <a:lnSpc>
                <a:spcPct val="90000"/>
              </a:lnSpc>
            </a:pPr>
            <a:endParaRPr lang="en-US" altLang="en-US" sz="2400"/>
          </a:p>
          <a:p>
            <a:pPr marL="0" indent="0" eaLnBrk="1" hangingPunct="1">
              <a:lnSpc>
                <a:spcPct val="90000"/>
              </a:lnSpc>
            </a:pPr>
            <a:r>
              <a:rPr lang="en-US" altLang="en-US" sz="2400"/>
              <a:t>Defining the intervention</a:t>
            </a:r>
          </a:p>
          <a:p>
            <a:pPr marL="0" indent="0" eaLnBrk="1" hangingPunct="1">
              <a:lnSpc>
                <a:spcPct val="90000"/>
              </a:lnSpc>
            </a:pPr>
            <a:endParaRPr lang="en-US" altLang="en-US" sz="2400"/>
          </a:p>
          <a:p>
            <a:pPr marL="0" indent="0" eaLnBrk="1" hangingPunct="1">
              <a:lnSpc>
                <a:spcPct val="90000"/>
              </a:lnSpc>
            </a:pPr>
            <a:r>
              <a:rPr lang="en-US" altLang="en-US" sz="2400"/>
              <a:t>Timing of intervention</a:t>
            </a:r>
          </a:p>
          <a:p>
            <a:pPr marL="0" indent="0" eaLnBrk="1" hangingPunct="1">
              <a:lnSpc>
                <a:spcPct val="90000"/>
              </a:lnSpc>
            </a:pPr>
            <a:endParaRPr lang="en-US" altLang="en-US"/>
          </a:p>
        </p:txBody>
      </p:sp>
      <p:sp>
        <p:nvSpPr>
          <p:cNvPr id="17412" name="Content Placeholder 2">
            <a:extLst>
              <a:ext uri="{FF2B5EF4-FFF2-40B4-BE49-F238E27FC236}">
                <a16:creationId xmlns:a16="http://schemas.microsoft.com/office/drawing/2014/main" id="{B0E90F4B-5E2B-4F4C-87C1-A2EFC0D1B218}"/>
              </a:ext>
            </a:extLst>
          </p:cNvPr>
          <p:cNvSpPr>
            <a:spLocks noGrp="1"/>
          </p:cNvSpPr>
          <p:nvPr>
            <p:ph sz="half" idx="2"/>
          </p:nvPr>
        </p:nvSpPr>
        <p:spPr>
          <a:xfrm>
            <a:off x="5872163" y="1600200"/>
            <a:ext cx="5121275" cy="4525963"/>
          </a:xfrm>
        </p:spPr>
        <p:txBody>
          <a:bodyPr/>
          <a:lstStyle/>
          <a:p>
            <a:pPr marL="0" indent="0" eaLnBrk="1" hangingPunct="1">
              <a:lnSpc>
                <a:spcPct val="90000"/>
              </a:lnSpc>
            </a:pPr>
            <a:r>
              <a:rPr lang="en-US" altLang="en-US" sz="2400"/>
              <a:t>Intensity of practice</a:t>
            </a:r>
          </a:p>
          <a:p>
            <a:pPr marL="0" indent="0" eaLnBrk="1" hangingPunct="1">
              <a:lnSpc>
                <a:spcPct val="90000"/>
              </a:lnSpc>
            </a:pPr>
            <a:endParaRPr lang="en-GB" altLang="en-US" sz="2400"/>
          </a:p>
          <a:p>
            <a:pPr marL="0" indent="0" eaLnBrk="1" hangingPunct="1">
              <a:lnSpc>
                <a:spcPct val="90000"/>
              </a:lnSpc>
            </a:pPr>
            <a:r>
              <a:rPr lang="en-US" altLang="en-US" sz="2400"/>
              <a:t>Environment in which intervention takes place</a:t>
            </a:r>
          </a:p>
          <a:p>
            <a:pPr marL="0" indent="0" eaLnBrk="1" hangingPunct="1">
              <a:lnSpc>
                <a:spcPct val="90000"/>
              </a:lnSpc>
            </a:pPr>
            <a:endParaRPr lang="en-US" altLang="en-US" sz="2400"/>
          </a:p>
          <a:p>
            <a:pPr marL="0" indent="0" eaLnBrk="1" hangingPunct="1">
              <a:lnSpc>
                <a:spcPct val="90000"/>
              </a:lnSpc>
            </a:pPr>
            <a:r>
              <a:rPr lang="en-US" altLang="en-US" sz="2400"/>
              <a:t>Type of feedback patient receives</a:t>
            </a:r>
          </a:p>
          <a:p>
            <a:pPr marL="0" indent="0" eaLnBrk="1" hangingPunct="1">
              <a:lnSpc>
                <a:spcPct val="90000"/>
              </a:lnSpc>
            </a:pPr>
            <a:endParaRPr lang="en-US" altLang="en-US" sz="2400"/>
          </a:p>
          <a:p>
            <a:pPr marL="0" indent="0" eaLnBrk="1" hangingPunct="1">
              <a:lnSpc>
                <a:spcPct val="90000"/>
              </a:lnSpc>
            </a:pPr>
            <a:r>
              <a:rPr lang="en-US" altLang="en-US" sz="2400"/>
              <a:t>Assessing outcome</a:t>
            </a:r>
          </a:p>
          <a:p>
            <a:pPr marL="0" indent="0" eaLnBrk="1" hangingPunct="1">
              <a:lnSpc>
                <a:spcPct val="90000"/>
              </a:lnSpc>
            </a:pPr>
            <a:endParaRPr lang="en-US" altLang="en-US" sz="2400"/>
          </a:p>
          <a:p>
            <a:pPr marL="0" indent="0" eaLnBrk="1" hangingPunct="1">
              <a:lnSpc>
                <a:spcPct val="90000"/>
              </a:lnSpc>
            </a:pPr>
            <a:r>
              <a:rPr lang="en-US" altLang="en-US" sz="2400"/>
              <a:t>Revisiting intervention</a:t>
            </a:r>
          </a:p>
          <a:p>
            <a:pPr marL="0" indent="0" eaLnBrk="1" hangingPunct="1"/>
            <a:endParaRPr lang="en-GB" altLang="en-US"/>
          </a:p>
        </p:txBody>
      </p:sp>
      <p:sp>
        <p:nvSpPr>
          <p:cNvPr id="2" name="Footer Placeholder 1">
            <a:extLst>
              <a:ext uri="{FF2B5EF4-FFF2-40B4-BE49-F238E27FC236}">
                <a16:creationId xmlns:a16="http://schemas.microsoft.com/office/drawing/2014/main" id="{813F59C3-22BB-F84E-B780-F32630A789C0}"/>
              </a:ext>
            </a:extLst>
          </p:cNvPr>
          <p:cNvSpPr>
            <a:spLocks noGrp="1"/>
          </p:cNvSpPr>
          <p:nvPr>
            <p:ph type="ftr" sz="quarter" idx="11"/>
          </p:nvPr>
        </p:nvSpPr>
        <p:spPr/>
        <p:txBody>
          <a:bodyPr/>
          <a:lstStyle/>
          <a:p>
            <a:pPr>
              <a:defRPr/>
            </a:pPr>
            <a:r>
              <a:rPr lang="en-US"/>
              <a:t>Dr RM Kent</a:t>
            </a:r>
            <a:endParaRPr lang="en-US" dirty="0"/>
          </a:p>
        </p:txBody>
      </p:sp>
      <p:sp>
        <p:nvSpPr>
          <p:cNvPr id="17414" name="Slide Number Placeholder 2">
            <a:extLst>
              <a:ext uri="{FF2B5EF4-FFF2-40B4-BE49-F238E27FC236}">
                <a16:creationId xmlns:a16="http://schemas.microsoft.com/office/drawing/2014/main" id="{85141C6C-84CF-1143-8D13-7BC0254C45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D1A5B2-2EFB-D442-9647-1833FB190DAB}" type="slidenum">
              <a:rPr lang="en-US" altLang="en-US" sz="1200">
                <a:latin typeface="Arial" panose="020B0604020202020204" pitchFamily="34" charset="0"/>
              </a:rPr>
              <a:pPr>
                <a:spcBef>
                  <a:spcPct val="0"/>
                </a:spcBef>
                <a:buFontTx/>
                <a:buNone/>
              </a:pPr>
              <a:t>13</a:t>
            </a:fld>
            <a:endParaRPr lang="en-US" altLang="en-US" sz="1200">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2E7D8F2-F3F0-BF41-9982-93023150E458}"/>
              </a:ext>
            </a:extLst>
          </p:cNvPr>
          <p:cNvSpPr>
            <a:spLocks noGrp="1"/>
          </p:cNvSpPr>
          <p:nvPr>
            <p:ph type="title"/>
          </p:nvPr>
        </p:nvSpPr>
        <p:spPr/>
        <p:txBody>
          <a:bodyPr/>
          <a:lstStyle/>
          <a:p>
            <a:br>
              <a:rPr lang="en-GB" altLang="en-US"/>
            </a:br>
            <a:r>
              <a:rPr lang="en-GB" altLang="en-US"/>
              <a:t>MDT working</a:t>
            </a:r>
          </a:p>
        </p:txBody>
      </p:sp>
      <p:sp>
        <p:nvSpPr>
          <p:cNvPr id="18435" name="Content Placeholder 2">
            <a:extLst>
              <a:ext uri="{FF2B5EF4-FFF2-40B4-BE49-F238E27FC236}">
                <a16:creationId xmlns:a16="http://schemas.microsoft.com/office/drawing/2014/main" id="{7ED5C782-F09A-5F47-BEB2-39B3395BB7A5}"/>
              </a:ext>
            </a:extLst>
          </p:cNvPr>
          <p:cNvSpPr>
            <a:spLocks noGrp="1"/>
          </p:cNvSpPr>
          <p:nvPr>
            <p:ph sz="half" idx="1"/>
          </p:nvPr>
        </p:nvSpPr>
        <p:spPr>
          <a:xfrm>
            <a:off x="579438" y="1600200"/>
            <a:ext cx="5121275" cy="4525963"/>
          </a:xfrm>
        </p:spPr>
        <p:txBody>
          <a:bodyPr/>
          <a:lstStyle/>
          <a:p>
            <a:r>
              <a:rPr lang="en-GB" altLang="en-US" sz="2000"/>
              <a:t>Care given by a group is greater than that given by one</a:t>
            </a:r>
          </a:p>
          <a:p>
            <a:r>
              <a:rPr lang="en-GB" altLang="en-US" sz="2000"/>
              <a:t>Rare skills and knowledge are used more appropriately in teams</a:t>
            </a:r>
          </a:p>
          <a:p>
            <a:r>
              <a:rPr lang="en-GB" altLang="en-US" sz="2000"/>
              <a:t>Duplication and gaps in care are avoided by team-working</a:t>
            </a:r>
          </a:p>
          <a:p>
            <a:r>
              <a:rPr lang="en-GB" altLang="en-US" sz="2000"/>
              <a:t>Peer influence and informal learning occur within teams and raise standards of care</a:t>
            </a:r>
          </a:p>
          <a:p>
            <a:r>
              <a:rPr lang="en-GB" altLang="en-US" sz="2000"/>
              <a:t>Team members have greater job satisfaction and are better able to cope with the stresses of working in primary care.</a:t>
            </a:r>
          </a:p>
          <a:p>
            <a:r>
              <a:rPr lang="en-GB" altLang="en-US" sz="2000"/>
              <a:t>Teams contain the potential for developing more creative solutions to problems.</a:t>
            </a:r>
          </a:p>
          <a:p>
            <a:endParaRPr lang="en-GB" altLang="en-US"/>
          </a:p>
        </p:txBody>
      </p:sp>
      <p:sp>
        <p:nvSpPr>
          <p:cNvPr id="18436" name="Content Placeholder 3">
            <a:extLst>
              <a:ext uri="{FF2B5EF4-FFF2-40B4-BE49-F238E27FC236}">
                <a16:creationId xmlns:a16="http://schemas.microsoft.com/office/drawing/2014/main" id="{684EC980-505C-974E-AE01-54F5531FF513}"/>
              </a:ext>
            </a:extLst>
          </p:cNvPr>
          <p:cNvSpPr>
            <a:spLocks noGrp="1"/>
          </p:cNvSpPr>
          <p:nvPr>
            <p:ph sz="half" idx="2"/>
          </p:nvPr>
        </p:nvSpPr>
        <p:spPr>
          <a:xfrm>
            <a:off x="5872163" y="1600200"/>
            <a:ext cx="3375025" cy="4525963"/>
          </a:xfrm>
        </p:spPr>
        <p:txBody>
          <a:bodyPr/>
          <a:lstStyle/>
          <a:p>
            <a:r>
              <a:rPr lang="en-GB" altLang="en-US" sz="2400"/>
              <a:t>The </a:t>
            </a:r>
            <a:r>
              <a:rPr lang="en-GB" altLang="en-US" sz="2400" b="1"/>
              <a:t>nominal team </a:t>
            </a:r>
            <a:r>
              <a:rPr lang="en-GB" altLang="en-US" sz="2400"/>
              <a:t>characterised by professionals working apart but in contact</a:t>
            </a:r>
          </a:p>
          <a:p>
            <a:r>
              <a:rPr lang="en-GB" altLang="en-US" sz="2400" b="1"/>
              <a:t>Convenient teams</a:t>
            </a:r>
            <a:r>
              <a:rPr lang="en-GB" altLang="en-US" sz="2400"/>
              <a:t>, in which tasks are delegated down a hierarchical structure</a:t>
            </a:r>
          </a:p>
          <a:p>
            <a:r>
              <a:rPr lang="en-GB" altLang="en-US" sz="2400" b="1"/>
              <a:t>Committed teams</a:t>
            </a:r>
            <a:r>
              <a:rPr lang="en-GB" altLang="en-US" sz="2400"/>
              <a:t>, characterised by fully integrated working between disciplines.</a:t>
            </a:r>
          </a:p>
          <a:p>
            <a:pPr lvl="1"/>
            <a:endParaRPr lang="en-GB" altLang="en-US"/>
          </a:p>
        </p:txBody>
      </p:sp>
      <p:sp>
        <p:nvSpPr>
          <p:cNvPr id="5" name="Footer Placeholder 4">
            <a:extLst>
              <a:ext uri="{FF2B5EF4-FFF2-40B4-BE49-F238E27FC236}">
                <a16:creationId xmlns:a16="http://schemas.microsoft.com/office/drawing/2014/main" id="{AD66D6D3-B5E6-CA41-B236-03D8ECE3582F}"/>
              </a:ext>
            </a:extLst>
          </p:cNvPr>
          <p:cNvSpPr>
            <a:spLocks noGrp="1"/>
          </p:cNvSpPr>
          <p:nvPr>
            <p:ph type="ftr" sz="quarter" idx="11"/>
          </p:nvPr>
        </p:nvSpPr>
        <p:spPr/>
        <p:txBody>
          <a:bodyPr/>
          <a:lstStyle/>
          <a:p>
            <a:pPr>
              <a:defRPr/>
            </a:pPr>
            <a:r>
              <a:rPr lang="en-US"/>
              <a:t>Dr RM Kent</a:t>
            </a:r>
            <a:endParaRPr lang="en-US" dirty="0"/>
          </a:p>
        </p:txBody>
      </p:sp>
      <p:sp>
        <p:nvSpPr>
          <p:cNvPr id="18438" name="Slide Number Placeholder 5">
            <a:extLst>
              <a:ext uri="{FF2B5EF4-FFF2-40B4-BE49-F238E27FC236}">
                <a16:creationId xmlns:a16="http://schemas.microsoft.com/office/drawing/2014/main" id="{511B9AD6-58AD-EF46-A2C6-1D820E3DC5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355837F-605B-5648-8F68-59C1276EE321}" type="slidenum">
              <a:rPr lang="en-US" altLang="en-US" sz="1200">
                <a:solidFill>
                  <a:srgbClr val="898989"/>
                </a:solidFill>
              </a:rPr>
              <a:pPr/>
              <a:t>14</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4EA42D9-ADC4-2749-B0B3-34069FDE0BF5}"/>
              </a:ext>
            </a:extLst>
          </p:cNvPr>
          <p:cNvSpPr>
            <a:spLocks noGrp="1"/>
          </p:cNvSpPr>
          <p:nvPr>
            <p:ph type="title"/>
          </p:nvPr>
        </p:nvSpPr>
        <p:spPr/>
        <p:txBody>
          <a:bodyPr/>
          <a:lstStyle/>
          <a:p>
            <a:r>
              <a:rPr lang="en-GB" altLang="en-US"/>
              <a:t>MDT</a:t>
            </a:r>
          </a:p>
        </p:txBody>
      </p:sp>
      <p:sp>
        <p:nvSpPr>
          <p:cNvPr id="19459" name="Content Placeholder 2">
            <a:extLst>
              <a:ext uri="{FF2B5EF4-FFF2-40B4-BE49-F238E27FC236}">
                <a16:creationId xmlns:a16="http://schemas.microsoft.com/office/drawing/2014/main" id="{5F409F09-F49B-3941-BAA2-469AB2231C7A}"/>
              </a:ext>
            </a:extLst>
          </p:cNvPr>
          <p:cNvSpPr>
            <a:spLocks noGrp="1"/>
          </p:cNvSpPr>
          <p:nvPr>
            <p:ph sz="half" idx="1"/>
          </p:nvPr>
        </p:nvSpPr>
        <p:spPr>
          <a:xfrm>
            <a:off x="579438" y="1600200"/>
            <a:ext cx="4203700" cy="4525963"/>
          </a:xfrm>
        </p:spPr>
        <p:txBody>
          <a:bodyPr/>
          <a:lstStyle/>
          <a:p>
            <a:r>
              <a:rPr lang="en-GB" altLang="en-US" sz="2000"/>
              <a:t>Teamwork can be stressful.</a:t>
            </a:r>
          </a:p>
          <a:p>
            <a:r>
              <a:rPr lang="en-GB" altLang="en-US" sz="2000"/>
              <a:t>Teamwork can expose role ambiguity and opposing values, and provoke interpersonal conflict</a:t>
            </a:r>
          </a:p>
          <a:p>
            <a:r>
              <a:rPr lang="en-GB" altLang="en-US" sz="2000"/>
              <a:t>Teamwork can be superficial</a:t>
            </a:r>
          </a:p>
          <a:p>
            <a:r>
              <a:rPr lang="en-GB" altLang="en-US" sz="2000"/>
              <a:t>Team-working is challenging</a:t>
            </a:r>
          </a:p>
          <a:p>
            <a:r>
              <a:rPr lang="en-GB" altLang="en-US" sz="2000"/>
              <a:t>Team leadership involves focussing efforts towards a common goal and requires the maintenance of a balance between the task, the group and the individual</a:t>
            </a:r>
          </a:p>
        </p:txBody>
      </p:sp>
      <p:sp>
        <p:nvSpPr>
          <p:cNvPr id="19460" name="Content Placeholder 3">
            <a:extLst>
              <a:ext uri="{FF2B5EF4-FFF2-40B4-BE49-F238E27FC236}">
                <a16:creationId xmlns:a16="http://schemas.microsoft.com/office/drawing/2014/main" id="{1EDBCD99-345D-6A41-BD62-037E04A7717E}"/>
              </a:ext>
            </a:extLst>
          </p:cNvPr>
          <p:cNvSpPr>
            <a:spLocks noGrp="1"/>
          </p:cNvSpPr>
          <p:nvPr>
            <p:ph sz="half" idx="2"/>
          </p:nvPr>
        </p:nvSpPr>
        <p:spPr>
          <a:xfrm>
            <a:off x="5287963" y="1600200"/>
            <a:ext cx="4608512" cy="4525963"/>
          </a:xfrm>
        </p:spPr>
        <p:txBody>
          <a:bodyPr/>
          <a:lstStyle/>
          <a:p>
            <a:r>
              <a:rPr lang="en-GB" altLang="en-US" sz="2000"/>
              <a:t>The rules of engagement bring people together, individuals and groups become better at listening and responding, and differences can be clarified as agreement is reached.</a:t>
            </a:r>
            <a:endParaRPr lang="en-GB" altLang="en-US" sz="2000" baseline="30000"/>
          </a:p>
          <a:p>
            <a:r>
              <a:rPr lang="en-GB" altLang="en-US" sz="2000"/>
              <a:t>Interprofessional working implies a shared learning experience with, from and about each other and involves a reduction in professional autonomy.</a:t>
            </a:r>
            <a:endParaRPr lang="en-GB" altLang="en-US" sz="2000" baseline="30000"/>
          </a:p>
          <a:p>
            <a:r>
              <a:rPr lang="en-GB" altLang="en-US" sz="2000"/>
              <a:t>Team tasks need to be clear, motivating and consistent with group purpose</a:t>
            </a:r>
          </a:p>
          <a:p>
            <a:endParaRPr lang="en-GB" altLang="en-US" sz="2000"/>
          </a:p>
          <a:p>
            <a:r>
              <a:rPr lang="en-GB" altLang="en-US" sz="1400">
                <a:hlinkClick r:id="rId2"/>
              </a:rPr>
              <a:t>London J Prim Care (Abingdon)</a:t>
            </a:r>
            <a:r>
              <a:rPr lang="en-GB" altLang="en-US" sz="1400"/>
              <a:t>. 2008; 1(2): 100–102</a:t>
            </a:r>
            <a:r>
              <a:rPr lang="en-GB" altLang="en-US"/>
              <a:t>.</a:t>
            </a:r>
            <a:endParaRPr lang="en-GB" altLang="en-US" sz="2000"/>
          </a:p>
        </p:txBody>
      </p:sp>
      <p:sp>
        <p:nvSpPr>
          <p:cNvPr id="5" name="Footer Placeholder 4">
            <a:extLst>
              <a:ext uri="{FF2B5EF4-FFF2-40B4-BE49-F238E27FC236}">
                <a16:creationId xmlns:a16="http://schemas.microsoft.com/office/drawing/2014/main" id="{3A8167F8-64D4-EE45-8FED-88E18EFA03BD}"/>
              </a:ext>
            </a:extLst>
          </p:cNvPr>
          <p:cNvSpPr>
            <a:spLocks noGrp="1"/>
          </p:cNvSpPr>
          <p:nvPr>
            <p:ph type="ftr" sz="quarter" idx="11"/>
          </p:nvPr>
        </p:nvSpPr>
        <p:spPr/>
        <p:txBody>
          <a:bodyPr/>
          <a:lstStyle/>
          <a:p>
            <a:pPr>
              <a:defRPr/>
            </a:pPr>
            <a:r>
              <a:rPr lang="en-US"/>
              <a:t>Dr RM Kent</a:t>
            </a:r>
            <a:endParaRPr lang="en-US" dirty="0"/>
          </a:p>
        </p:txBody>
      </p:sp>
      <p:sp>
        <p:nvSpPr>
          <p:cNvPr id="19462" name="Slide Number Placeholder 5">
            <a:extLst>
              <a:ext uri="{FF2B5EF4-FFF2-40B4-BE49-F238E27FC236}">
                <a16:creationId xmlns:a16="http://schemas.microsoft.com/office/drawing/2014/main" id="{4E996208-E215-194A-818A-8788188FDF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523832D-001D-F44C-AAAA-7DD2D750BC5E}" type="slidenum">
              <a:rPr lang="en-US" altLang="en-US" sz="1200">
                <a:solidFill>
                  <a:srgbClr val="898989"/>
                </a:solidFill>
              </a:rPr>
              <a:pPr/>
              <a:t>15</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F05DD1A-F4E5-2E46-876B-4F73E003F91C}"/>
              </a:ext>
            </a:extLst>
          </p:cNvPr>
          <p:cNvSpPr>
            <a:spLocks noGrp="1"/>
          </p:cNvSpPr>
          <p:nvPr>
            <p:ph type="title"/>
          </p:nvPr>
        </p:nvSpPr>
        <p:spPr>
          <a:xfrm>
            <a:off x="339725" y="228600"/>
            <a:ext cx="9601200" cy="1039813"/>
          </a:xfrm>
        </p:spPr>
        <p:txBody>
          <a:bodyPr/>
          <a:lstStyle/>
          <a:p>
            <a:pPr eaLnBrk="1" hangingPunct="1"/>
            <a:r>
              <a:rPr lang="en-GB" altLang="en-US" sz="2400" b="1" i="1"/>
              <a:t>BSRM Standards For Rehabilitation Services Mapped On </a:t>
            </a:r>
            <a:r>
              <a:rPr lang="en-GB" altLang="en-US" sz="2400" b="1"/>
              <a:t>To </a:t>
            </a:r>
            <a:r>
              <a:rPr lang="en-GB" altLang="en-US" sz="2400" b="1" i="1"/>
              <a:t>The National Service Framework For Long-term Conditions. </a:t>
            </a:r>
            <a:endParaRPr lang="en-GB" altLang="en-US" sz="2400"/>
          </a:p>
        </p:txBody>
      </p:sp>
      <p:sp>
        <p:nvSpPr>
          <p:cNvPr id="3" name="Content Placeholder 2">
            <a:extLst>
              <a:ext uri="{FF2B5EF4-FFF2-40B4-BE49-F238E27FC236}">
                <a16:creationId xmlns:a16="http://schemas.microsoft.com/office/drawing/2014/main" id="{D162276F-8E85-0D44-9D5F-D191C2CE2030}"/>
              </a:ext>
            </a:extLst>
          </p:cNvPr>
          <p:cNvSpPr>
            <a:spLocks noGrp="1"/>
          </p:cNvSpPr>
          <p:nvPr>
            <p:ph sz="quarter" idx="1"/>
          </p:nvPr>
        </p:nvSpPr>
        <p:spPr/>
        <p:txBody>
          <a:bodyPr rtlCol="0">
            <a:normAutofit fontScale="32500" lnSpcReduction="20000"/>
          </a:bodyPr>
          <a:lstStyle/>
          <a:p>
            <a:pPr eaLnBrk="1" fontAlgn="auto" hangingPunct="1">
              <a:spcAft>
                <a:spcPts val="0"/>
              </a:spcAft>
              <a:defRPr/>
            </a:pPr>
            <a:r>
              <a:rPr lang="en-GB" sz="5500" b="1" dirty="0"/>
              <a:t>S16 rehabilitation must be a 24-hour process</a:t>
            </a:r>
            <a:r>
              <a:rPr lang="en-GB" sz="5500" dirty="0"/>
              <a:t>, with agreed goals and activities, which are followed through Out-of hours by the nursing rehabilitation team</a:t>
            </a:r>
          </a:p>
          <a:p>
            <a:pPr eaLnBrk="1" fontAlgn="auto" hangingPunct="1">
              <a:spcAft>
                <a:spcPts val="0"/>
              </a:spcAft>
              <a:defRPr/>
            </a:pPr>
            <a:endParaRPr lang="en-GB" sz="5500" dirty="0"/>
          </a:p>
          <a:p>
            <a:pPr eaLnBrk="1" fontAlgn="auto" hangingPunct="1">
              <a:spcAft>
                <a:spcPts val="0"/>
              </a:spcAft>
              <a:defRPr/>
            </a:pPr>
            <a:r>
              <a:rPr lang="en-GB" sz="5500" b="1" dirty="0"/>
              <a:t>S17 all major decision-making meetings </a:t>
            </a:r>
            <a:r>
              <a:rPr lang="en-GB" sz="5500" dirty="0"/>
              <a:t>e.g. assessment, goal planning, case conferences, discharge planning</a:t>
            </a:r>
          </a:p>
          <a:p>
            <a:pPr eaLnBrk="1" fontAlgn="auto" hangingPunct="1">
              <a:spcAft>
                <a:spcPts val="0"/>
              </a:spcAft>
              <a:defRPr/>
            </a:pPr>
            <a:endParaRPr lang="en-GB" sz="5500" dirty="0"/>
          </a:p>
          <a:p>
            <a:pPr eaLnBrk="1" fontAlgn="auto" hangingPunct="1">
              <a:spcAft>
                <a:spcPts val="0"/>
              </a:spcAft>
              <a:defRPr/>
            </a:pPr>
            <a:r>
              <a:rPr lang="en-GB" sz="5500" b="1" dirty="0"/>
              <a:t>Should be undertaken by the inter-disciplinary team</a:t>
            </a:r>
            <a:r>
              <a:rPr lang="en-GB" sz="5500" dirty="0"/>
              <a:t>, in conjunction with the individual, and their Family and carers where appropriate</a:t>
            </a:r>
          </a:p>
          <a:p>
            <a:pPr marL="109728" indent="0" eaLnBrk="1" fontAlgn="auto" hangingPunct="1">
              <a:spcAft>
                <a:spcPts val="0"/>
              </a:spcAft>
              <a:buFont typeface="Arial" panose="020B0604020202020204" pitchFamily="34" charset="0"/>
              <a:buNone/>
              <a:defRPr/>
            </a:pPr>
            <a:endParaRPr lang="en-GB" sz="5500" dirty="0"/>
          </a:p>
          <a:p>
            <a:pPr eaLnBrk="1" fontAlgn="auto" hangingPunct="1">
              <a:spcAft>
                <a:spcPts val="0"/>
              </a:spcAft>
              <a:defRPr/>
            </a:pPr>
            <a:r>
              <a:rPr lang="en-GB" sz="5500" b="1" dirty="0"/>
              <a:t>S18 the individual and/or their family should:</a:t>
            </a:r>
            <a:endParaRPr lang="en-GB" sz="5500" dirty="0"/>
          </a:p>
          <a:p>
            <a:pPr eaLnBrk="1" fontAlgn="auto" hangingPunct="1">
              <a:spcAft>
                <a:spcPts val="0"/>
              </a:spcAft>
              <a:defRPr/>
            </a:pPr>
            <a:r>
              <a:rPr lang="en-GB" sz="5500" dirty="0"/>
              <a:t>• Be provided with appropriate, accessible and timely information to allow them to make/participate in Decisions regarding their treatment and care</a:t>
            </a:r>
          </a:p>
          <a:p>
            <a:pPr eaLnBrk="1" fontAlgn="auto" hangingPunct="1">
              <a:spcAft>
                <a:spcPts val="0"/>
              </a:spcAft>
              <a:defRPr/>
            </a:pPr>
            <a:r>
              <a:rPr lang="en-GB" sz="5500" dirty="0"/>
              <a:t>• Participate as actively as possible in agreeing and reviewing their rehabilitation goals, which </a:t>
            </a:r>
            <a:r>
              <a:rPr lang="en-GB" sz="5500" dirty="0" err="1"/>
              <a:t>shouldInclude</a:t>
            </a:r>
            <a:r>
              <a:rPr lang="en-GB" sz="5500" dirty="0"/>
              <a:t> both long and short term goals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02244F14-F23C-9041-AB8A-CAED26C2C216}"/>
              </a:ext>
            </a:extLst>
          </p:cNvPr>
          <p:cNvSpPr>
            <a:spLocks noGrp="1"/>
          </p:cNvSpPr>
          <p:nvPr>
            <p:ph idx="1"/>
          </p:nvPr>
        </p:nvSpPr>
        <p:spPr/>
        <p:txBody>
          <a:bodyPr/>
          <a:lstStyle/>
          <a:p>
            <a:pPr eaLnBrk="1" hangingPunct="1"/>
            <a:r>
              <a:rPr lang="en-GB" altLang="en-US" b="1">
                <a:solidFill>
                  <a:srgbClr val="0070C0"/>
                </a:solidFill>
              </a:rPr>
              <a:t>Standard 22: </a:t>
            </a:r>
            <a:r>
              <a:rPr lang="en-GB" altLang="en-US" i="1">
                <a:solidFill>
                  <a:srgbClr val="0070C0"/>
                </a:solidFill>
              </a:rPr>
              <a:t>“at least one standardised outcome measure should be applied at discharge and at 12-18 months</a:t>
            </a:r>
            <a:endParaRPr lang="en-GB" altLang="en-US"/>
          </a:p>
        </p:txBody>
      </p:sp>
      <p:sp>
        <p:nvSpPr>
          <p:cNvPr id="4" name="Footer Placeholder 3">
            <a:extLst>
              <a:ext uri="{FF2B5EF4-FFF2-40B4-BE49-F238E27FC236}">
                <a16:creationId xmlns:a16="http://schemas.microsoft.com/office/drawing/2014/main" id="{57738CD7-2245-E34D-AB07-69655C37351B}"/>
              </a:ext>
            </a:extLst>
          </p:cNvPr>
          <p:cNvSpPr>
            <a:spLocks noGrp="1"/>
          </p:cNvSpPr>
          <p:nvPr>
            <p:ph type="ftr" sz="quarter" idx="11"/>
          </p:nvPr>
        </p:nvSpPr>
        <p:spPr/>
        <p:txBody>
          <a:bodyPr/>
          <a:lstStyle/>
          <a:p>
            <a:pPr>
              <a:defRPr/>
            </a:pPr>
            <a:r>
              <a:rPr lang="en-US"/>
              <a:t>Dr RM Kent</a:t>
            </a:r>
            <a:endParaRPr lang="en-US" dirty="0"/>
          </a:p>
        </p:txBody>
      </p:sp>
      <p:sp>
        <p:nvSpPr>
          <p:cNvPr id="21508" name="Slide Number Placeholder 4">
            <a:extLst>
              <a:ext uri="{FF2B5EF4-FFF2-40B4-BE49-F238E27FC236}">
                <a16:creationId xmlns:a16="http://schemas.microsoft.com/office/drawing/2014/main" id="{CF275733-09A0-2E4D-94F1-AF00D49A1E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2130E1-08A1-BC4B-B627-407269C49C1A}" type="slidenum">
              <a:rPr lang="en-US" altLang="en-US" sz="1200">
                <a:solidFill>
                  <a:srgbClr val="898989"/>
                </a:solidFill>
                <a:latin typeface="Arial" panose="020B0604020202020204" pitchFamily="34" charset="0"/>
              </a:rPr>
              <a:pPr>
                <a:spcBef>
                  <a:spcPct val="0"/>
                </a:spcBef>
                <a:buFontTx/>
                <a:buNone/>
              </a:pPr>
              <a:t>17</a:t>
            </a:fld>
            <a:endParaRPr lang="en-US" altLang="en-US" sz="1200">
              <a:solidFill>
                <a:srgbClr val="898989"/>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C2E6128-C37D-3F47-B402-1A1EED9FBC57}"/>
              </a:ext>
            </a:extLst>
          </p:cNvPr>
          <p:cNvSpPr>
            <a:spLocks noGrp="1"/>
          </p:cNvSpPr>
          <p:nvPr>
            <p:ph type="title"/>
          </p:nvPr>
        </p:nvSpPr>
        <p:spPr/>
        <p:txBody>
          <a:bodyPr/>
          <a:lstStyle/>
          <a:p>
            <a:r>
              <a:rPr lang="en-GB" altLang="en-US"/>
              <a:t>Post Acute Litigation funded Rehab</a:t>
            </a:r>
            <a:br>
              <a:rPr lang="en-GB" altLang="en-US"/>
            </a:br>
            <a:r>
              <a:rPr lang="en-GB" altLang="en-US"/>
              <a:t>Advantages</a:t>
            </a:r>
          </a:p>
        </p:txBody>
      </p:sp>
      <p:sp>
        <p:nvSpPr>
          <p:cNvPr id="22531" name="Content Placeholder 2">
            <a:extLst>
              <a:ext uri="{FF2B5EF4-FFF2-40B4-BE49-F238E27FC236}">
                <a16:creationId xmlns:a16="http://schemas.microsoft.com/office/drawing/2014/main" id="{BBDC0249-A64A-5C42-8D42-736482643246}"/>
              </a:ext>
            </a:extLst>
          </p:cNvPr>
          <p:cNvSpPr>
            <a:spLocks noGrp="1"/>
          </p:cNvSpPr>
          <p:nvPr>
            <p:ph idx="1"/>
          </p:nvPr>
        </p:nvSpPr>
        <p:spPr/>
        <p:txBody>
          <a:bodyPr/>
          <a:lstStyle/>
          <a:p>
            <a:r>
              <a:rPr lang="en-GB" altLang="en-US" sz="2400"/>
              <a:t>Enables the individual to move out of the sick role after leaving hospital and natural recovery, support life changes and adaptations.   </a:t>
            </a:r>
          </a:p>
          <a:p>
            <a:r>
              <a:rPr lang="en-GB" altLang="en-US" sz="2400"/>
              <a:t>Use of ongoing plasticity and recovery. </a:t>
            </a:r>
          </a:p>
          <a:p>
            <a:r>
              <a:rPr lang="en-GB" altLang="en-US" sz="2400"/>
              <a:t>More long term increase in function -related to practice effects, and fitness.</a:t>
            </a:r>
          </a:p>
          <a:p>
            <a:r>
              <a:rPr lang="en-GB" altLang="en-US" sz="2400"/>
              <a:t>Further time to adjust to disability. Time to engage with goal setting. </a:t>
            </a:r>
          </a:p>
          <a:p>
            <a:r>
              <a:rPr lang="en-GB" altLang="en-US" sz="2400"/>
              <a:t>Offers appropriate levels of intensity and resource. </a:t>
            </a:r>
          </a:p>
          <a:p>
            <a:r>
              <a:rPr lang="en-GB" altLang="en-US" sz="2400"/>
              <a:t>Able to cover social and vocational goals. </a:t>
            </a:r>
          </a:p>
          <a:p>
            <a:r>
              <a:rPr lang="en-GB" altLang="en-US" sz="2400"/>
              <a:t>Supports return to education and activity</a:t>
            </a:r>
          </a:p>
        </p:txBody>
      </p:sp>
      <p:sp>
        <p:nvSpPr>
          <p:cNvPr id="4" name="Footer Placeholder 3">
            <a:extLst>
              <a:ext uri="{FF2B5EF4-FFF2-40B4-BE49-F238E27FC236}">
                <a16:creationId xmlns:a16="http://schemas.microsoft.com/office/drawing/2014/main" id="{60F4525E-8949-344D-B587-CC57A6EC5C72}"/>
              </a:ext>
            </a:extLst>
          </p:cNvPr>
          <p:cNvSpPr>
            <a:spLocks noGrp="1"/>
          </p:cNvSpPr>
          <p:nvPr>
            <p:ph type="ftr" sz="quarter" idx="11"/>
          </p:nvPr>
        </p:nvSpPr>
        <p:spPr/>
        <p:txBody>
          <a:bodyPr/>
          <a:lstStyle/>
          <a:p>
            <a:pPr>
              <a:defRPr/>
            </a:pPr>
            <a:r>
              <a:rPr lang="en-US"/>
              <a:t>Dr RM Kent</a:t>
            </a:r>
            <a:endParaRPr lang="en-US" dirty="0"/>
          </a:p>
        </p:txBody>
      </p:sp>
      <p:sp>
        <p:nvSpPr>
          <p:cNvPr id="22533" name="Slide Number Placeholder 4">
            <a:extLst>
              <a:ext uri="{FF2B5EF4-FFF2-40B4-BE49-F238E27FC236}">
                <a16:creationId xmlns:a16="http://schemas.microsoft.com/office/drawing/2014/main" id="{1674EB3F-848C-7040-A74E-E3D7640AFB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EF022D-C84F-5549-8331-686726EFA5E1}" type="slidenum">
              <a:rPr lang="en-US" altLang="en-US" sz="1200">
                <a:solidFill>
                  <a:srgbClr val="898989"/>
                </a:solidFill>
              </a:rPr>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9B548F1-13CD-4740-BD72-A1B80DF9F7ED}"/>
              </a:ext>
            </a:extLst>
          </p:cNvPr>
          <p:cNvSpPr>
            <a:spLocks noGrp="1"/>
          </p:cNvSpPr>
          <p:nvPr>
            <p:ph type="title"/>
          </p:nvPr>
        </p:nvSpPr>
        <p:spPr/>
        <p:txBody>
          <a:bodyPr/>
          <a:lstStyle/>
          <a:p>
            <a:r>
              <a:rPr lang="en-GB" altLang="en-US"/>
              <a:t>Disadvantages</a:t>
            </a:r>
          </a:p>
        </p:txBody>
      </p:sp>
      <p:sp>
        <p:nvSpPr>
          <p:cNvPr id="23555" name="Content Placeholder 2">
            <a:extLst>
              <a:ext uri="{FF2B5EF4-FFF2-40B4-BE49-F238E27FC236}">
                <a16:creationId xmlns:a16="http://schemas.microsoft.com/office/drawing/2014/main" id="{1D32A9CE-51F7-BB4A-89A7-75FAA1C2CB7A}"/>
              </a:ext>
            </a:extLst>
          </p:cNvPr>
          <p:cNvSpPr>
            <a:spLocks noGrp="1"/>
          </p:cNvSpPr>
          <p:nvPr>
            <p:ph idx="1"/>
          </p:nvPr>
        </p:nvSpPr>
        <p:spPr/>
        <p:txBody>
          <a:bodyPr/>
          <a:lstStyle/>
          <a:p>
            <a:r>
              <a:rPr lang="en-GB" altLang="en-US" sz="2000"/>
              <a:t>Relies on high quality INA – problematic if CM misses important psychological adjustment factors. Needs </a:t>
            </a:r>
            <a:r>
              <a:rPr lang="en-GB" altLang="en-US" sz="2000" b="1"/>
              <a:t>detailed and accurate formulation of the exact nature of the problems.  </a:t>
            </a:r>
          </a:p>
          <a:p>
            <a:r>
              <a:rPr lang="en-GB" altLang="en-US" sz="2000"/>
              <a:t>Temptation to focus on the physical/ organic as that seems more obvious.</a:t>
            </a:r>
          </a:p>
          <a:p>
            <a:r>
              <a:rPr lang="en-GB" altLang="en-US" sz="2000"/>
              <a:t>May be resource limited and ineffective  if funds are parsimonious.</a:t>
            </a:r>
          </a:p>
          <a:p>
            <a:r>
              <a:rPr lang="en-GB" altLang="en-US" sz="2000"/>
              <a:t>May be “overkill” – if therapists are not seeing the bigger picture – or if litigation is slow.</a:t>
            </a:r>
          </a:p>
          <a:p>
            <a:r>
              <a:rPr lang="en-GB" altLang="en-US" sz="2000"/>
              <a:t>Patient can take a passive role,  (e.g. patients not knowing names/ functions of therapists is a red flag), may not have effectively participated in goal setting.</a:t>
            </a:r>
          </a:p>
          <a:p>
            <a:r>
              <a:rPr lang="en-GB" altLang="en-US" sz="2000"/>
              <a:t>Needs to challenge “illness behaviour” patients may be subconsciously “putting life on hold” until settlement.</a:t>
            </a:r>
          </a:p>
          <a:p>
            <a:r>
              <a:rPr lang="en-GB" altLang="en-US" sz="2000"/>
              <a:t>Needs to finish if ineffective. </a:t>
            </a:r>
          </a:p>
          <a:p>
            <a:endParaRPr lang="en-GB" altLang="en-US"/>
          </a:p>
        </p:txBody>
      </p:sp>
      <p:sp>
        <p:nvSpPr>
          <p:cNvPr id="4" name="Footer Placeholder 3">
            <a:extLst>
              <a:ext uri="{FF2B5EF4-FFF2-40B4-BE49-F238E27FC236}">
                <a16:creationId xmlns:a16="http://schemas.microsoft.com/office/drawing/2014/main" id="{26CFE66E-51F5-474B-8815-771FF63DB347}"/>
              </a:ext>
            </a:extLst>
          </p:cNvPr>
          <p:cNvSpPr>
            <a:spLocks noGrp="1"/>
          </p:cNvSpPr>
          <p:nvPr>
            <p:ph type="ftr" sz="quarter" idx="11"/>
          </p:nvPr>
        </p:nvSpPr>
        <p:spPr/>
        <p:txBody>
          <a:bodyPr/>
          <a:lstStyle/>
          <a:p>
            <a:pPr>
              <a:defRPr/>
            </a:pPr>
            <a:r>
              <a:rPr lang="en-US"/>
              <a:t>Dr RM Kent</a:t>
            </a:r>
            <a:endParaRPr lang="en-US" dirty="0"/>
          </a:p>
        </p:txBody>
      </p:sp>
      <p:sp>
        <p:nvSpPr>
          <p:cNvPr id="23557" name="Slide Number Placeholder 4">
            <a:extLst>
              <a:ext uri="{FF2B5EF4-FFF2-40B4-BE49-F238E27FC236}">
                <a16:creationId xmlns:a16="http://schemas.microsoft.com/office/drawing/2014/main" id="{83D8DAA2-23E4-324A-8AB0-A52200FE78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ADEDCFC-53AB-9D4B-AF39-608B034427C9}" type="slidenum">
              <a:rPr lang="en-US" altLang="en-US" sz="1200">
                <a:solidFill>
                  <a:srgbClr val="898989"/>
                </a:solidFill>
              </a:rPr>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69D3B50-7F2A-CA4F-B685-4334AF50CC1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dirty="0">
                <a:solidFill>
                  <a:schemeClr val="bg1">
                    <a:lumMod val="75000"/>
                    <a:lumOff val="25000"/>
                  </a:schemeClr>
                </a:solidFill>
              </a:rPr>
              <a:t>Using </a:t>
            </a:r>
            <a:r>
              <a:rPr lang="en-GB" dirty="0"/>
              <a:t>the ICF to understand impact of disease</a:t>
            </a:r>
          </a:p>
        </p:txBody>
      </p:sp>
      <p:sp>
        <p:nvSpPr>
          <p:cNvPr id="5" name="Footer Placeholder 4">
            <a:extLst>
              <a:ext uri="{FF2B5EF4-FFF2-40B4-BE49-F238E27FC236}">
                <a16:creationId xmlns:a16="http://schemas.microsoft.com/office/drawing/2014/main" id="{A71340E2-4B0E-CE44-941B-92C13EA9F01D}"/>
              </a:ext>
            </a:extLst>
          </p:cNvPr>
          <p:cNvSpPr>
            <a:spLocks noGrp="1"/>
          </p:cNvSpPr>
          <p:nvPr>
            <p:ph type="ftr" sz="quarter" idx="11"/>
          </p:nvPr>
        </p:nvSpPr>
        <p:spPr/>
        <p:txBody>
          <a:bodyPr/>
          <a:lstStyle/>
          <a:p>
            <a:pPr>
              <a:defRPr/>
            </a:pPr>
            <a:r>
              <a:rPr lang="en-US"/>
              <a:t>Dr RM Kent</a:t>
            </a:r>
            <a:endParaRPr lang="en-US" dirty="0"/>
          </a:p>
        </p:txBody>
      </p:sp>
      <p:sp>
        <p:nvSpPr>
          <p:cNvPr id="4100" name="Slide Number Placeholder 5">
            <a:extLst>
              <a:ext uri="{FF2B5EF4-FFF2-40B4-BE49-F238E27FC236}">
                <a16:creationId xmlns:a16="http://schemas.microsoft.com/office/drawing/2014/main" id="{5DE616D4-945A-DE45-ADFF-27C5B08FFB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624D0B-887F-5846-ABC6-B95F12A5167B}" type="slidenum">
              <a:rPr lang="en-US" altLang="en-US" sz="1200">
                <a:latin typeface="Arial" panose="020B0604020202020204" pitchFamily="34" charset="0"/>
              </a:rPr>
              <a:pPr>
                <a:spcBef>
                  <a:spcPct val="0"/>
                </a:spcBef>
                <a:buFontTx/>
                <a:buNone/>
              </a:pPr>
              <a:t>2</a:t>
            </a:fld>
            <a:endParaRPr lang="en-US" altLang="en-US" sz="1200">
              <a:latin typeface="Arial" panose="020B0604020202020204" pitchFamily="34" charset="0"/>
            </a:endParaRPr>
          </a:p>
        </p:txBody>
      </p:sp>
      <p:sp>
        <p:nvSpPr>
          <p:cNvPr id="778244" name="Rectangle 4">
            <a:extLst>
              <a:ext uri="{FF2B5EF4-FFF2-40B4-BE49-F238E27FC236}">
                <a16:creationId xmlns:a16="http://schemas.microsoft.com/office/drawing/2014/main" id="{56989133-F743-924F-9DB7-CCB1DE789037}"/>
              </a:ext>
            </a:extLst>
          </p:cNvPr>
          <p:cNvSpPr>
            <a:spLocks noChangeArrowheads="1"/>
          </p:cNvSpPr>
          <p:nvPr/>
        </p:nvSpPr>
        <p:spPr bwMode="auto">
          <a:xfrm>
            <a:off x="395288" y="1574800"/>
            <a:ext cx="3019425" cy="708025"/>
          </a:xfrm>
          <a:prstGeom prst="rect">
            <a:avLst/>
          </a:prstGeom>
          <a:noFill/>
          <a:ln w="9525">
            <a:noFill/>
            <a:miter lim="800000"/>
            <a:headEnd/>
            <a:tailEnd/>
          </a:ln>
          <a:effectLst/>
        </p:spPr>
        <p:txBody>
          <a:bodyPr lIns="92075" tIns="46038" rIns="92075" bIns="46038">
            <a:spAutoFit/>
          </a:bodyPr>
          <a:lstStyle/>
          <a:p>
            <a:pPr algn="ctr">
              <a:defRPr/>
            </a:pPr>
            <a:r>
              <a:rPr lang="en-US" sz="2000">
                <a:effectLst>
                  <a:outerShdw blurRad="38100" dist="38100" dir="2700000" algn="tl">
                    <a:srgbClr val="919191"/>
                  </a:outerShdw>
                </a:effectLst>
                <a:latin typeface="Arial" charset="0"/>
              </a:rPr>
              <a:t>Health Condition (disorder / disease)</a:t>
            </a:r>
          </a:p>
        </p:txBody>
      </p:sp>
      <p:grpSp>
        <p:nvGrpSpPr>
          <p:cNvPr id="2" name="Group 5">
            <a:extLst>
              <a:ext uri="{FF2B5EF4-FFF2-40B4-BE49-F238E27FC236}">
                <a16:creationId xmlns:a16="http://schemas.microsoft.com/office/drawing/2014/main" id="{D999D525-A22E-404D-BF34-3AE154527808}"/>
              </a:ext>
            </a:extLst>
          </p:cNvPr>
          <p:cNvGrpSpPr>
            <a:grpSpLocks/>
          </p:cNvGrpSpPr>
          <p:nvPr/>
        </p:nvGrpSpPr>
        <p:grpSpPr bwMode="auto">
          <a:xfrm>
            <a:off x="3781425" y="3498850"/>
            <a:ext cx="3024188" cy="58738"/>
            <a:chOff x="2334" y="2435"/>
            <a:chExt cx="2069" cy="46"/>
          </a:xfrm>
        </p:grpSpPr>
        <p:sp>
          <p:nvSpPr>
            <p:cNvPr id="4149" name="Line 6">
              <a:extLst>
                <a:ext uri="{FF2B5EF4-FFF2-40B4-BE49-F238E27FC236}">
                  <a16:creationId xmlns:a16="http://schemas.microsoft.com/office/drawing/2014/main" id="{48A8837D-C901-CC49-A27F-028CA8FB2A3D}"/>
                </a:ext>
              </a:extLst>
            </p:cNvPr>
            <p:cNvSpPr>
              <a:spLocks noChangeShapeType="1"/>
            </p:cNvSpPr>
            <p:nvPr/>
          </p:nvSpPr>
          <p:spPr bwMode="auto">
            <a:xfrm flipV="1">
              <a:off x="3893" y="2435"/>
              <a:ext cx="510" cy="4"/>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50" name="Line 7">
              <a:extLst>
                <a:ext uri="{FF2B5EF4-FFF2-40B4-BE49-F238E27FC236}">
                  <a16:creationId xmlns:a16="http://schemas.microsoft.com/office/drawing/2014/main" id="{3FDF6791-116B-7040-8DB8-48E147E274C4}"/>
                </a:ext>
              </a:extLst>
            </p:cNvPr>
            <p:cNvSpPr>
              <a:spLocks noChangeShapeType="1"/>
            </p:cNvSpPr>
            <p:nvPr/>
          </p:nvSpPr>
          <p:spPr bwMode="auto">
            <a:xfrm flipV="1">
              <a:off x="2334" y="2478"/>
              <a:ext cx="509" cy="3"/>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a:extLst>
              <a:ext uri="{FF2B5EF4-FFF2-40B4-BE49-F238E27FC236}">
                <a16:creationId xmlns:a16="http://schemas.microsoft.com/office/drawing/2014/main" id="{41FCA8B1-28A4-304C-A1E6-FB68D8EC58A4}"/>
              </a:ext>
            </a:extLst>
          </p:cNvPr>
          <p:cNvGrpSpPr>
            <a:grpSpLocks/>
          </p:cNvGrpSpPr>
          <p:nvPr/>
        </p:nvGrpSpPr>
        <p:grpSpPr bwMode="auto">
          <a:xfrm>
            <a:off x="2752725" y="4506913"/>
            <a:ext cx="5173663" cy="1406525"/>
            <a:chOff x="1491" y="2946"/>
            <a:chExt cx="3541" cy="1122"/>
          </a:xfrm>
        </p:grpSpPr>
        <p:sp>
          <p:nvSpPr>
            <p:cNvPr id="4140" name="Line 9">
              <a:extLst>
                <a:ext uri="{FF2B5EF4-FFF2-40B4-BE49-F238E27FC236}">
                  <a16:creationId xmlns:a16="http://schemas.microsoft.com/office/drawing/2014/main" id="{5D9556EA-F09F-0E49-8ABF-2388914D951F}"/>
                </a:ext>
              </a:extLst>
            </p:cNvPr>
            <p:cNvSpPr>
              <a:spLocks noChangeShapeType="1"/>
            </p:cNvSpPr>
            <p:nvPr/>
          </p:nvSpPr>
          <p:spPr bwMode="auto">
            <a:xfrm>
              <a:off x="2376" y="3330"/>
              <a:ext cx="0" cy="170"/>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1" name="Line 10">
              <a:extLst>
                <a:ext uri="{FF2B5EF4-FFF2-40B4-BE49-F238E27FC236}">
                  <a16:creationId xmlns:a16="http://schemas.microsoft.com/office/drawing/2014/main" id="{21D4F990-B731-A24E-A043-C70952964A40}"/>
                </a:ext>
              </a:extLst>
            </p:cNvPr>
            <p:cNvSpPr>
              <a:spLocks noChangeShapeType="1"/>
            </p:cNvSpPr>
            <p:nvPr/>
          </p:nvSpPr>
          <p:spPr bwMode="auto">
            <a:xfrm>
              <a:off x="4189" y="3330"/>
              <a:ext cx="0" cy="170"/>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2" name="Line 11">
              <a:extLst>
                <a:ext uri="{FF2B5EF4-FFF2-40B4-BE49-F238E27FC236}">
                  <a16:creationId xmlns:a16="http://schemas.microsoft.com/office/drawing/2014/main" id="{47E4D764-D478-F04C-B04F-02391B981F93}"/>
                </a:ext>
              </a:extLst>
            </p:cNvPr>
            <p:cNvSpPr>
              <a:spLocks noChangeShapeType="1"/>
            </p:cNvSpPr>
            <p:nvPr/>
          </p:nvSpPr>
          <p:spPr bwMode="auto">
            <a:xfrm>
              <a:off x="2376" y="3330"/>
              <a:ext cx="1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43" name="Line 12">
              <a:extLst>
                <a:ext uri="{FF2B5EF4-FFF2-40B4-BE49-F238E27FC236}">
                  <a16:creationId xmlns:a16="http://schemas.microsoft.com/office/drawing/2014/main" id="{B1C0B093-146B-2D4C-B9D2-7867E521C145}"/>
                </a:ext>
              </a:extLst>
            </p:cNvPr>
            <p:cNvSpPr>
              <a:spLocks noChangeShapeType="1"/>
            </p:cNvSpPr>
            <p:nvPr/>
          </p:nvSpPr>
          <p:spPr bwMode="auto">
            <a:xfrm>
              <a:off x="1491" y="3159"/>
              <a:ext cx="35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253" name="Text Box 13">
              <a:extLst>
                <a:ext uri="{FF2B5EF4-FFF2-40B4-BE49-F238E27FC236}">
                  <a16:creationId xmlns:a16="http://schemas.microsoft.com/office/drawing/2014/main" id="{2BA4FFA5-F121-A249-990C-EF61E902988F}"/>
                </a:ext>
              </a:extLst>
            </p:cNvPr>
            <p:cNvSpPr txBox="1">
              <a:spLocks noChangeArrowheads="1"/>
            </p:cNvSpPr>
            <p:nvPr/>
          </p:nvSpPr>
          <p:spPr bwMode="auto">
            <a:xfrm>
              <a:off x="1680" y="3501"/>
              <a:ext cx="1440" cy="567"/>
            </a:xfrm>
            <a:prstGeom prst="rect">
              <a:avLst/>
            </a:prstGeom>
            <a:noFill/>
            <a:ln w="9525">
              <a:solidFill>
                <a:schemeClr val="tx1"/>
              </a:solidFill>
              <a:miter lim="800000"/>
              <a:headEnd/>
              <a:tailEnd/>
            </a:ln>
            <a:effectLst/>
          </p:spPr>
          <p:txBody>
            <a:bodyPr>
              <a:spAutoFit/>
            </a:bodyPr>
            <a:lstStyle/>
            <a:p>
              <a:pPr algn="ctr">
                <a:spcBef>
                  <a:spcPct val="50000"/>
                </a:spcBef>
                <a:defRPr/>
              </a:pPr>
              <a:r>
                <a:rPr lang="en-US" sz="2000">
                  <a:effectLst>
                    <a:outerShdw blurRad="38100" dist="38100" dir="2700000" algn="tl">
                      <a:srgbClr val="919191"/>
                    </a:outerShdw>
                  </a:effectLst>
                  <a:latin typeface="Arial" charset="0"/>
                </a:rPr>
                <a:t>Environmental Factors</a:t>
              </a:r>
            </a:p>
          </p:txBody>
        </p:sp>
        <p:sp>
          <p:nvSpPr>
            <p:cNvPr id="778254" name="Text Box 14">
              <a:extLst>
                <a:ext uri="{FF2B5EF4-FFF2-40B4-BE49-F238E27FC236}">
                  <a16:creationId xmlns:a16="http://schemas.microsoft.com/office/drawing/2014/main" id="{F465BFF8-42DC-924D-96EC-67705407CC49}"/>
                </a:ext>
              </a:extLst>
            </p:cNvPr>
            <p:cNvSpPr txBox="1">
              <a:spLocks noChangeArrowheads="1"/>
            </p:cNvSpPr>
            <p:nvPr/>
          </p:nvSpPr>
          <p:spPr bwMode="auto">
            <a:xfrm>
              <a:off x="3598" y="3499"/>
              <a:ext cx="1139" cy="566"/>
            </a:xfrm>
            <a:prstGeom prst="rect">
              <a:avLst/>
            </a:prstGeom>
            <a:noFill/>
            <a:ln w="9525">
              <a:solidFill>
                <a:schemeClr val="tx1"/>
              </a:solidFill>
              <a:miter lim="800000"/>
              <a:headEnd/>
              <a:tailEnd/>
            </a:ln>
            <a:effectLst/>
          </p:spPr>
          <p:txBody>
            <a:bodyPr>
              <a:spAutoFit/>
            </a:bodyPr>
            <a:lstStyle/>
            <a:p>
              <a:pPr algn="ctr">
                <a:spcBef>
                  <a:spcPct val="50000"/>
                </a:spcBef>
                <a:defRPr/>
              </a:pPr>
              <a:r>
                <a:rPr lang="en-US" sz="2000">
                  <a:effectLst>
                    <a:outerShdw blurRad="38100" dist="38100" dir="2700000" algn="tl">
                      <a:srgbClr val="919191"/>
                    </a:outerShdw>
                  </a:effectLst>
                  <a:latin typeface="Arial" charset="0"/>
                </a:rPr>
                <a:t>Personal Factors</a:t>
              </a:r>
            </a:p>
          </p:txBody>
        </p:sp>
        <p:sp>
          <p:nvSpPr>
            <p:cNvPr id="4146" name="Line 15">
              <a:extLst>
                <a:ext uri="{FF2B5EF4-FFF2-40B4-BE49-F238E27FC236}">
                  <a16:creationId xmlns:a16="http://schemas.microsoft.com/office/drawing/2014/main" id="{3D4C569D-8B02-DF4D-BAC4-C74C4B2676E9}"/>
                </a:ext>
              </a:extLst>
            </p:cNvPr>
            <p:cNvSpPr>
              <a:spLocks noChangeShapeType="1"/>
            </p:cNvSpPr>
            <p:nvPr/>
          </p:nvSpPr>
          <p:spPr bwMode="auto">
            <a:xfrm>
              <a:off x="3261" y="2946"/>
              <a:ext cx="0" cy="38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4147" name="Line 16">
              <a:extLst>
                <a:ext uri="{FF2B5EF4-FFF2-40B4-BE49-F238E27FC236}">
                  <a16:creationId xmlns:a16="http://schemas.microsoft.com/office/drawing/2014/main" id="{C150ED87-8771-254D-B479-FD45B08825C6}"/>
                </a:ext>
              </a:extLst>
            </p:cNvPr>
            <p:cNvSpPr>
              <a:spLocks noChangeShapeType="1"/>
            </p:cNvSpPr>
            <p:nvPr/>
          </p:nvSpPr>
          <p:spPr bwMode="auto">
            <a:xfrm>
              <a:off x="1491" y="2946"/>
              <a:ext cx="0" cy="21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4148" name="Line 17">
              <a:extLst>
                <a:ext uri="{FF2B5EF4-FFF2-40B4-BE49-F238E27FC236}">
                  <a16:creationId xmlns:a16="http://schemas.microsoft.com/office/drawing/2014/main" id="{55FF7781-71E5-0241-95CD-0DD80813A7C2}"/>
                </a:ext>
              </a:extLst>
            </p:cNvPr>
            <p:cNvSpPr>
              <a:spLocks noChangeShapeType="1"/>
            </p:cNvSpPr>
            <p:nvPr/>
          </p:nvSpPr>
          <p:spPr bwMode="auto">
            <a:xfrm>
              <a:off x="5032" y="2946"/>
              <a:ext cx="0" cy="21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18">
            <a:extLst>
              <a:ext uri="{FF2B5EF4-FFF2-40B4-BE49-F238E27FC236}">
                <a16:creationId xmlns:a16="http://schemas.microsoft.com/office/drawing/2014/main" id="{65BA6CCB-244E-0B4E-9172-9D8EB38D63E8}"/>
              </a:ext>
            </a:extLst>
          </p:cNvPr>
          <p:cNvGrpSpPr>
            <a:grpSpLocks/>
          </p:cNvGrpSpPr>
          <p:nvPr/>
        </p:nvGrpSpPr>
        <p:grpSpPr bwMode="auto">
          <a:xfrm>
            <a:off x="1381125" y="3246438"/>
            <a:ext cx="7434263" cy="1009650"/>
            <a:chOff x="576" y="2221"/>
            <a:chExt cx="5088" cy="805"/>
          </a:xfrm>
        </p:grpSpPr>
        <p:sp>
          <p:nvSpPr>
            <p:cNvPr id="778259" name="Text Box 19">
              <a:extLst>
                <a:ext uri="{FF2B5EF4-FFF2-40B4-BE49-F238E27FC236}">
                  <a16:creationId xmlns:a16="http://schemas.microsoft.com/office/drawing/2014/main" id="{5ECCB205-C35E-2245-B591-0B68DE0BB736}"/>
                </a:ext>
              </a:extLst>
            </p:cNvPr>
            <p:cNvSpPr txBox="1">
              <a:spLocks noChangeArrowheads="1"/>
            </p:cNvSpPr>
            <p:nvPr/>
          </p:nvSpPr>
          <p:spPr bwMode="auto">
            <a:xfrm>
              <a:off x="576" y="2224"/>
              <a:ext cx="1758" cy="802"/>
            </a:xfrm>
            <a:prstGeom prst="rect">
              <a:avLst/>
            </a:prstGeom>
            <a:noFill/>
            <a:ln w="9525">
              <a:noFill/>
              <a:miter lim="800000"/>
              <a:headEnd/>
              <a:tailEnd/>
            </a:ln>
            <a:effectLst/>
          </p:spPr>
          <p:txBody>
            <a:bodyPr>
              <a:spAutoFit/>
            </a:bodyPr>
            <a:lstStyle/>
            <a:p>
              <a:pPr algn="ctr">
                <a:defRPr/>
              </a:pPr>
              <a:r>
                <a:rPr lang="en-US" sz="2000">
                  <a:solidFill>
                    <a:srgbClr val="FFCC00"/>
                  </a:solidFill>
                  <a:effectLst>
                    <a:outerShdw blurRad="38100" dist="38100" dir="2700000" algn="tl">
                      <a:srgbClr val="FFFFFF"/>
                    </a:outerShdw>
                  </a:effectLst>
                  <a:latin typeface="Arial" charset="0"/>
                </a:rPr>
                <a:t>Body function&amp;structure</a:t>
              </a:r>
              <a:r>
                <a:rPr lang="en-US" sz="2000">
                  <a:effectLst>
                    <a:outerShdw blurRad="38100" dist="38100" dir="2700000" algn="tl">
                      <a:srgbClr val="919191"/>
                    </a:outerShdw>
                  </a:effectLst>
                  <a:latin typeface="Arial" charset="0"/>
                </a:rPr>
                <a:t>  </a:t>
              </a:r>
              <a:r>
                <a:rPr lang="en-US" sz="2000" i="1">
                  <a:effectLst>
                    <a:outerShdw blurRad="38100" dist="38100" dir="2700000" algn="tl">
                      <a:srgbClr val="919191"/>
                    </a:outerShdw>
                  </a:effectLst>
                  <a:latin typeface="Arial" charset="0"/>
                </a:rPr>
                <a:t>(Impairment</a:t>
              </a:r>
              <a:r>
                <a:rPr lang="en-US" sz="2000" i="1">
                  <a:effectLst>
                    <a:outerShdw blurRad="38100" dist="38100" dir="2700000" algn="tl">
                      <a:srgbClr val="919191"/>
                    </a:outerShdw>
                  </a:effectLst>
                  <a:latin typeface="Times New Roman" pitchFamily="18" charset="0"/>
                </a:rPr>
                <a:t>)</a:t>
              </a:r>
            </a:p>
          </p:txBody>
        </p:sp>
        <p:sp>
          <p:nvSpPr>
            <p:cNvPr id="778260" name="Text Box 20">
              <a:extLst>
                <a:ext uri="{FF2B5EF4-FFF2-40B4-BE49-F238E27FC236}">
                  <a16:creationId xmlns:a16="http://schemas.microsoft.com/office/drawing/2014/main" id="{42EA6618-BF41-724C-920C-CBB9F5FF4A57}"/>
                </a:ext>
              </a:extLst>
            </p:cNvPr>
            <p:cNvSpPr txBox="1">
              <a:spLocks noChangeArrowheads="1"/>
            </p:cNvSpPr>
            <p:nvPr/>
          </p:nvSpPr>
          <p:spPr bwMode="auto">
            <a:xfrm>
              <a:off x="2755" y="2224"/>
              <a:ext cx="1138" cy="559"/>
            </a:xfrm>
            <a:prstGeom prst="rect">
              <a:avLst/>
            </a:prstGeom>
            <a:noFill/>
            <a:ln w="9525">
              <a:noFill/>
              <a:miter lim="800000"/>
              <a:headEnd/>
              <a:tailEnd/>
            </a:ln>
            <a:effectLst/>
          </p:spPr>
          <p:txBody>
            <a:bodyPr>
              <a:spAutoFit/>
            </a:bodyPr>
            <a:lstStyle/>
            <a:p>
              <a:pPr algn="ctr">
                <a:defRPr/>
              </a:pPr>
              <a:r>
                <a:rPr lang="en-US" sz="2000">
                  <a:solidFill>
                    <a:srgbClr val="FFCC00"/>
                  </a:solidFill>
                  <a:effectLst>
                    <a:outerShdw blurRad="38100" dist="38100" dir="2700000" algn="tl">
                      <a:srgbClr val="FFFFFF"/>
                    </a:outerShdw>
                  </a:effectLst>
                  <a:latin typeface="Arial" charset="0"/>
                </a:rPr>
                <a:t>Activities</a:t>
              </a:r>
            </a:p>
            <a:p>
              <a:pPr algn="ctr">
                <a:defRPr/>
              </a:pPr>
              <a:r>
                <a:rPr lang="en-US" sz="2000" i="1">
                  <a:effectLst>
                    <a:outerShdw blurRad="38100" dist="38100" dir="2700000" algn="tl">
                      <a:srgbClr val="919191"/>
                    </a:outerShdw>
                  </a:effectLst>
                  <a:latin typeface="Arial" charset="0"/>
                </a:rPr>
                <a:t>(Limitation)</a:t>
              </a:r>
              <a:r>
                <a:rPr lang="en-US" sz="2000">
                  <a:effectLst>
                    <a:outerShdw blurRad="38100" dist="38100" dir="2700000" algn="tl">
                      <a:srgbClr val="919191"/>
                    </a:outerShdw>
                  </a:effectLst>
                  <a:latin typeface="Arial" charset="0"/>
                </a:rPr>
                <a:t> </a:t>
              </a:r>
              <a:endParaRPr lang="en-US" sz="2000" i="1">
                <a:effectLst>
                  <a:outerShdw blurRad="38100" dist="38100" dir="2700000" algn="tl">
                    <a:srgbClr val="919191"/>
                  </a:outerShdw>
                </a:effectLst>
                <a:latin typeface="Arial" charset="0"/>
              </a:endParaRPr>
            </a:p>
          </p:txBody>
        </p:sp>
        <p:sp>
          <p:nvSpPr>
            <p:cNvPr id="778261" name="Text Box 21">
              <a:extLst>
                <a:ext uri="{FF2B5EF4-FFF2-40B4-BE49-F238E27FC236}">
                  <a16:creationId xmlns:a16="http://schemas.microsoft.com/office/drawing/2014/main" id="{20681300-597E-CB44-8F9C-810F54319535}"/>
                </a:ext>
              </a:extLst>
            </p:cNvPr>
            <p:cNvSpPr txBox="1">
              <a:spLocks noChangeArrowheads="1"/>
            </p:cNvSpPr>
            <p:nvPr/>
          </p:nvSpPr>
          <p:spPr bwMode="auto">
            <a:xfrm>
              <a:off x="4273" y="2221"/>
              <a:ext cx="1391" cy="559"/>
            </a:xfrm>
            <a:prstGeom prst="rect">
              <a:avLst/>
            </a:prstGeom>
            <a:noFill/>
            <a:ln w="9525">
              <a:noFill/>
              <a:miter lim="800000"/>
              <a:headEnd/>
              <a:tailEnd/>
            </a:ln>
            <a:effectLst/>
          </p:spPr>
          <p:txBody>
            <a:bodyPr>
              <a:spAutoFit/>
            </a:bodyPr>
            <a:lstStyle/>
            <a:p>
              <a:pPr algn="ctr">
                <a:defRPr/>
              </a:pPr>
              <a:r>
                <a:rPr lang="en-US" sz="2000">
                  <a:solidFill>
                    <a:srgbClr val="FFCC00"/>
                  </a:solidFill>
                  <a:effectLst>
                    <a:outerShdw blurRad="38100" dist="38100" dir="2700000" algn="tl">
                      <a:srgbClr val="FFFFFF"/>
                    </a:outerShdw>
                  </a:effectLst>
                  <a:latin typeface="Arial" charset="0"/>
                </a:rPr>
                <a:t>Participation</a:t>
              </a:r>
              <a:endParaRPr lang="en-US" sz="2000">
                <a:effectLst>
                  <a:outerShdw blurRad="38100" dist="38100" dir="2700000" algn="tl">
                    <a:srgbClr val="919191"/>
                  </a:outerShdw>
                </a:effectLst>
                <a:latin typeface="Arial" charset="0"/>
              </a:endParaRPr>
            </a:p>
            <a:p>
              <a:pPr algn="ctr">
                <a:defRPr/>
              </a:pPr>
              <a:r>
                <a:rPr lang="en-US" sz="2000" i="1">
                  <a:effectLst>
                    <a:outerShdw blurRad="38100" dist="38100" dir="2700000" algn="tl">
                      <a:srgbClr val="919191"/>
                    </a:outerShdw>
                  </a:effectLst>
                  <a:latin typeface="Arial" charset="0"/>
                </a:rPr>
                <a:t>(Restriction)</a:t>
              </a:r>
            </a:p>
          </p:txBody>
        </p:sp>
      </p:grpSp>
      <p:sp>
        <p:nvSpPr>
          <p:cNvPr id="4105" name="Line 22">
            <a:extLst>
              <a:ext uri="{FF2B5EF4-FFF2-40B4-BE49-F238E27FC236}">
                <a16:creationId xmlns:a16="http://schemas.microsoft.com/office/drawing/2014/main" id="{30D1DEB2-59D8-C542-95C5-4AFE1D7A58A7}"/>
              </a:ext>
            </a:extLst>
          </p:cNvPr>
          <p:cNvSpPr>
            <a:spLocks noChangeShapeType="1"/>
          </p:cNvSpPr>
          <p:nvPr/>
        </p:nvSpPr>
        <p:spPr bwMode="auto">
          <a:xfrm>
            <a:off x="2717800" y="2928938"/>
            <a:ext cx="5173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06" name="Line 23">
            <a:extLst>
              <a:ext uri="{FF2B5EF4-FFF2-40B4-BE49-F238E27FC236}">
                <a16:creationId xmlns:a16="http://schemas.microsoft.com/office/drawing/2014/main" id="{CC54753D-6587-D047-921D-0B11A72DE34D}"/>
              </a:ext>
            </a:extLst>
          </p:cNvPr>
          <p:cNvSpPr>
            <a:spLocks noChangeShapeType="1"/>
          </p:cNvSpPr>
          <p:nvPr/>
        </p:nvSpPr>
        <p:spPr bwMode="auto">
          <a:xfrm>
            <a:off x="2717800" y="2928938"/>
            <a:ext cx="0" cy="266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107" name="Line 24">
            <a:extLst>
              <a:ext uri="{FF2B5EF4-FFF2-40B4-BE49-F238E27FC236}">
                <a16:creationId xmlns:a16="http://schemas.microsoft.com/office/drawing/2014/main" id="{8335575A-C797-E046-AD98-6022D609BDD0}"/>
              </a:ext>
            </a:extLst>
          </p:cNvPr>
          <p:cNvSpPr>
            <a:spLocks noChangeShapeType="1"/>
          </p:cNvSpPr>
          <p:nvPr/>
        </p:nvSpPr>
        <p:spPr bwMode="auto">
          <a:xfrm>
            <a:off x="7891463" y="2928938"/>
            <a:ext cx="0" cy="266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108" name="Oval 25">
            <a:extLst>
              <a:ext uri="{FF2B5EF4-FFF2-40B4-BE49-F238E27FC236}">
                <a16:creationId xmlns:a16="http://schemas.microsoft.com/office/drawing/2014/main" id="{F8193FC5-3AD8-6D41-8D78-F5BF04A62758}"/>
              </a:ext>
            </a:extLst>
          </p:cNvPr>
          <p:cNvSpPr>
            <a:spLocks noChangeArrowheads="1"/>
          </p:cNvSpPr>
          <p:nvPr/>
        </p:nvSpPr>
        <p:spPr bwMode="auto">
          <a:xfrm>
            <a:off x="1039813" y="2927350"/>
            <a:ext cx="8496300" cy="3095625"/>
          </a:xfrm>
          <a:prstGeom prst="ellipse">
            <a:avLst/>
          </a:prstGeom>
          <a:solidFill>
            <a:schemeClr val="tx2">
              <a:alpha val="30196"/>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4109" name="Text Box 26">
            <a:extLst>
              <a:ext uri="{FF2B5EF4-FFF2-40B4-BE49-F238E27FC236}">
                <a16:creationId xmlns:a16="http://schemas.microsoft.com/office/drawing/2014/main" id="{64CA76EA-E6E8-A14F-B5C4-5682F8047DB5}"/>
              </a:ext>
            </a:extLst>
          </p:cNvPr>
          <p:cNvSpPr txBox="1">
            <a:spLocks noChangeArrowheads="1"/>
          </p:cNvSpPr>
          <p:nvPr/>
        </p:nvSpPr>
        <p:spPr bwMode="auto">
          <a:xfrm>
            <a:off x="7664450" y="1628775"/>
            <a:ext cx="2262188" cy="523875"/>
          </a:xfrm>
          <a:prstGeom prst="rect">
            <a:avLst/>
          </a:prstGeom>
          <a:solidFill>
            <a:schemeClr val="tx2">
              <a:alpha val="30196"/>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a:latin typeface="Arial" panose="020B0604020202020204" pitchFamily="34" charset="0"/>
              </a:rPr>
              <a:t>Quality of life</a:t>
            </a:r>
          </a:p>
        </p:txBody>
      </p:sp>
      <p:grpSp>
        <p:nvGrpSpPr>
          <p:cNvPr id="4110" name="Group 27">
            <a:extLst>
              <a:ext uri="{FF2B5EF4-FFF2-40B4-BE49-F238E27FC236}">
                <a16:creationId xmlns:a16="http://schemas.microsoft.com/office/drawing/2014/main" id="{6FE4842F-68C3-3C48-8EA8-990FE0181D77}"/>
              </a:ext>
            </a:extLst>
          </p:cNvPr>
          <p:cNvGrpSpPr>
            <a:grpSpLocks/>
          </p:cNvGrpSpPr>
          <p:nvPr/>
        </p:nvGrpSpPr>
        <p:grpSpPr bwMode="auto">
          <a:xfrm>
            <a:off x="4567238" y="5876925"/>
            <a:ext cx="1296987" cy="890588"/>
            <a:chOff x="927" y="720"/>
            <a:chExt cx="4354" cy="3264"/>
          </a:xfrm>
        </p:grpSpPr>
        <p:pic>
          <p:nvPicPr>
            <p:cNvPr id="4135" name="Picture 28">
              <a:extLst>
                <a:ext uri="{FF2B5EF4-FFF2-40B4-BE49-F238E27FC236}">
                  <a16:creationId xmlns:a16="http://schemas.microsoft.com/office/drawing/2014/main" id="{ED967072-C965-2D48-AD93-8AC5127D2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956"/>
            <a:stretch>
              <a:fillRect/>
            </a:stretch>
          </p:blipFill>
          <p:spPr bwMode="auto">
            <a:xfrm>
              <a:off x="927" y="720"/>
              <a:ext cx="435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Rectangle 29">
              <a:extLst>
                <a:ext uri="{FF2B5EF4-FFF2-40B4-BE49-F238E27FC236}">
                  <a16:creationId xmlns:a16="http://schemas.microsoft.com/office/drawing/2014/main" id="{8D78FFDB-4C07-4D4D-9F12-583ED415C90B}"/>
                </a:ext>
              </a:extLst>
            </p:cNvPr>
            <p:cNvSpPr>
              <a:spLocks noChangeArrowheads="1"/>
            </p:cNvSpPr>
            <p:nvPr/>
          </p:nvSpPr>
          <p:spPr bwMode="auto">
            <a:xfrm>
              <a:off x="2197" y="1344"/>
              <a:ext cx="136" cy="272"/>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grpSp>
        <p:nvGrpSpPr>
          <p:cNvPr id="4111" name="Group 30">
            <a:extLst>
              <a:ext uri="{FF2B5EF4-FFF2-40B4-BE49-F238E27FC236}">
                <a16:creationId xmlns:a16="http://schemas.microsoft.com/office/drawing/2014/main" id="{FBA942D8-0559-9248-825B-6DE1BD2F41DC}"/>
              </a:ext>
            </a:extLst>
          </p:cNvPr>
          <p:cNvGrpSpPr>
            <a:grpSpLocks/>
          </p:cNvGrpSpPr>
          <p:nvPr/>
        </p:nvGrpSpPr>
        <p:grpSpPr bwMode="auto">
          <a:xfrm>
            <a:off x="7304088" y="5489575"/>
            <a:ext cx="1017587" cy="1368425"/>
            <a:chOff x="2780" y="482"/>
            <a:chExt cx="1702" cy="2562"/>
          </a:xfrm>
        </p:grpSpPr>
        <p:pic>
          <p:nvPicPr>
            <p:cNvPr id="4132" name="Picture 31" descr="changes">
              <a:extLst>
                <a:ext uri="{FF2B5EF4-FFF2-40B4-BE49-F238E27FC236}">
                  <a16:creationId xmlns:a16="http://schemas.microsoft.com/office/drawing/2014/main" id="{2E4F4826-1405-0641-80E0-F296D6211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 y="482"/>
              <a:ext cx="1702" cy="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3" name="Rectangle 32">
              <a:extLst>
                <a:ext uri="{FF2B5EF4-FFF2-40B4-BE49-F238E27FC236}">
                  <a16:creationId xmlns:a16="http://schemas.microsoft.com/office/drawing/2014/main" id="{FCBB5BC4-FDE0-234B-80A3-AC6C0B79E28D}"/>
                </a:ext>
              </a:extLst>
            </p:cNvPr>
            <p:cNvSpPr>
              <a:spLocks noChangeArrowheads="1"/>
            </p:cNvSpPr>
            <p:nvPr/>
          </p:nvSpPr>
          <p:spPr bwMode="auto">
            <a:xfrm>
              <a:off x="3240" y="1298"/>
              <a:ext cx="408" cy="91"/>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4134" name="Rectangle 33">
              <a:extLst>
                <a:ext uri="{FF2B5EF4-FFF2-40B4-BE49-F238E27FC236}">
                  <a16:creationId xmlns:a16="http://schemas.microsoft.com/office/drawing/2014/main" id="{9877B25F-1E65-9541-92D2-8C4656684CA9}"/>
                </a:ext>
              </a:extLst>
            </p:cNvPr>
            <p:cNvSpPr>
              <a:spLocks noChangeArrowheads="1"/>
            </p:cNvSpPr>
            <p:nvPr/>
          </p:nvSpPr>
          <p:spPr bwMode="auto">
            <a:xfrm>
              <a:off x="3830" y="1525"/>
              <a:ext cx="408" cy="91"/>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pic>
        <p:nvPicPr>
          <p:cNvPr id="4112" name="Picture 34" descr="pool">
            <a:extLst>
              <a:ext uri="{FF2B5EF4-FFF2-40B4-BE49-F238E27FC236}">
                <a16:creationId xmlns:a16="http://schemas.microsoft.com/office/drawing/2014/main" id="{DF2F1551-07E4-F845-A8A6-A4E45F175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2513" y="3014663"/>
            <a:ext cx="11509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3" name="Group 35">
            <a:extLst>
              <a:ext uri="{FF2B5EF4-FFF2-40B4-BE49-F238E27FC236}">
                <a16:creationId xmlns:a16="http://schemas.microsoft.com/office/drawing/2014/main" id="{B40C69D0-3B11-E74A-8927-D4E5302CBAF8}"/>
              </a:ext>
            </a:extLst>
          </p:cNvPr>
          <p:cNvGrpSpPr>
            <a:grpSpLocks/>
          </p:cNvGrpSpPr>
          <p:nvPr/>
        </p:nvGrpSpPr>
        <p:grpSpPr bwMode="auto">
          <a:xfrm>
            <a:off x="247650" y="5921375"/>
            <a:ext cx="1223963" cy="936625"/>
            <a:chOff x="428" y="663"/>
            <a:chExt cx="3483" cy="2346"/>
          </a:xfrm>
        </p:grpSpPr>
        <p:pic>
          <p:nvPicPr>
            <p:cNvPr id="4130" name="Picture 36" descr="Bang1">
              <a:extLst>
                <a:ext uri="{FF2B5EF4-FFF2-40B4-BE49-F238E27FC236}">
                  <a16:creationId xmlns:a16="http://schemas.microsoft.com/office/drawing/2014/main" id="{EA85B8C8-4A40-B844-BB11-EB1E63437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 y="663"/>
              <a:ext cx="3483" cy="23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31" name="Rectangle 37">
              <a:extLst>
                <a:ext uri="{FF2B5EF4-FFF2-40B4-BE49-F238E27FC236}">
                  <a16:creationId xmlns:a16="http://schemas.microsoft.com/office/drawing/2014/main" id="{B2D5B505-9138-484B-B382-A90D4172B188}"/>
                </a:ext>
              </a:extLst>
            </p:cNvPr>
            <p:cNvSpPr>
              <a:spLocks noChangeArrowheads="1"/>
            </p:cNvSpPr>
            <p:nvPr/>
          </p:nvSpPr>
          <p:spPr bwMode="auto">
            <a:xfrm>
              <a:off x="2197" y="1345"/>
              <a:ext cx="136" cy="271"/>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grpSp>
        <p:nvGrpSpPr>
          <p:cNvPr id="4114" name="Group 38">
            <a:extLst>
              <a:ext uri="{FF2B5EF4-FFF2-40B4-BE49-F238E27FC236}">
                <a16:creationId xmlns:a16="http://schemas.microsoft.com/office/drawing/2014/main" id="{51E0C946-1B3E-234A-A57D-19385CB81566}"/>
              </a:ext>
            </a:extLst>
          </p:cNvPr>
          <p:cNvGrpSpPr>
            <a:grpSpLocks noChangeAspect="1"/>
          </p:cNvGrpSpPr>
          <p:nvPr/>
        </p:nvGrpSpPr>
        <p:grpSpPr bwMode="auto">
          <a:xfrm>
            <a:off x="1398588" y="4941888"/>
            <a:ext cx="1022350" cy="1452562"/>
            <a:chOff x="2141" y="791"/>
            <a:chExt cx="2198" cy="3122"/>
          </a:xfrm>
        </p:grpSpPr>
        <p:pic>
          <p:nvPicPr>
            <p:cNvPr id="4127" name="Picture 39" descr="Bein Achsentraining">
              <a:extLst>
                <a:ext uri="{FF2B5EF4-FFF2-40B4-BE49-F238E27FC236}">
                  <a16:creationId xmlns:a16="http://schemas.microsoft.com/office/drawing/2014/main" id="{2EA82BEA-D39E-5544-93B6-6B015F9D09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1" y="791"/>
              <a:ext cx="2198" cy="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Rectangle 40">
              <a:extLst>
                <a:ext uri="{FF2B5EF4-FFF2-40B4-BE49-F238E27FC236}">
                  <a16:creationId xmlns:a16="http://schemas.microsoft.com/office/drawing/2014/main" id="{0C209A14-DB44-2D45-AEDC-DFB45527CD43}"/>
                </a:ext>
              </a:extLst>
            </p:cNvPr>
            <p:cNvSpPr>
              <a:spLocks noChangeAspect="1" noChangeArrowheads="1"/>
            </p:cNvSpPr>
            <p:nvPr/>
          </p:nvSpPr>
          <p:spPr bwMode="auto">
            <a:xfrm>
              <a:off x="2741" y="2432"/>
              <a:ext cx="181" cy="46"/>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4129" name="Rectangle 41">
              <a:extLst>
                <a:ext uri="{FF2B5EF4-FFF2-40B4-BE49-F238E27FC236}">
                  <a16:creationId xmlns:a16="http://schemas.microsoft.com/office/drawing/2014/main" id="{E5A2C2A8-7C83-A249-BB93-D1E4970895E1}"/>
                </a:ext>
              </a:extLst>
            </p:cNvPr>
            <p:cNvSpPr>
              <a:spLocks noChangeAspect="1" noChangeArrowheads="1"/>
            </p:cNvSpPr>
            <p:nvPr/>
          </p:nvSpPr>
          <p:spPr bwMode="auto">
            <a:xfrm>
              <a:off x="3059" y="1706"/>
              <a:ext cx="181" cy="46"/>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sp>
        <p:nvSpPr>
          <p:cNvPr id="4115" name="Line 42">
            <a:extLst>
              <a:ext uri="{FF2B5EF4-FFF2-40B4-BE49-F238E27FC236}">
                <a16:creationId xmlns:a16="http://schemas.microsoft.com/office/drawing/2014/main" id="{328A4C23-A7AB-7F41-AE9B-4EC05CA7BA77}"/>
              </a:ext>
            </a:extLst>
          </p:cNvPr>
          <p:cNvSpPr>
            <a:spLocks noChangeShapeType="1"/>
          </p:cNvSpPr>
          <p:nvPr/>
        </p:nvSpPr>
        <p:spPr bwMode="auto">
          <a:xfrm>
            <a:off x="5359400" y="2925763"/>
            <a:ext cx="0" cy="287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 name="Line 43">
            <a:extLst>
              <a:ext uri="{FF2B5EF4-FFF2-40B4-BE49-F238E27FC236}">
                <a16:creationId xmlns:a16="http://schemas.microsoft.com/office/drawing/2014/main" id="{F644F981-CD44-5340-BF2F-54140A920D9C}"/>
              </a:ext>
            </a:extLst>
          </p:cNvPr>
          <p:cNvSpPr>
            <a:spLocks noChangeShapeType="1"/>
          </p:cNvSpPr>
          <p:nvPr/>
        </p:nvSpPr>
        <p:spPr bwMode="auto">
          <a:xfrm>
            <a:off x="3055938" y="2058988"/>
            <a:ext cx="2303462" cy="865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117" name="Group 44">
            <a:extLst>
              <a:ext uri="{FF2B5EF4-FFF2-40B4-BE49-F238E27FC236}">
                <a16:creationId xmlns:a16="http://schemas.microsoft.com/office/drawing/2014/main" id="{A0338170-A717-9B42-9A98-DB6D3ED5EEEE}"/>
              </a:ext>
            </a:extLst>
          </p:cNvPr>
          <p:cNvGrpSpPr>
            <a:grpSpLocks noChangeAspect="1"/>
          </p:cNvGrpSpPr>
          <p:nvPr/>
        </p:nvGrpSpPr>
        <p:grpSpPr bwMode="auto">
          <a:xfrm>
            <a:off x="2335213" y="5445125"/>
            <a:ext cx="850900" cy="1152525"/>
            <a:chOff x="2325" y="1113"/>
            <a:chExt cx="1830" cy="2478"/>
          </a:xfrm>
        </p:grpSpPr>
        <p:graphicFrame>
          <p:nvGraphicFramePr>
            <p:cNvPr id="4124" name="Object 45">
              <a:extLst>
                <a:ext uri="{FF2B5EF4-FFF2-40B4-BE49-F238E27FC236}">
                  <a16:creationId xmlns:a16="http://schemas.microsoft.com/office/drawing/2014/main" id="{B0EA5D69-622F-2F4A-8233-9F33A7F06A6E}"/>
                </a:ext>
              </a:extLst>
            </p:cNvPr>
            <p:cNvGraphicFramePr>
              <a:graphicFrameLocks noChangeAspect="1"/>
            </p:cNvGraphicFramePr>
            <p:nvPr/>
          </p:nvGraphicFramePr>
          <p:xfrm>
            <a:off x="2325" y="1113"/>
            <a:ext cx="1830" cy="2478"/>
          </p:xfrm>
          <a:graphic>
            <a:graphicData uri="http://schemas.openxmlformats.org/presentationml/2006/ole">
              <mc:AlternateContent xmlns:mc="http://schemas.openxmlformats.org/markup-compatibility/2006">
                <mc:Choice xmlns:v="urn:schemas-microsoft-com:vml" Requires="v">
                  <p:oleObj spid="_x0000_s4151" name="Bitmap Image" r:id="rId8" imgW="3873500" imgH="5245100" progId="Paint.Picture">
                    <p:embed/>
                  </p:oleObj>
                </mc:Choice>
                <mc:Fallback>
                  <p:oleObj name="Bitmap Image" r:id="rId8" imgW="3873500" imgH="5245100" progId="Paint.Picture">
                    <p:embed/>
                    <p:pic>
                      <p:nvPicPr>
                        <p:cNvPr id="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5" y="1113"/>
                          <a:ext cx="1830" cy="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5" name="Rectangle 46">
              <a:extLst>
                <a:ext uri="{FF2B5EF4-FFF2-40B4-BE49-F238E27FC236}">
                  <a16:creationId xmlns:a16="http://schemas.microsoft.com/office/drawing/2014/main" id="{058B6235-C170-6C47-A8CC-99A0EA0F7049}"/>
                </a:ext>
              </a:extLst>
            </p:cNvPr>
            <p:cNvSpPr>
              <a:spLocks noChangeAspect="1" noChangeArrowheads="1"/>
            </p:cNvSpPr>
            <p:nvPr/>
          </p:nvSpPr>
          <p:spPr bwMode="auto">
            <a:xfrm>
              <a:off x="2922" y="1570"/>
              <a:ext cx="227" cy="136"/>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4126" name="Rectangle 47">
              <a:extLst>
                <a:ext uri="{FF2B5EF4-FFF2-40B4-BE49-F238E27FC236}">
                  <a16:creationId xmlns:a16="http://schemas.microsoft.com/office/drawing/2014/main" id="{6FAE7C17-820E-6E4A-B676-877D8AB88CEC}"/>
                </a:ext>
              </a:extLst>
            </p:cNvPr>
            <p:cNvSpPr>
              <a:spLocks noChangeAspect="1" noChangeArrowheads="1"/>
            </p:cNvSpPr>
            <p:nvPr/>
          </p:nvSpPr>
          <p:spPr bwMode="auto">
            <a:xfrm>
              <a:off x="3558" y="1661"/>
              <a:ext cx="90" cy="227"/>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grpSp>
        <p:nvGrpSpPr>
          <p:cNvPr id="4118" name="Group 48">
            <a:extLst>
              <a:ext uri="{FF2B5EF4-FFF2-40B4-BE49-F238E27FC236}">
                <a16:creationId xmlns:a16="http://schemas.microsoft.com/office/drawing/2014/main" id="{B757BE32-ED85-CB4F-9013-2136B1FF93AD}"/>
              </a:ext>
            </a:extLst>
          </p:cNvPr>
          <p:cNvGrpSpPr>
            <a:grpSpLocks noChangeAspect="1"/>
          </p:cNvGrpSpPr>
          <p:nvPr/>
        </p:nvGrpSpPr>
        <p:grpSpPr bwMode="auto">
          <a:xfrm>
            <a:off x="679450" y="4437063"/>
            <a:ext cx="822325" cy="1143000"/>
            <a:chOff x="2322" y="1077"/>
            <a:chExt cx="1836" cy="2550"/>
          </a:xfrm>
        </p:grpSpPr>
        <p:graphicFrame>
          <p:nvGraphicFramePr>
            <p:cNvPr id="4121" name="Object 49">
              <a:extLst>
                <a:ext uri="{FF2B5EF4-FFF2-40B4-BE49-F238E27FC236}">
                  <a16:creationId xmlns:a16="http://schemas.microsoft.com/office/drawing/2014/main" id="{D8959132-4365-D34D-8518-C535DC661C1D}"/>
                </a:ext>
              </a:extLst>
            </p:cNvPr>
            <p:cNvGraphicFramePr>
              <a:graphicFrameLocks noChangeAspect="1"/>
            </p:cNvGraphicFramePr>
            <p:nvPr/>
          </p:nvGraphicFramePr>
          <p:xfrm>
            <a:off x="2322" y="1077"/>
            <a:ext cx="1836" cy="2550"/>
          </p:xfrm>
          <a:graphic>
            <a:graphicData uri="http://schemas.openxmlformats.org/presentationml/2006/ole">
              <mc:AlternateContent xmlns:mc="http://schemas.openxmlformats.org/markup-compatibility/2006">
                <mc:Choice xmlns:v="urn:schemas-microsoft-com:vml" Requires="v">
                  <p:oleObj spid="_x0000_s4152" name="Bitmap Image" r:id="rId10" imgW="3886200" imgH="5397500" progId="Paint.Picture">
                    <p:embed/>
                  </p:oleObj>
                </mc:Choice>
                <mc:Fallback>
                  <p:oleObj name="Bitmap Image" r:id="rId10" imgW="3886200" imgH="5397500" progId="Paint.Picture">
                    <p:embed/>
                    <p:pic>
                      <p:nvPicPr>
                        <p:cNvPr id="0" name="Object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2" y="1077"/>
                          <a:ext cx="1836" cy="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2" name="Rectangle 50">
              <a:extLst>
                <a:ext uri="{FF2B5EF4-FFF2-40B4-BE49-F238E27FC236}">
                  <a16:creationId xmlns:a16="http://schemas.microsoft.com/office/drawing/2014/main" id="{BD7861E6-7ABE-D441-9354-6647E1086DD5}"/>
                </a:ext>
              </a:extLst>
            </p:cNvPr>
            <p:cNvSpPr>
              <a:spLocks noChangeAspect="1" noChangeArrowheads="1"/>
            </p:cNvSpPr>
            <p:nvPr/>
          </p:nvSpPr>
          <p:spPr bwMode="auto">
            <a:xfrm>
              <a:off x="3240" y="1344"/>
              <a:ext cx="272" cy="90"/>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4123" name="Rectangle 51">
              <a:extLst>
                <a:ext uri="{FF2B5EF4-FFF2-40B4-BE49-F238E27FC236}">
                  <a16:creationId xmlns:a16="http://schemas.microsoft.com/office/drawing/2014/main" id="{E7B4EE45-F494-2044-B94C-65E94158C77C}"/>
                </a:ext>
              </a:extLst>
            </p:cNvPr>
            <p:cNvSpPr>
              <a:spLocks noChangeAspect="1" noChangeArrowheads="1"/>
            </p:cNvSpPr>
            <p:nvPr/>
          </p:nvSpPr>
          <p:spPr bwMode="auto">
            <a:xfrm>
              <a:off x="2832" y="1571"/>
              <a:ext cx="272" cy="90"/>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grpSp>
      <p:sp>
        <p:nvSpPr>
          <p:cNvPr id="4119" name="Text Box 52">
            <a:extLst>
              <a:ext uri="{FF2B5EF4-FFF2-40B4-BE49-F238E27FC236}">
                <a16:creationId xmlns:a16="http://schemas.microsoft.com/office/drawing/2014/main" id="{BEB51502-58BF-D74F-B7DC-86D41FCD4ED5}"/>
              </a:ext>
            </a:extLst>
          </p:cNvPr>
          <p:cNvSpPr txBox="1">
            <a:spLocks noChangeArrowheads="1"/>
          </p:cNvSpPr>
          <p:nvPr/>
        </p:nvSpPr>
        <p:spPr bwMode="auto">
          <a:xfrm>
            <a:off x="3343275" y="5857875"/>
            <a:ext cx="1069975" cy="369888"/>
          </a:xfrm>
          <a:prstGeom prst="rect">
            <a:avLst/>
          </a:prstGeom>
          <a:solidFill>
            <a:schemeClr val="tx2">
              <a:alpha val="70195"/>
            </a:schemeClr>
          </a:solidFill>
          <a:ln w="12700">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The Law</a:t>
            </a:r>
          </a:p>
        </p:txBody>
      </p:sp>
      <p:sp>
        <p:nvSpPr>
          <p:cNvPr id="4120" name="Line 53">
            <a:extLst>
              <a:ext uri="{FF2B5EF4-FFF2-40B4-BE49-F238E27FC236}">
                <a16:creationId xmlns:a16="http://schemas.microsoft.com/office/drawing/2014/main" id="{3A5CC08D-11CE-A04D-8B27-A814B3D5EA67}"/>
              </a:ext>
            </a:extLst>
          </p:cNvPr>
          <p:cNvSpPr>
            <a:spLocks noChangeShapeType="1"/>
          </p:cNvSpPr>
          <p:nvPr/>
        </p:nvSpPr>
        <p:spPr bwMode="auto">
          <a:xfrm flipH="1">
            <a:off x="6799263" y="2060575"/>
            <a:ext cx="1152525" cy="1150938"/>
          </a:xfrm>
          <a:prstGeom prst="line">
            <a:avLst/>
          </a:prstGeom>
          <a:noFill/>
          <a:ln w="177800">
            <a:solidFill>
              <a:srgbClr val="70723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7D27212-8BFA-A746-B68E-D9344CDCEB4F}"/>
              </a:ext>
            </a:extLst>
          </p:cNvPr>
          <p:cNvGraphicFramePr>
            <a:graphicFrameLocks noGrp="1"/>
          </p:cNvGraphicFramePr>
          <p:nvPr>
            <p:ph idx="1"/>
          </p:nvPr>
        </p:nvGraphicFramePr>
        <p:xfrm>
          <a:off x="514350" y="1481138"/>
          <a:ext cx="92583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Title 2">
            <a:extLst>
              <a:ext uri="{FF2B5EF4-FFF2-40B4-BE49-F238E27FC236}">
                <a16:creationId xmlns:a16="http://schemas.microsoft.com/office/drawing/2014/main" id="{DCF00FB4-B2F7-E94F-8C43-350072E33E86}"/>
              </a:ext>
            </a:extLst>
          </p:cNvPr>
          <p:cNvSpPr>
            <a:spLocks noGrp="1"/>
          </p:cNvSpPr>
          <p:nvPr>
            <p:ph type="title"/>
          </p:nvPr>
        </p:nvSpPr>
        <p:spPr/>
        <p:txBody>
          <a:bodyPr/>
          <a:lstStyle/>
          <a:p>
            <a:pPr eaLnBrk="1" hangingPunct="1"/>
            <a:r>
              <a:rPr lang="en-GB" altLang="en-US"/>
              <a:t>What Works</a:t>
            </a:r>
          </a:p>
        </p:txBody>
      </p:sp>
      <p:sp>
        <p:nvSpPr>
          <p:cNvPr id="4" name="Footer Placeholder 3">
            <a:extLst>
              <a:ext uri="{FF2B5EF4-FFF2-40B4-BE49-F238E27FC236}">
                <a16:creationId xmlns:a16="http://schemas.microsoft.com/office/drawing/2014/main" id="{CB132164-AE27-5C49-BE5F-4E42C7A19F4E}"/>
              </a:ext>
            </a:extLst>
          </p:cNvPr>
          <p:cNvSpPr>
            <a:spLocks noGrp="1"/>
          </p:cNvSpPr>
          <p:nvPr>
            <p:ph type="ftr" sz="quarter" idx="11"/>
          </p:nvPr>
        </p:nvSpPr>
        <p:spPr/>
        <p:txBody>
          <a:bodyPr/>
          <a:lstStyle/>
          <a:p>
            <a:pPr>
              <a:defRPr/>
            </a:pPr>
            <a:r>
              <a:rPr lang="en-GB"/>
              <a:t>Dr RM Kent Mid Yorks NHS Trust</a:t>
            </a:r>
            <a:endParaRPr lang="en-US"/>
          </a:p>
        </p:txBody>
      </p:sp>
      <p:sp>
        <p:nvSpPr>
          <p:cNvPr id="24581" name="Slide Number Placeholder 4">
            <a:extLst>
              <a:ext uri="{FF2B5EF4-FFF2-40B4-BE49-F238E27FC236}">
                <a16:creationId xmlns:a16="http://schemas.microsoft.com/office/drawing/2014/main" id="{CFBD0876-96AA-FB4C-B960-4EA762A29B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2463F2-22D1-8D40-BF03-7F229C2FFD1F}" type="slidenum">
              <a:rPr lang="en-US" altLang="en-US" sz="1200">
                <a:solidFill>
                  <a:srgbClr val="898989"/>
                </a:solidFill>
                <a:latin typeface="Arial" panose="020B0604020202020204" pitchFamily="34" charset="0"/>
              </a:rPr>
              <a:pPr>
                <a:spcBef>
                  <a:spcPct val="0"/>
                </a:spcBef>
                <a:buFontTx/>
                <a:buNone/>
              </a:pPr>
              <a:t>20</a:t>
            </a:fld>
            <a:endParaRPr lang="en-US" altLang="en-US" sz="1200">
              <a:solidFill>
                <a:srgbClr val="898989"/>
              </a:solidFill>
              <a:latin typeface="Arial" panose="020B0604020202020204" pitchFamily="34" charset="0"/>
            </a:endParaRPr>
          </a:p>
        </p:txBody>
      </p:sp>
      <p:sp>
        <p:nvSpPr>
          <p:cNvPr id="24582" name="TextBox 10">
            <a:extLst>
              <a:ext uri="{FF2B5EF4-FFF2-40B4-BE49-F238E27FC236}">
                <a16:creationId xmlns:a16="http://schemas.microsoft.com/office/drawing/2014/main" id="{13F9EC6F-A05B-B84D-BA7C-EC12C8D75127}"/>
              </a:ext>
            </a:extLst>
          </p:cNvPr>
          <p:cNvSpPr txBox="1">
            <a:spLocks noChangeArrowheads="1"/>
          </p:cNvSpPr>
          <p:nvPr/>
        </p:nvSpPr>
        <p:spPr bwMode="auto">
          <a:xfrm>
            <a:off x="785813" y="1000125"/>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solidFill>
                  <a:srgbClr val="7030A0"/>
                </a:solidFill>
                <a:latin typeface="Arial" panose="020B0604020202020204" pitchFamily="34" charset="0"/>
                <a:cs typeface="Arial" panose="020B0604020202020204" pitchFamily="34" charset="0"/>
              </a:rPr>
              <a:t>Family Support  and Participation</a:t>
            </a:r>
          </a:p>
        </p:txBody>
      </p:sp>
      <p:sp>
        <p:nvSpPr>
          <p:cNvPr id="24583" name="TextBox 11">
            <a:extLst>
              <a:ext uri="{FF2B5EF4-FFF2-40B4-BE49-F238E27FC236}">
                <a16:creationId xmlns:a16="http://schemas.microsoft.com/office/drawing/2014/main" id="{36DFE7EE-8394-0F4C-AAD0-5C2BED4B8498}"/>
              </a:ext>
            </a:extLst>
          </p:cNvPr>
          <p:cNvSpPr txBox="1">
            <a:spLocks noChangeArrowheads="1"/>
          </p:cNvSpPr>
          <p:nvPr/>
        </p:nvSpPr>
        <p:spPr bwMode="auto">
          <a:xfrm>
            <a:off x="7858125" y="5357813"/>
            <a:ext cx="200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solidFill>
                  <a:srgbClr val="7030A0"/>
                </a:solidFill>
                <a:latin typeface="Arial" panose="020B0604020202020204" pitchFamily="34" charset="0"/>
                <a:cs typeface="Arial" panose="020B0604020202020204" pitchFamily="34" charset="0"/>
              </a:rPr>
              <a:t>Focus on Employment or </a:t>
            </a:r>
          </a:p>
          <a:p>
            <a:pPr eaLnBrk="1" hangingPunct="1">
              <a:spcBef>
                <a:spcPct val="0"/>
              </a:spcBef>
              <a:buFontTx/>
              <a:buNone/>
            </a:pPr>
            <a:r>
              <a:rPr lang="en-GB" altLang="en-US" sz="1600" b="1">
                <a:solidFill>
                  <a:srgbClr val="7030A0"/>
                </a:solidFill>
                <a:latin typeface="Arial" panose="020B0604020202020204" pitchFamily="34" charset="0"/>
                <a:cs typeface="Arial" panose="020B0604020202020204" pitchFamily="34" charset="0"/>
              </a:rPr>
              <a:t>vocational activity</a:t>
            </a:r>
          </a:p>
        </p:txBody>
      </p:sp>
      <p:sp>
        <p:nvSpPr>
          <p:cNvPr id="24584" name="TextBox 12">
            <a:extLst>
              <a:ext uri="{FF2B5EF4-FFF2-40B4-BE49-F238E27FC236}">
                <a16:creationId xmlns:a16="http://schemas.microsoft.com/office/drawing/2014/main" id="{83A411CF-7582-9D4B-BCDD-7C67CF048F57}"/>
              </a:ext>
            </a:extLst>
          </p:cNvPr>
          <p:cNvSpPr txBox="1">
            <a:spLocks noChangeArrowheads="1"/>
          </p:cNvSpPr>
          <p:nvPr/>
        </p:nvSpPr>
        <p:spPr bwMode="auto">
          <a:xfrm>
            <a:off x="642938" y="5572125"/>
            <a:ext cx="2662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solidFill>
                  <a:srgbClr val="7030A0"/>
                </a:solidFill>
                <a:latin typeface="Arial" panose="020B0604020202020204" pitchFamily="34" charset="0"/>
                <a:cs typeface="Arial" panose="020B0604020202020204" pitchFamily="34" charset="0"/>
              </a:rPr>
              <a:t>Understanding of  </a:t>
            </a:r>
          </a:p>
          <a:p>
            <a:pPr eaLnBrk="1" hangingPunct="1">
              <a:spcBef>
                <a:spcPct val="0"/>
              </a:spcBef>
              <a:buFontTx/>
              <a:buNone/>
            </a:pPr>
            <a:r>
              <a:rPr lang="en-GB" altLang="en-US" sz="1600" b="1">
                <a:solidFill>
                  <a:srgbClr val="7030A0"/>
                </a:solidFill>
                <a:latin typeface="Arial" panose="020B0604020202020204" pitchFamily="34" charset="0"/>
                <a:cs typeface="Arial" panose="020B0604020202020204" pitchFamily="34" charset="0"/>
              </a:rPr>
              <a:t>Social Model of Disability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a:extLst>
              <a:ext uri="{FF2B5EF4-FFF2-40B4-BE49-F238E27FC236}">
                <a16:creationId xmlns:a16="http://schemas.microsoft.com/office/drawing/2014/main" id="{9A823C14-7DB7-E646-8E96-E0FF5E7B5DB1}"/>
              </a:ext>
            </a:extLst>
          </p:cNvPr>
          <p:cNvSpPr>
            <a:spLocks noGrp="1" noChangeArrowheads="1"/>
          </p:cNvSpPr>
          <p:nvPr>
            <p:ph idx="1"/>
          </p:nvPr>
        </p:nvSpPr>
        <p:spPr>
          <a:xfrm>
            <a:off x="514350" y="1481329"/>
            <a:ext cx="9258300" cy="4525963"/>
          </a:xfrm>
          <a:ln>
            <a:miter lim="800000"/>
            <a:headEnd/>
            <a:tailEnd/>
          </a:ln>
        </p:spPr>
        <p:style>
          <a:lnRef idx="1">
            <a:schemeClr val="accent6"/>
          </a:lnRef>
          <a:fillRef idx="2">
            <a:schemeClr val="accent6"/>
          </a:fillRef>
          <a:effectRef idx="1">
            <a:schemeClr val="accent6"/>
          </a:effectRef>
          <a:fontRef idx="minor">
            <a:schemeClr val="dk1"/>
          </a:fontRef>
        </p:style>
        <p:txBody>
          <a:bodyPr numCol="2" rtlCol="0">
            <a:noAutofit/>
          </a:bodyPr>
          <a:lstStyle/>
          <a:p>
            <a:pPr marL="365760" indent="-256032" eaLnBrk="1" fontAlgn="auto" hangingPunct="1">
              <a:lnSpc>
                <a:spcPct val="120000"/>
              </a:lnSpc>
              <a:spcBef>
                <a:spcPts val="600"/>
              </a:spcBef>
              <a:spcAft>
                <a:spcPts val="600"/>
              </a:spcAft>
              <a:buFont typeface="Wingdings 3"/>
              <a:buChar char=""/>
              <a:defRPr/>
            </a:pPr>
            <a:r>
              <a:rPr lang="en-GB" sz="1800" dirty="0"/>
              <a:t>Identification of deficits with feedback to patients and family </a:t>
            </a:r>
          </a:p>
          <a:p>
            <a:pPr marL="365760" indent="-256032" eaLnBrk="1" fontAlgn="auto" hangingPunct="1">
              <a:lnSpc>
                <a:spcPct val="120000"/>
              </a:lnSpc>
              <a:spcBef>
                <a:spcPts val="600"/>
              </a:spcBef>
              <a:spcAft>
                <a:spcPts val="600"/>
              </a:spcAft>
              <a:buFont typeface="Wingdings 3"/>
              <a:buChar char=""/>
              <a:defRPr/>
            </a:pPr>
            <a:r>
              <a:rPr lang="en-GB" sz="1800" dirty="0"/>
              <a:t>Rehearsal and relearning of previously learned activity.</a:t>
            </a:r>
          </a:p>
          <a:p>
            <a:pPr marL="365760" indent="-256032" eaLnBrk="1" fontAlgn="auto" hangingPunct="1">
              <a:lnSpc>
                <a:spcPct val="120000"/>
              </a:lnSpc>
              <a:spcBef>
                <a:spcPts val="600"/>
              </a:spcBef>
              <a:spcAft>
                <a:spcPts val="600"/>
              </a:spcAft>
              <a:buFont typeface="Wingdings 3"/>
              <a:buChar char=""/>
              <a:defRPr/>
            </a:pPr>
            <a:r>
              <a:rPr lang="en-GB" sz="1800" dirty="0"/>
              <a:t>Rehearsal of  actions requiring sequencing.</a:t>
            </a:r>
          </a:p>
          <a:p>
            <a:pPr marL="365760" indent="-256032" eaLnBrk="1" fontAlgn="auto" hangingPunct="1">
              <a:lnSpc>
                <a:spcPct val="120000"/>
              </a:lnSpc>
              <a:spcBef>
                <a:spcPts val="600"/>
              </a:spcBef>
              <a:spcAft>
                <a:spcPts val="600"/>
              </a:spcAft>
              <a:buFont typeface="Wingdings 3"/>
              <a:buChar char=""/>
              <a:defRPr/>
            </a:pPr>
            <a:r>
              <a:rPr lang="en-GB" sz="1800" dirty="0"/>
              <a:t>Progressing activities from more to less structured and more to less supported</a:t>
            </a:r>
          </a:p>
          <a:p>
            <a:pPr marL="365760" indent="-256032" eaLnBrk="1" fontAlgn="auto" hangingPunct="1">
              <a:lnSpc>
                <a:spcPct val="120000"/>
              </a:lnSpc>
              <a:spcBef>
                <a:spcPts val="600"/>
              </a:spcBef>
              <a:spcAft>
                <a:spcPts val="600"/>
              </a:spcAft>
              <a:buFont typeface="Wingdings 3"/>
              <a:buChar char=""/>
              <a:defRPr/>
            </a:pPr>
            <a:r>
              <a:rPr lang="en-GB" sz="1800" dirty="0"/>
              <a:t>Behavioural feedback </a:t>
            </a:r>
          </a:p>
          <a:p>
            <a:pPr marL="365760" indent="-256032" eaLnBrk="1" fontAlgn="auto" hangingPunct="1">
              <a:lnSpc>
                <a:spcPct val="120000"/>
              </a:lnSpc>
              <a:spcBef>
                <a:spcPts val="600"/>
              </a:spcBef>
              <a:spcAft>
                <a:spcPts val="600"/>
              </a:spcAft>
              <a:buFont typeface="Wingdings 3"/>
              <a:buChar char=""/>
              <a:defRPr/>
            </a:pPr>
            <a:r>
              <a:rPr lang="en-GB" sz="1800" dirty="0"/>
              <a:t>Breaking tasks into small steps and over learning.</a:t>
            </a:r>
          </a:p>
          <a:p>
            <a:pPr marL="365760" indent="-256032" eaLnBrk="1" fontAlgn="auto" hangingPunct="1">
              <a:lnSpc>
                <a:spcPct val="120000"/>
              </a:lnSpc>
              <a:spcBef>
                <a:spcPts val="600"/>
              </a:spcBef>
              <a:spcAft>
                <a:spcPts val="600"/>
              </a:spcAft>
              <a:buFont typeface="Wingdings 3"/>
              <a:buChar char=""/>
              <a:defRPr/>
            </a:pPr>
            <a:r>
              <a:rPr lang="en-GB" sz="1800" dirty="0"/>
              <a:t>Identifying strategies for certain scenarios.</a:t>
            </a:r>
          </a:p>
          <a:p>
            <a:pPr marL="365760" indent="-256032" eaLnBrk="1" fontAlgn="auto" hangingPunct="1">
              <a:lnSpc>
                <a:spcPct val="120000"/>
              </a:lnSpc>
              <a:spcBef>
                <a:spcPts val="600"/>
              </a:spcBef>
              <a:spcAft>
                <a:spcPts val="600"/>
              </a:spcAft>
              <a:buFont typeface="Wingdings 3"/>
              <a:buChar char=""/>
              <a:defRPr/>
            </a:pPr>
            <a:r>
              <a:rPr lang="en-GB" sz="1800" dirty="0"/>
              <a:t>Compensations</a:t>
            </a:r>
          </a:p>
          <a:p>
            <a:pPr marL="365760" indent="-256032" eaLnBrk="1" fontAlgn="auto" hangingPunct="1">
              <a:lnSpc>
                <a:spcPct val="120000"/>
              </a:lnSpc>
              <a:spcBef>
                <a:spcPts val="600"/>
              </a:spcBef>
              <a:spcAft>
                <a:spcPts val="600"/>
              </a:spcAft>
              <a:buFont typeface="Wingdings 3"/>
              <a:buChar char=""/>
              <a:defRPr/>
            </a:pPr>
            <a:r>
              <a:rPr lang="en-GB" sz="1800" dirty="0"/>
              <a:t>Use of external devices and memory aids (does aid learning)</a:t>
            </a:r>
          </a:p>
          <a:p>
            <a:pPr marL="365760" indent="-256032" eaLnBrk="1" fontAlgn="auto" hangingPunct="1">
              <a:lnSpc>
                <a:spcPct val="120000"/>
              </a:lnSpc>
              <a:spcBef>
                <a:spcPts val="600"/>
              </a:spcBef>
              <a:spcAft>
                <a:spcPts val="600"/>
              </a:spcAft>
              <a:buFont typeface="Wingdings 3"/>
              <a:buChar char=""/>
              <a:defRPr/>
            </a:pPr>
            <a:r>
              <a:rPr lang="en-GB" sz="1800" dirty="0"/>
              <a:t>Alteration of environment and routine.</a:t>
            </a:r>
          </a:p>
          <a:p>
            <a:pPr marL="365760" indent="-256032" eaLnBrk="1" fontAlgn="auto" hangingPunct="1">
              <a:lnSpc>
                <a:spcPct val="120000"/>
              </a:lnSpc>
              <a:spcBef>
                <a:spcPts val="600"/>
              </a:spcBef>
              <a:spcAft>
                <a:spcPts val="600"/>
              </a:spcAft>
              <a:buFont typeface="Wingdings 3"/>
              <a:buChar char=""/>
              <a:defRPr/>
            </a:pPr>
            <a:r>
              <a:rPr lang="en-GB" sz="1800" dirty="0"/>
              <a:t>Use of support workers, and assistants for prompting. </a:t>
            </a:r>
          </a:p>
          <a:p>
            <a:pPr marL="365760" indent="-256032" eaLnBrk="1" fontAlgn="auto" hangingPunct="1">
              <a:lnSpc>
                <a:spcPct val="120000"/>
              </a:lnSpc>
              <a:spcBef>
                <a:spcPts val="600"/>
              </a:spcBef>
              <a:spcAft>
                <a:spcPts val="600"/>
              </a:spcAft>
              <a:buFont typeface="Wingdings 3"/>
              <a:buChar char=""/>
              <a:defRPr/>
            </a:pPr>
            <a:r>
              <a:rPr lang="en-GB" sz="1800" dirty="0"/>
              <a:t>PHARMACOLOGY?</a:t>
            </a:r>
          </a:p>
        </p:txBody>
      </p:sp>
      <p:sp>
        <p:nvSpPr>
          <p:cNvPr id="538626" name="Rectangle 2">
            <a:extLst>
              <a:ext uri="{FF2B5EF4-FFF2-40B4-BE49-F238E27FC236}">
                <a16:creationId xmlns:a16="http://schemas.microsoft.com/office/drawing/2014/main" id="{9ED17677-2979-CA46-B356-6E7937DFB218}"/>
              </a:ext>
            </a:extLst>
          </p:cNvPr>
          <p:cNvSpPr>
            <a:spLocks noGrp="1" noChangeArrowheads="1"/>
          </p:cNvSpPr>
          <p:nvPr>
            <p:ph type="title"/>
          </p:nvPr>
        </p:nvSpPr>
        <p:spPr/>
        <p:txBody>
          <a:bodyPr rtlCol="0">
            <a:normAutofit/>
          </a:bodyPr>
          <a:lstStyle/>
          <a:p>
            <a:pPr eaLnBrk="1" fontAlgn="auto" hangingPunct="1">
              <a:spcAft>
                <a:spcPts val="0"/>
              </a:spcAft>
              <a:defRPr/>
            </a:pPr>
            <a:r>
              <a:rPr lang="en-GB" dirty="0">
                <a:latin typeface="+mn-lt"/>
              </a:rPr>
              <a:t>Neuropsychological Rehabilitation</a:t>
            </a:r>
          </a:p>
        </p:txBody>
      </p:sp>
      <p:sp>
        <p:nvSpPr>
          <p:cNvPr id="25604" name="Slide Number Placeholder 3">
            <a:extLst>
              <a:ext uri="{FF2B5EF4-FFF2-40B4-BE49-F238E27FC236}">
                <a16:creationId xmlns:a16="http://schemas.microsoft.com/office/drawing/2014/main" id="{40D56250-59E0-A449-8341-9B3673389B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B97992-3546-AE42-9AB2-66C1BE637DE3}" type="slidenum">
              <a:rPr lang="en-US" altLang="en-US" sz="120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sp>
        <p:nvSpPr>
          <p:cNvPr id="46085" name="Footer Placeholder 4">
            <a:extLst>
              <a:ext uri="{FF2B5EF4-FFF2-40B4-BE49-F238E27FC236}">
                <a16:creationId xmlns:a16="http://schemas.microsoft.com/office/drawing/2014/main" id="{C666042E-68ED-9A46-B9F6-DD8B3A944EA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GB"/>
              <a:t>Dr RM Kent Mid Yorks NHS Trust</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7D5D99B-B326-5142-B9A5-77465E776EA3}"/>
              </a:ext>
            </a:extLst>
          </p:cNvPr>
          <p:cNvSpPr>
            <a:spLocks noGrp="1"/>
          </p:cNvSpPr>
          <p:nvPr>
            <p:ph type="title"/>
          </p:nvPr>
        </p:nvSpPr>
        <p:spPr/>
        <p:txBody>
          <a:bodyPr/>
          <a:lstStyle/>
          <a:p>
            <a:r>
              <a:rPr lang="en-GB" altLang="en-US"/>
              <a:t>Conclusion</a:t>
            </a:r>
          </a:p>
        </p:txBody>
      </p:sp>
      <p:sp>
        <p:nvSpPr>
          <p:cNvPr id="26627" name="Content Placeholder 2">
            <a:extLst>
              <a:ext uri="{FF2B5EF4-FFF2-40B4-BE49-F238E27FC236}">
                <a16:creationId xmlns:a16="http://schemas.microsoft.com/office/drawing/2014/main" id="{F6D16E1C-8652-CF44-8391-F2FFFA9BF013}"/>
              </a:ext>
            </a:extLst>
          </p:cNvPr>
          <p:cNvSpPr>
            <a:spLocks noGrp="1"/>
          </p:cNvSpPr>
          <p:nvPr>
            <p:ph idx="1"/>
          </p:nvPr>
        </p:nvSpPr>
        <p:spPr/>
        <p:txBody>
          <a:bodyPr/>
          <a:lstStyle/>
          <a:p>
            <a:r>
              <a:rPr lang="en-GB" altLang="en-US" sz="2800"/>
              <a:t>We have to understand what we are trying to achieve and whether this is biologically plausible.</a:t>
            </a:r>
          </a:p>
          <a:p>
            <a:r>
              <a:rPr lang="en-GB" altLang="en-US" sz="2800"/>
              <a:t>We need to better understand the mechanisms of rehabilitation in terms of learning theory</a:t>
            </a:r>
          </a:p>
          <a:p>
            <a:r>
              <a:rPr lang="en-GB" altLang="en-US" sz="2800"/>
              <a:t>We need a strong theoretical overview of how the brain recovers</a:t>
            </a:r>
          </a:p>
          <a:p>
            <a:r>
              <a:rPr lang="en-GB" altLang="en-US" sz="2800"/>
              <a:t>We need a strong understanding  of the ICF and levels of intervention</a:t>
            </a:r>
          </a:p>
          <a:p>
            <a:r>
              <a:rPr lang="en-GB" altLang="en-US" sz="2800"/>
              <a:t>There are potentially exciting areas of intervention. </a:t>
            </a:r>
          </a:p>
          <a:p>
            <a:endParaRPr lang="en-GB" altLang="en-US"/>
          </a:p>
        </p:txBody>
      </p:sp>
      <p:sp>
        <p:nvSpPr>
          <p:cNvPr id="4" name="Footer Placeholder 3">
            <a:extLst>
              <a:ext uri="{FF2B5EF4-FFF2-40B4-BE49-F238E27FC236}">
                <a16:creationId xmlns:a16="http://schemas.microsoft.com/office/drawing/2014/main" id="{A988AF6F-9E3C-954F-A8A6-9C5AD2C2D0C4}"/>
              </a:ext>
            </a:extLst>
          </p:cNvPr>
          <p:cNvSpPr>
            <a:spLocks noGrp="1"/>
          </p:cNvSpPr>
          <p:nvPr>
            <p:ph type="ftr" sz="quarter" idx="11"/>
          </p:nvPr>
        </p:nvSpPr>
        <p:spPr/>
        <p:txBody>
          <a:bodyPr/>
          <a:lstStyle/>
          <a:p>
            <a:pPr>
              <a:defRPr/>
            </a:pPr>
            <a:r>
              <a:rPr lang="en-US"/>
              <a:t>Dr RM Kent</a:t>
            </a:r>
            <a:endParaRPr lang="en-US" dirty="0"/>
          </a:p>
        </p:txBody>
      </p:sp>
      <p:sp>
        <p:nvSpPr>
          <p:cNvPr id="26629" name="Slide Number Placeholder 4">
            <a:extLst>
              <a:ext uri="{FF2B5EF4-FFF2-40B4-BE49-F238E27FC236}">
                <a16:creationId xmlns:a16="http://schemas.microsoft.com/office/drawing/2014/main" id="{06172522-05C8-034C-A7E7-0E539BE306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52DC08-1C29-6A47-915F-4F10AC1BF620}"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CB82-730C-8A46-97BD-4F71FC6C0AAC}"/>
              </a:ext>
            </a:extLst>
          </p:cNvPr>
          <p:cNvSpPr>
            <a:spLocks noGrp="1"/>
          </p:cNvSpPr>
          <p:nvPr>
            <p:ph type="title"/>
          </p:nvPr>
        </p:nvSpPr>
        <p:spPr/>
        <p:txBody>
          <a:bodyPr rtlCol="0">
            <a:normAutofit/>
          </a:bodyPr>
          <a:lstStyle/>
          <a:p>
            <a:pPr eaLnBrk="1" fontAlgn="auto" hangingPunct="1">
              <a:spcAft>
                <a:spcPts val="0"/>
              </a:spcAft>
              <a:defRPr/>
            </a:pPr>
            <a:r>
              <a:rPr lang="en-GB" dirty="0">
                <a:solidFill>
                  <a:schemeClr val="tx2">
                    <a:satMod val="200000"/>
                  </a:schemeClr>
                </a:solidFill>
              </a:rPr>
              <a:t>Definition of rehabilitation</a:t>
            </a:r>
          </a:p>
        </p:txBody>
      </p:sp>
      <p:sp>
        <p:nvSpPr>
          <p:cNvPr id="3" name="Content Placeholder 2">
            <a:extLst>
              <a:ext uri="{FF2B5EF4-FFF2-40B4-BE49-F238E27FC236}">
                <a16:creationId xmlns:a16="http://schemas.microsoft.com/office/drawing/2014/main" id="{6745E7B3-51FF-234C-A92B-328018FEBD38}"/>
              </a:ext>
            </a:extLst>
          </p:cNvPr>
          <p:cNvSpPr>
            <a:spLocks noGrp="1"/>
          </p:cNvSpPr>
          <p:nvPr>
            <p:ph idx="1"/>
          </p:nvPr>
        </p:nvSpPr>
        <p:spPr>
          <a:xfrm>
            <a:off x="561975" y="1784350"/>
            <a:ext cx="9564688" cy="4572000"/>
          </a:xfrm>
        </p:spPr>
        <p:txBody>
          <a:bodyPr rtlCol="0">
            <a:normAutofit lnSpcReduction="10000"/>
          </a:bodyPr>
          <a:lstStyle/>
          <a:p>
            <a:pPr marL="411480" eaLnBrk="1" fontAlgn="auto" hangingPunct="1">
              <a:spcAft>
                <a:spcPts val="0"/>
              </a:spcAft>
              <a:buFont typeface="Wingdings"/>
              <a:buChar char=""/>
              <a:defRPr/>
            </a:pPr>
            <a:r>
              <a:rPr lang="en-GB" dirty="0">
                <a:solidFill>
                  <a:srgbClr val="FF0000"/>
                </a:solidFill>
              </a:rPr>
              <a:t>Conceptual definition</a:t>
            </a:r>
            <a:r>
              <a:rPr lang="en-GB" dirty="0"/>
              <a:t>: A process of </a:t>
            </a:r>
            <a:r>
              <a:rPr lang="en-GB" dirty="0">
                <a:solidFill>
                  <a:schemeClr val="tx2">
                    <a:lumMod val="75000"/>
                  </a:schemeClr>
                </a:solidFill>
              </a:rPr>
              <a:t>active change </a:t>
            </a:r>
            <a:r>
              <a:rPr lang="en-GB" dirty="0"/>
              <a:t>by which a person who has become disabled acquires the knowledge and skills needed for optimal physical, psychological and social function</a:t>
            </a:r>
          </a:p>
          <a:p>
            <a:pPr marL="411480" eaLnBrk="1" fontAlgn="auto" hangingPunct="1">
              <a:spcAft>
                <a:spcPts val="0"/>
              </a:spcAft>
              <a:buFont typeface="Wingdings"/>
              <a:buNone/>
              <a:defRPr/>
            </a:pPr>
            <a:endParaRPr lang="en-GB" dirty="0"/>
          </a:p>
          <a:p>
            <a:pPr marL="411480" eaLnBrk="1" fontAlgn="auto" hangingPunct="1">
              <a:spcAft>
                <a:spcPts val="0"/>
              </a:spcAft>
              <a:buFont typeface="Wingdings"/>
              <a:buChar char=""/>
              <a:defRPr/>
            </a:pPr>
            <a:r>
              <a:rPr lang="en-GB" dirty="0">
                <a:solidFill>
                  <a:srgbClr val="FF0000"/>
                </a:solidFill>
              </a:rPr>
              <a:t>Service definition</a:t>
            </a:r>
            <a:r>
              <a:rPr lang="en-GB" dirty="0"/>
              <a:t>: The use of </a:t>
            </a:r>
            <a:r>
              <a:rPr lang="en-GB" dirty="0">
                <a:solidFill>
                  <a:schemeClr val="tx2">
                    <a:lumMod val="75000"/>
                  </a:schemeClr>
                </a:solidFill>
              </a:rPr>
              <a:t>all means </a:t>
            </a:r>
            <a:r>
              <a:rPr lang="en-GB" dirty="0"/>
              <a:t>to minimise the impact of disabling conditions and to assist disabled people to achieve their desired level of autonomy and participation in society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8F18AC9-E796-944E-95C3-4CE90F5A2740}"/>
              </a:ext>
            </a:extLst>
          </p:cNvPr>
          <p:cNvSpPr>
            <a:spLocks noGrp="1"/>
          </p:cNvSpPr>
          <p:nvPr>
            <p:ph type="title"/>
          </p:nvPr>
        </p:nvSpPr>
        <p:spPr/>
        <p:txBody>
          <a:bodyPr/>
          <a:lstStyle/>
          <a:p>
            <a:pPr eaLnBrk="1" hangingPunct="1"/>
            <a:r>
              <a:rPr lang="en-US" altLang="en-US"/>
              <a:t>Mechanisms of brain adaptation</a:t>
            </a:r>
            <a:endParaRPr lang="en-GB" altLang="en-US"/>
          </a:p>
        </p:txBody>
      </p:sp>
      <p:sp>
        <p:nvSpPr>
          <p:cNvPr id="7171" name="Rectangle 3">
            <a:extLst>
              <a:ext uri="{FF2B5EF4-FFF2-40B4-BE49-F238E27FC236}">
                <a16:creationId xmlns:a16="http://schemas.microsoft.com/office/drawing/2014/main" id="{989031C6-3FFF-7948-A3CD-B99EB31A2A86}"/>
              </a:ext>
            </a:extLst>
          </p:cNvPr>
          <p:cNvSpPr>
            <a:spLocks noGrp="1"/>
          </p:cNvSpPr>
          <p:nvPr>
            <p:ph idx="1"/>
          </p:nvPr>
        </p:nvSpPr>
        <p:spPr/>
        <p:txBody>
          <a:bodyPr/>
          <a:lstStyle/>
          <a:p>
            <a:pPr marL="0" indent="0" eaLnBrk="1" hangingPunct="1">
              <a:lnSpc>
                <a:spcPct val="90000"/>
              </a:lnSpc>
            </a:pPr>
            <a:r>
              <a:rPr lang="en-US" altLang="en-US" sz="2200"/>
              <a:t>Afferent information (central to rehabilitation)</a:t>
            </a:r>
          </a:p>
          <a:p>
            <a:pPr marL="0" lvl="1" indent="0" eaLnBrk="1" hangingPunct="1">
              <a:lnSpc>
                <a:spcPct val="90000"/>
              </a:lnSpc>
            </a:pPr>
            <a:r>
              <a:rPr lang="en-US" altLang="en-US" sz="2200"/>
              <a:t>vision, hearing, touch, position, stretch</a:t>
            </a:r>
          </a:p>
          <a:p>
            <a:pPr marL="0" indent="0" eaLnBrk="1" hangingPunct="1">
              <a:lnSpc>
                <a:spcPct val="90000"/>
              </a:lnSpc>
            </a:pPr>
            <a:endParaRPr lang="en-US" altLang="en-US" sz="2200"/>
          </a:p>
          <a:p>
            <a:pPr marL="0" indent="0" eaLnBrk="1" hangingPunct="1">
              <a:lnSpc>
                <a:spcPct val="90000"/>
              </a:lnSpc>
            </a:pPr>
            <a:r>
              <a:rPr lang="en-US" altLang="en-US" sz="2200"/>
              <a:t>Pharmacological millieu at a cellular level</a:t>
            </a:r>
          </a:p>
          <a:p>
            <a:pPr marL="0" lvl="1" indent="0" eaLnBrk="1" hangingPunct="1">
              <a:lnSpc>
                <a:spcPct val="90000"/>
              </a:lnSpc>
            </a:pPr>
            <a:r>
              <a:rPr lang="en-US" altLang="en-US" sz="2200"/>
              <a:t>noradrenergic systems for motor pathways cholinergic systems for memory / cognitive pathways</a:t>
            </a:r>
          </a:p>
          <a:p>
            <a:pPr marL="0" indent="0" eaLnBrk="1" hangingPunct="1">
              <a:lnSpc>
                <a:spcPct val="90000"/>
              </a:lnSpc>
            </a:pPr>
            <a:endParaRPr lang="en-US" altLang="en-US" sz="2200"/>
          </a:p>
          <a:p>
            <a:pPr marL="0" indent="0" eaLnBrk="1" hangingPunct="1">
              <a:lnSpc>
                <a:spcPct val="90000"/>
              </a:lnSpc>
            </a:pPr>
            <a:r>
              <a:rPr lang="en-US" altLang="en-US" sz="2200"/>
              <a:t>Within minutes to hours changes in neuronal excitatory and inhibitory balance</a:t>
            </a:r>
          </a:p>
          <a:p>
            <a:pPr marL="0" lvl="1" indent="0" eaLnBrk="1" hangingPunct="1">
              <a:lnSpc>
                <a:spcPct val="90000"/>
              </a:lnSpc>
            </a:pPr>
            <a:endParaRPr lang="en-US" altLang="en-US" sz="2200"/>
          </a:p>
          <a:p>
            <a:pPr marL="0" indent="0" eaLnBrk="1" hangingPunct="1">
              <a:lnSpc>
                <a:spcPct val="90000"/>
              </a:lnSpc>
            </a:pPr>
            <a:r>
              <a:rPr lang="en-US" altLang="en-US" sz="2200"/>
              <a:t>Longer term changes long term potentiation / depression anatomical change (sprouting new axonal terminals, synapses)</a:t>
            </a:r>
          </a:p>
        </p:txBody>
      </p:sp>
      <p:sp>
        <p:nvSpPr>
          <p:cNvPr id="2" name="Footer Placeholder 1">
            <a:extLst>
              <a:ext uri="{FF2B5EF4-FFF2-40B4-BE49-F238E27FC236}">
                <a16:creationId xmlns:a16="http://schemas.microsoft.com/office/drawing/2014/main" id="{2D6C40BC-1CA0-5046-BDD1-EE46E5F39AC0}"/>
              </a:ext>
            </a:extLst>
          </p:cNvPr>
          <p:cNvSpPr>
            <a:spLocks noGrp="1"/>
          </p:cNvSpPr>
          <p:nvPr>
            <p:ph type="ftr" sz="quarter" idx="11"/>
          </p:nvPr>
        </p:nvSpPr>
        <p:spPr/>
        <p:txBody>
          <a:bodyPr/>
          <a:lstStyle/>
          <a:p>
            <a:pPr>
              <a:defRPr/>
            </a:pPr>
            <a:r>
              <a:rPr lang="en-US"/>
              <a:t>Dr RM Kent</a:t>
            </a:r>
            <a:endParaRPr lang="en-US" dirty="0"/>
          </a:p>
        </p:txBody>
      </p:sp>
      <p:sp>
        <p:nvSpPr>
          <p:cNvPr id="7173" name="Slide Number Placeholder 2">
            <a:extLst>
              <a:ext uri="{FF2B5EF4-FFF2-40B4-BE49-F238E27FC236}">
                <a16:creationId xmlns:a16="http://schemas.microsoft.com/office/drawing/2014/main" id="{3371DB3E-8A7D-2F4F-9F26-D7C6F4B6BD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D2CEE6-B99A-EE43-81CA-66B59527B064}" type="slidenum">
              <a:rPr lang="en-US" altLang="en-US" sz="1200">
                <a:latin typeface="Arial" panose="020B0604020202020204" pitchFamily="34" charset="0"/>
              </a:rPr>
              <a:pPr>
                <a:spcBef>
                  <a:spcPct val="0"/>
                </a:spcBef>
                <a:buFontTx/>
                <a:buNone/>
              </a:pPr>
              <a:t>4</a:t>
            </a:fld>
            <a:endParaRPr lang="en-US" altLang="en-US" sz="1200">
              <a:latin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C36C73-A6FE-AF41-9A6E-2A9BEA22AE31}"/>
              </a:ext>
            </a:extLst>
          </p:cNvPr>
          <p:cNvSpPr>
            <a:spLocks noGrp="1"/>
          </p:cNvSpPr>
          <p:nvPr>
            <p:ph idx="1"/>
          </p:nvPr>
        </p:nvSpPr>
        <p:spPr>
          <a:xfrm>
            <a:off x="419100" y="260350"/>
            <a:ext cx="9448800" cy="6064250"/>
          </a:xfrm>
        </p:spPr>
        <p:txBody>
          <a:bodyPr/>
          <a:lstStyle/>
          <a:p>
            <a:pPr marL="0" indent="0" eaLnBrk="1" hangingPunct="1">
              <a:lnSpc>
                <a:spcPct val="90000"/>
              </a:lnSpc>
            </a:pPr>
            <a:r>
              <a:rPr lang="en-GB" altLang="en-US" sz="3600"/>
              <a:t>Restorative rehabilitation treatment is about (RE)LEARNING activities / skills</a:t>
            </a:r>
          </a:p>
          <a:p>
            <a:pPr marL="0" indent="0" eaLnBrk="1" hangingPunct="1">
              <a:lnSpc>
                <a:spcPct val="90000"/>
              </a:lnSpc>
            </a:pPr>
            <a:endParaRPr lang="en-GB" altLang="en-US" sz="3600"/>
          </a:p>
          <a:p>
            <a:pPr marL="0" indent="0" eaLnBrk="1" hangingPunct="1">
              <a:lnSpc>
                <a:spcPct val="90000"/>
              </a:lnSpc>
            </a:pPr>
            <a:r>
              <a:rPr lang="en-US" altLang="en-US" sz="2800"/>
              <a:t>learning</a:t>
            </a:r>
          </a:p>
          <a:p>
            <a:pPr marL="0" lvl="1" indent="0" eaLnBrk="1" hangingPunct="1">
              <a:lnSpc>
                <a:spcPct val="90000"/>
              </a:lnSpc>
            </a:pPr>
            <a:r>
              <a:rPr lang="en-US" altLang="en-US" sz="2400"/>
              <a:t>cannot be observed directly (i.e. is a “latent” trait) </a:t>
            </a:r>
          </a:p>
          <a:p>
            <a:pPr marL="0" lvl="1" indent="0" eaLnBrk="1" hangingPunct="1">
              <a:lnSpc>
                <a:spcPct val="90000"/>
              </a:lnSpc>
            </a:pPr>
            <a:r>
              <a:rPr lang="en-US" altLang="en-US" sz="2400"/>
              <a:t>inferred from person’s performance</a:t>
            </a:r>
          </a:p>
          <a:p>
            <a:pPr marL="0" lvl="1" indent="0" eaLnBrk="1" hangingPunct="1">
              <a:lnSpc>
                <a:spcPct val="90000"/>
              </a:lnSpc>
            </a:pPr>
            <a:r>
              <a:rPr lang="en-US" altLang="en-US" sz="2400"/>
              <a:t>a change in the capability of a person to perform a skill that must be inferred from a relatively permanent improvement in performance as a result of practice or experience</a:t>
            </a:r>
          </a:p>
          <a:p>
            <a:pPr marL="0" indent="0" eaLnBrk="1" hangingPunct="1">
              <a:lnSpc>
                <a:spcPct val="90000"/>
              </a:lnSpc>
            </a:pPr>
            <a:endParaRPr lang="en-US" altLang="en-US" sz="2400"/>
          </a:p>
          <a:p>
            <a:pPr marL="0" indent="0" eaLnBrk="1" hangingPunct="1">
              <a:lnSpc>
                <a:spcPct val="90000"/>
              </a:lnSpc>
            </a:pPr>
            <a:r>
              <a:rPr lang="en-US" altLang="en-US" sz="2800">
                <a:solidFill>
                  <a:schemeClr val="tx2"/>
                </a:solidFill>
              </a:rPr>
              <a:t>performance</a:t>
            </a:r>
            <a:endParaRPr lang="en-GB" altLang="en-US" sz="2800">
              <a:solidFill>
                <a:schemeClr val="tx2"/>
              </a:solidFill>
            </a:endParaRPr>
          </a:p>
          <a:p>
            <a:pPr marL="0" lvl="1" indent="0" eaLnBrk="1" hangingPunct="1">
              <a:lnSpc>
                <a:spcPct val="90000"/>
              </a:lnSpc>
            </a:pPr>
            <a:r>
              <a:rPr lang="en-US" altLang="en-US" sz="2400"/>
              <a:t>observable behaviour</a:t>
            </a:r>
          </a:p>
          <a:p>
            <a:pPr marL="0" lvl="1" indent="0" eaLnBrk="1" hangingPunct="1">
              <a:lnSpc>
                <a:spcPct val="90000"/>
              </a:lnSpc>
            </a:pPr>
            <a:r>
              <a:rPr lang="en-US" altLang="en-US" sz="2400"/>
              <a:t>execution of a skill at a particular time and in a particular situation</a:t>
            </a:r>
            <a:endParaRPr lang="en-GB" altLang="en-US" sz="2400"/>
          </a:p>
        </p:txBody>
      </p:sp>
      <p:sp>
        <p:nvSpPr>
          <p:cNvPr id="2" name="Footer Placeholder 1">
            <a:extLst>
              <a:ext uri="{FF2B5EF4-FFF2-40B4-BE49-F238E27FC236}">
                <a16:creationId xmlns:a16="http://schemas.microsoft.com/office/drawing/2014/main" id="{AB77F78B-79C5-064B-9159-0ACC96C077F7}"/>
              </a:ext>
            </a:extLst>
          </p:cNvPr>
          <p:cNvSpPr>
            <a:spLocks noGrp="1"/>
          </p:cNvSpPr>
          <p:nvPr>
            <p:ph type="ftr" sz="quarter" idx="11"/>
          </p:nvPr>
        </p:nvSpPr>
        <p:spPr/>
        <p:txBody>
          <a:bodyPr/>
          <a:lstStyle/>
          <a:p>
            <a:pPr>
              <a:defRPr/>
            </a:pPr>
            <a:r>
              <a:rPr lang="en-US"/>
              <a:t>Dr RM Kent</a:t>
            </a:r>
            <a:endParaRPr lang="en-US" dirty="0"/>
          </a:p>
        </p:txBody>
      </p:sp>
      <p:sp>
        <p:nvSpPr>
          <p:cNvPr id="8196" name="Slide Number Placeholder 2">
            <a:extLst>
              <a:ext uri="{FF2B5EF4-FFF2-40B4-BE49-F238E27FC236}">
                <a16:creationId xmlns:a16="http://schemas.microsoft.com/office/drawing/2014/main" id="{6BE1DCC2-5CD4-2447-BBC5-227001A3F9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8EBC10-7B2F-3441-A344-7515F3C6F823}" type="slidenum">
              <a:rPr lang="en-US" altLang="en-US" sz="1200">
                <a:latin typeface="Arial" panose="020B0604020202020204" pitchFamily="34" charset="0"/>
              </a:rPr>
              <a:pPr>
                <a:spcBef>
                  <a:spcPct val="0"/>
                </a:spcBef>
                <a:buFontTx/>
                <a:buNone/>
              </a:pPr>
              <a:t>5</a:t>
            </a:fld>
            <a:endParaRPr lang="en-US" altLang="en-US" sz="1200">
              <a:latin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4AB519F-BD33-084D-9F82-8C2458C50A5E}"/>
              </a:ext>
            </a:extLst>
          </p:cNvPr>
          <p:cNvSpPr>
            <a:spLocks noGrp="1"/>
          </p:cNvSpPr>
          <p:nvPr>
            <p:ph type="title"/>
          </p:nvPr>
        </p:nvSpPr>
        <p:spPr/>
        <p:txBody>
          <a:bodyPr/>
          <a:lstStyle/>
          <a:p>
            <a:r>
              <a:rPr lang="en-GB" altLang="en-US"/>
              <a:t>First Principles –Lessons from Elsewhere</a:t>
            </a:r>
          </a:p>
        </p:txBody>
      </p:sp>
      <p:sp>
        <p:nvSpPr>
          <p:cNvPr id="9219" name="Content Placeholder 2">
            <a:extLst>
              <a:ext uri="{FF2B5EF4-FFF2-40B4-BE49-F238E27FC236}">
                <a16:creationId xmlns:a16="http://schemas.microsoft.com/office/drawing/2014/main" id="{8B6BC6BA-0927-2945-A470-9DF719C0BFE3}"/>
              </a:ext>
            </a:extLst>
          </p:cNvPr>
          <p:cNvSpPr>
            <a:spLocks noGrp="1"/>
          </p:cNvSpPr>
          <p:nvPr>
            <p:ph idx="1"/>
          </p:nvPr>
        </p:nvSpPr>
        <p:spPr/>
        <p:txBody>
          <a:bodyPr/>
          <a:lstStyle/>
          <a:p>
            <a:r>
              <a:rPr lang="en-GB" altLang="en-US" sz="2000"/>
              <a:t>The five </a:t>
            </a:r>
            <a:r>
              <a:rPr lang="en-GB" altLang="en-US" sz="2000" b="1"/>
              <a:t>components</a:t>
            </a:r>
            <a:r>
              <a:rPr lang="en-GB" altLang="en-US" sz="2000"/>
              <a:t> (</a:t>
            </a:r>
            <a:r>
              <a:rPr lang="en-GB" altLang="en-US" sz="2000" b="1"/>
              <a:t>health</a:t>
            </a:r>
            <a:r>
              <a:rPr lang="en-GB" altLang="en-US" sz="2000"/>
              <a:t>, education, livelihoods, social and empowerment) each have five key elements which inform the implementation of </a:t>
            </a:r>
            <a:r>
              <a:rPr lang="en-GB" altLang="en-US" sz="2000" b="1"/>
              <a:t>CBR</a:t>
            </a:r>
            <a:r>
              <a:rPr lang="en-GB" altLang="en-US" sz="2000"/>
              <a:t>. Both the </a:t>
            </a:r>
            <a:r>
              <a:rPr lang="en-GB" altLang="en-US" sz="2000" b="1"/>
              <a:t>components</a:t>
            </a:r>
            <a:r>
              <a:rPr lang="en-GB" altLang="en-US" sz="2000"/>
              <a:t> and their elements are underpinned by the principles of participation, inclusion, sustainability and self-advocacy.</a:t>
            </a:r>
          </a:p>
          <a:p>
            <a:r>
              <a:rPr lang="en-GB" altLang="en-US" sz="2000"/>
              <a:t>The aim of </a:t>
            </a:r>
            <a:r>
              <a:rPr lang="en-GB" altLang="en-US" sz="2000" b="1"/>
              <a:t>community-based rehabilitation (CBR)</a:t>
            </a:r>
            <a:r>
              <a:rPr lang="en-GB" altLang="en-US" sz="2000"/>
              <a:t> is to help people with disabilities, by establishing community-based medical integration, equalization of opportunities, and </a:t>
            </a:r>
            <a:r>
              <a:rPr lang="en-GB" altLang="en-US" sz="2000" b="1"/>
              <a:t>Physical therapy(Physiotherapy)</a:t>
            </a:r>
            <a:r>
              <a:rPr lang="en-GB" altLang="en-US" sz="2000"/>
              <a:t> rehabilitation programs for the disabled. </a:t>
            </a:r>
          </a:p>
          <a:p>
            <a:r>
              <a:rPr lang="en-GB" altLang="en-US" sz="2000"/>
              <a:t>The strength of CBR programs is that they can be made available in rural areas, with limited infrastructure, as program leadership is not restricted to professionals in healthcare, educational, Physiotherapy , Occupational therapy vocational or social services. Rather, CBR programs involve the people with disabilities themselves, their families and communities, as well as appropriate professionals. Some are doing their own works</a:t>
            </a:r>
          </a:p>
        </p:txBody>
      </p:sp>
      <p:sp>
        <p:nvSpPr>
          <p:cNvPr id="4" name="Footer Placeholder 3">
            <a:extLst>
              <a:ext uri="{FF2B5EF4-FFF2-40B4-BE49-F238E27FC236}">
                <a16:creationId xmlns:a16="http://schemas.microsoft.com/office/drawing/2014/main" id="{CC363939-D4A2-2646-9EA0-8B0F015F3F73}"/>
              </a:ext>
            </a:extLst>
          </p:cNvPr>
          <p:cNvSpPr>
            <a:spLocks noGrp="1"/>
          </p:cNvSpPr>
          <p:nvPr>
            <p:ph type="ftr" sz="quarter" idx="11"/>
          </p:nvPr>
        </p:nvSpPr>
        <p:spPr/>
        <p:txBody>
          <a:bodyPr/>
          <a:lstStyle/>
          <a:p>
            <a:pPr>
              <a:defRPr/>
            </a:pPr>
            <a:r>
              <a:rPr lang="en-US"/>
              <a:t>Dr RM Kent</a:t>
            </a:r>
            <a:endParaRPr lang="en-US" dirty="0"/>
          </a:p>
        </p:txBody>
      </p:sp>
      <p:sp>
        <p:nvSpPr>
          <p:cNvPr id="9221" name="Slide Number Placeholder 4">
            <a:extLst>
              <a:ext uri="{FF2B5EF4-FFF2-40B4-BE49-F238E27FC236}">
                <a16:creationId xmlns:a16="http://schemas.microsoft.com/office/drawing/2014/main" id="{41560083-9D82-F945-A783-CA14C924D3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14C1FA7-9204-DC43-A3C4-575919BCCA45}" type="slidenum">
              <a:rPr lang="en-US" altLang="en-US" sz="1200">
                <a:solidFill>
                  <a:srgbClr val="898989"/>
                </a:solidFill>
              </a:rPr>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4B65841-A267-9948-89CB-69721A4D5A6C}"/>
              </a:ext>
            </a:extLst>
          </p:cNvPr>
          <p:cNvSpPr/>
          <p:nvPr/>
        </p:nvSpPr>
        <p:spPr>
          <a:xfrm>
            <a:off x="1285875" y="534988"/>
            <a:ext cx="7715250" cy="5788025"/>
          </a:xfrm>
          <a:prstGeom prst="rect">
            <a:avLst/>
          </a:prstGeom>
          <a:blipFill>
            <a:blip r:embed="rId2" cstate="print"/>
            <a:stretch>
              <a:fillRect/>
            </a:stretch>
          </a:blipFill>
        </p:spPr>
        <p:txBody>
          <a:bodyPr lIns="0" tIns="0" rIns="0" bIns="0"/>
          <a:lstStyle/>
          <a:p>
            <a:pPr>
              <a:defRPr/>
            </a:pPr>
            <a:endParaRPr sz="2025"/>
          </a:p>
        </p:txBody>
      </p:sp>
      <p:sp>
        <p:nvSpPr>
          <p:cNvPr id="3" name="object 3">
            <a:extLst>
              <a:ext uri="{FF2B5EF4-FFF2-40B4-BE49-F238E27FC236}">
                <a16:creationId xmlns:a16="http://schemas.microsoft.com/office/drawing/2014/main" id="{7B58994A-397B-2547-B964-93E735B4E29C}"/>
              </a:ext>
            </a:extLst>
          </p:cNvPr>
          <p:cNvSpPr/>
          <p:nvPr/>
        </p:nvSpPr>
        <p:spPr>
          <a:xfrm>
            <a:off x="1285875" y="552450"/>
            <a:ext cx="7712075" cy="4383088"/>
          </a:xfrm>
          <a:prstGeom prst="rect">
            <a:avLst/>
          </a:prstGeom>
          <a:blipFill>
            <a:blip r:embed="rId3" cstate="print"/>
            <a:stretch>
              <a:fillRect/>
            </a:stretch>
          </a:blipFill>
        </p:spPr>
        <p:txBody>
          <a:bodyPr lIns="0" tIns="0" rIns="0" bIns="0"/>
          <a:lstStyle/>
          <a:p>
            <a:pPr>
              <a:defRPr/>
            </a:pPr>
            <a:endParaRPr sz="2025"/>
          </a:p>
        </p:txBody>
      </p:sp>
      <p:sp>
        <p:nvSpPr>
          <p:cNvPr id="4" name="object 4">
            <a:extLst>
              <a:ext uri="{FF2B5EF4-FFF2-40B4-BE49-F238E27FC236}">
                <a16:creationId xmlns:a16="http://schemas.microsoft.com/office/drawing/2014/main" id="{CE00012A-92FD-6E4F-8CF6-3526763FC64E}"/>
              </a:ext>
            </a:extLst>
          </p:cNvPr>
          <p:cNvSpPr/>
          <p:nvPr/>
        </p:nvSpPr>
        <p:spPr>
          <a:xfrm>
            <a:off x="1485900" y="536575"/>
            <a:ext cx="7512050" cy="4343400"/>
          </a:xfrm>
          <a:prstGeom prst="rect">
            <a:avLst/>
          </a:prstGeom>
          <a:blipFill>
            <a:blip r:embed="rId4" cstate="print"/>
            <a:stretch>
              <a:fillRect/>
            </a:stretch>
          </a:blipFill>
        </p:spPr>
        <p:txBody>
          <a:bodyPr lIns="0" tIns="0" rIns="0" bIns="0"/>
          <a:lstStyle/>
          <a:p>
            <a:pPr>
              <a:defRPr/>
            </a:pPr>
            <a:endParaRPr sz="2025"/>
          </a:p>
        </p:txBody>
      </p:sp>
      <p:sp>
        <p:nvSpPr>
          <p:cNvPr id="5" name="object 5">
            <a:extLst>
              <a:ext uri="{FF2B5EF4-FFF2-40B4-BE49-F238E27FC236}">
                <a16:creationId xmlns:a16="http://schemas.microsoft.com/office/drawing/2014/main" id="{7A717645-702E-8B45-8D93-84C34CF4032A}"/>
              </a:ext>
            </a:extLst>
          </p:cNvPr>
          <p:cNvSpPr/>
          <p:nvPr/>
        </p:nvSpPr>
        <p:spPr>
          <a:xfrm>
            <a:off x="1285875" y="5133975"/>
            <a:ext cx="5408613" cy="255588"/>
          </a:xfrm>
          <a:prstGeom prst="rect">
            <a:avLst/>
          </a:prstGeom>
          <a:blipFill>
            <a:blip r:embed="rId5" cstate="print"/>
            <a:stretch>
              <a:fillRect/>
            </a:stretch>
          </a:blipFill>
        </p:spPr>
        <p:txBody>
          <a:bodyPr lIns="0" tIns="0" rIns="0" bIns="0"/>
          <a:lstStyle/>
          <a:p>
            <a:pPr>
              <a:defRPr/>
            </a:pPr>
            <a:endParaRPr sz="2025"/>
          </a:p>
        </p:txBody>
      </p:sp>
      <p:sp>
        <p:nvSpPr>
          <p:cNvPr id="6" name="object 6">
            <a:extLst>
              <a:ext uri="{FF2B5EF4-FFF2-40B4-BE49-F238E27FC236}">
                <a16:creationId xmlns:a16="http://schemas.microsoft.com/office/drawing/2014/main" id="{E10B203A-4648-4D43-9D7F-BB520C5EE9D0}"/>
              </a:ext>
            </a:extLst>
          </p:cNvPr>
          <p:cNvSpPr/>
          <p:nvPr/>
        </p:nvSpPr>
        <p:spPr>
          <a:xfrm>
            <a:off x="6694488" y="5327650"/>
            <a:ext cx="2303462" cy="85725"/>
          </a:xfrm>
          <a:prstGeom prst="rect">
            <a:avLst/>
          </a:prstGeom>
          <a:blipFill>
            <a:blip r:embed="rId6" cstate="print"/>
            <a:stretch>
              <a:fillRect/>
            </a:stretch>
          </a:blipFill>
        </p:spPr>
        <p:txBody>
          <a:bodyPr lIns="0" tIns="0" rIns="0" bIns="0"/>
          <a:lstStyle/>
          <a:p>
            <a:pPr>
              <a:defRPr/>
            </a:pPr>
            <a:endParaRPr sz="2025"/>
          </a:p>
        </p:txBody>
      </p:sp>
      <p:sp>
        <p:nvSpPr>
          <p:cNvPr id="7" name="object 7">
            <a:extLst>
              <a:ext uri="{FF2B5EF4-FFF2-40B4-BE49-F238E27FC236}">
                <a16:creationId xmlns:a16="http://schemas.microsoft.com/office/drawing/2014/main" id="{E92ECEE3-F6B9-F942-A02B-88FE5DAE001E}"/>
              </a:ext>
            </a:extLst>
          </p:cNvPr>
          <p:cNvSpPr/>
          <p:nvPr/>
        </p:nvSpPr>
        <p:spPr>
          <a:xfrm>
            <a:off x="1285875" y="5526088"/>
            <a:ext cx="6408738" cy="441325"/>
          </a:xfrm>
          <a:prstGeom prst="rect">
            <a:avLst/>
          </a:prstGeom>
          <a:blipFill>
            <a:blip r:embed="rId7" cstate="print"/>
            <a:stretch>
              <a:fillRect/>
            </a:stretch>
          </a:blipFill>
        </p:spPr>
        <p:txBody>
          <a:bodyPr lIns="0" tIns="0" rIns="0" bIns="0"/>
          <a:lstStyle/>
          <a:p>
            <a:pPr>
              <a:defRPr/>
            </a:pPr>
            <a:endParaRPr sz="2025"/>
          </a:p>
        </p:txBody>
      </p:sp>
      <p:sp>
        <p:nvSpPr>
          <p:cNvPr id="8" name="object 8">
            <a:extLst>
              <a:ext uri="{FF2B5EF4-FFF2-40B4-BE49-F238E27FC236}">
                <a16:creationId xmlns:a16="http://schemas.microsoft.com/office/drawing/2014/main" id="{DA355D84-D112-6047-B17E-56E995B24FD3}"/>
              </a:ext>
            </a:extLst>
          </p:cNvPr>
          <p:cNvSpPr/>
          <p:nvPr/>
        </p:nvSpPr>
        <p:spPr>
          <a:xfrm>
            <a:off x="7694613" y="5494338"/>
            <a:ext cx="1303337" cy="134937"/>
          </a:xfrm>
          <a:custGeom>
            <a:avLst/>
            <a:gdLst/>
            <a:ahLst/>
            <a:cxnLst/>
            <a:rect l="l" t="t" r="r" b="b"/>
            <a:pathLst>
              <a:path w="1546225" h="160654">
                <a:moveTo>
                  <a:pt x="1546225" y="0"/>
                </a:moveTo>
                <a:lnTo>
                  <a:pt x="0" y="38100"/>
                </a:lnTo>
                <a:lnTo>
                  <a:pt x="0" y="160337"/>
                </a:lnTo>
                <a:lnTo>
                  <a:pt x="1546225" y="76200"/>
                </a:lnTo>
                <a:lnTo>
                  <a:pt x="1546225" y="0"/>
                </a:lnTo>
                <a:close/>
              </a:path>
            </a:pathLst>
          </a:custGeom>
          <a:solidFill>
            <a:srgbClr val="000099"/>
          </a:solidFill>
        </p:spPr>
        <p:txBody>
          <a:bodyPr lIns="0" tIns="0" rIns="0" bIns="0"/>
          <a:lstStyle/>
          <a:p>
            <a:pPr>
              <a:defRPr/>
            </a:pPr>
            <a:endParaRPr sz="2025"/>
          </a:p>
        </p:txBody>
      </p:sp>
      <p:sp>
        <p:nvSpPr>
          <p:cNvPr id="9" name="object 9">
            <a:extLst>
              <a:ext uri="{FF2B5EF4-FFF2-40B4-BE49-F238E27FC236}">
                <a16:creationId xmlns:a16="http://schemas.microsoft.com/office/drawing/2014/main" id="{ECE327A0-3C44-4A48-9ACF-72771A81A25B}"/>
              </a:ext>
            </a:extLst>
          </p:cNvPr>
          <p:cNvSpPr/>
          <p:nvPr/>
        </p:nvSpPr>
        <p:spPr>
          <a:xfrm>
            <a:off x="6134100" y="5645150"/>
            <a:ext cx="2865438" cy="265113"/>
          </a:xfrm>
          <a:custGeom>
            <a:avLst/>
            <a:gdLst/>
            <a:ahLst/>
            <a:cxnLst/>
            <a:rect l="l" t="t" r="r" b="b"/>
            <a:pathLst>
              <a:path w="3395979" h="314325">
                <a:moveTo>
                  <a:pt x="3395599" y="0"/>
                </a:moveTo>
                <a:lnTo>
                  <a:pt x="0" y="247650"/>
                </a:lnTo>
                <a:lnTo>
                  <a:pt x="0" y="314325"/>
                </a:lnTo>
                <a:lnTo>
                  <a:pt x="3395599" y="0"/>
                </a:lnTo>
                <a:close/>
              </a:path>
            </a:pathLst>
          </a:custGeom>
          <a:solidFill>
            <a:srgbClr val="000099"/>
          </a:solidFill>
        </p:spPr>
        <p:txBody>
          <a:bodyPr lIns="0" tIns="0" rIns="0" bIns="0"/>
          <a:lstStyle/>
          <a:p>
            <a:pPr>
              <a:defRPr/>
            </a:pPr>
            <a:endParaRPr sz="2025"/>
          </a:p>
        </p:txBody>
      </p:sp>
      <p:sp>
        <p:nvSpPr>
          <p:cNvPr id="10" name="object 10">
            <a:extLst>
              <a:ext uri="{FF2B5EF4-FFF2-40B4-BE49-F238E27FC236}">
                <a16:creationId xmlns:a16="http://schemas.microsoft.com/office/drawing/2014/main" id="{79A72203-1710-9A4C-BCFB-86D3934E23AB}"/>
              </a:ext>
            </a:extLst>
          </p:cNvPr>
          <p:cNvSpPr/>
          <p:nvPr/>
        </p:nvSpPr>
        <p:spPr>
          <a:xfrm>
            <a:off x="1285875" y="5854700"/>
            <a:ext cx="4848225" cy="466725"/>
          </a:xfrm>
          <a:prstGeom prst="rect">
            <a:avLst/>
          </a:prstGeom>
          <a:blipFill>
            <a:blip r:embed="rId8" cstate="print"/>
            <a:stretch>
              <a:fillRect/>
            </a:stretch>
          </a:blipFill>
        </p:spPr>
        <p:txBody>
          <a:bodyPr lIns="0" tIns="0" rIns="0" bIns="0"/>
          <a:lstStyle/>
          <a:p>
            <a:pPr>
              <a:defRPr/>
            </a:pPr>
            <a:endParaRPr sz="2025"/>
          </a:p>
        </p:txBody>
      </p:sp>
      <p:sp>
        <p:nvSpPr>
          <p:cNvPr id="11" name="object 11">
            <a:extLst>
              <a:ext uri="{FF2B5EF4-FFF2-40B4-BE49-F238E27FC236}">
                <a16:creationId xmlns:a16="http://schemas.microsoft.com/office/drawing/2014/main" id="{34FE3675-31A4-C847-9847-0E42E9803EF2}"/>
              </a:ext>
            </a:extLst>
          </p:cNvPr>
          <p:cNvSpPr/>
          <p:nvPr/>
        </p:nvSpPr>
        <p:spPr>
          <a:xfrm>
            <a:off x="4094163" y="5951538"/>
            <a:ext cx="3368675" cy="369887"/>
          </a:xfrm>
          <a:custGeom>
            <a:avLst/>
            <a:gdLst/>
            <a:ahLst/>
            <a:cxnLst/>
            <a:rect l="l" t="t" r="r" b="b"/>
            <a:pathLst>
              <a:path w="3990975" h="438150">
                <a:moveTo>
                  <a:pt x="3583431" y="0"/>
                </a:moveTo>
                <a:lnTo>
                  <a:pt x="0" y="438150"/>
                </a:lnTo>
                <a:lnTo>
                  <a:pt x="3459733" y="438150"/>
                </a:lnTo>
                <a:lnTo>
                  <a:pt x="3990975" y="323850"/>
                </a:lnTo>
                <a:lnTo>
                  <a:pt x="3583431" y="0"/>
                </a:lnTo>
                <a:close/>
              </a:path>
            </a:pathLst>
          </a:custGeom>
          <a:solidFill>
            <a:srgbClr val="000099"/>
          </a:solidFill>
        </p:spPr>
        <p:txBody>
          <a:bodyPr lIns="0" tIns="0" rIns="0" bIns="0"/>
          <a:lstStyle/>
          <a:p>
            <a:pPr>
              <a:defRPr/>
            </a:pPr>
            <a:endParaRPr sz="2025"/>
          </a:p>
        </p:txBody>
      </p:sp>
      <p:sp>
        <p:nvSpPr>
          <p:cNvPr id="12" name="object 12">
            <a:extLst>
              <a:ext uri="{FF2B5EF4-FFF2-40B4-BE49-F238E27FC236}">
                <a16:creationId xmlns:a16="http://schemas.microsoft.com/office/drawing/2014/main" id="{5184934C-F09E-764C-9BCF-26A0FD8B0D6A}"/>
              </a:ext>
            </a:extLst>
          </p:cNvPr>
          <p:cNvSpPr/>
          <p:nvPr/>
        </p:nvSpPr>
        <p:spPr>
          <a:xfrm>
            <a:off x="7118350" y="5718175"/>
            <a:ext cx="1879600" cy="506413"/>
          </a:xfrm>
          <a:prstGeom prst="rect">
            <a:avLst/>
          </a:prstGeom>
          <a:blipFill>
            <a:blip r:embed="rId9" cstate="print"/>
            <a:stretch>
              <a:fillRect/>
            </a:stretch>
          </a:blipFill>
        </p:spPr>
        <p:txBody>
          <a:bodyPr lIns="0" tIns="0" rIns="0" bIns="0"/>
          <a:lstStyle/>
          <a:p>
            <a:pPr>
              <a:defRPr/>
            </a:pPr>
            <a:endParaRPr sz="2025"/>
          </a:p>
        </p:txBody>
      </p:sp>
      <p:sp>
        <p:nvSpPr>
          <p:cNvPr id="13" name="object 13">
            <a:extLst>
              <a:ext uri="{FF2B5EF4-FFF2-40B4-BE49-F238E27FC236}">
                <a16:creationId xmlns:a16="http://schemas.microsoft.com/office/drawing/2014/main" id="{B2206B0D-5D18-764E-AA51-98290C1C9718}"/>
              </a:ext>
            </a:extLst>
          </p:cNvPr>
          <p:cNvSpPr/>
          <p:nvPr/>
        </p:nvSpPr>
        <p:spPr>
          <a:xfrm>
            <a:off x="8023225" y="4756150"/>
            <a:ext cx="974725" cy="322263"/>
          </a:xfrm>
          <a:custGeom>
            <a:avLst/>
            <a:gdLst/>
            <a:ahLst/>
            <a:cxnLst/>
            <a:rect l="l" t="t" r="r" b="b"/>
            <a:pathLst>
              <a:path w="1155700" h="381635">
                <a:moveTo>
                  <a:pt x="0" y="0"/>
                </a:moveTo>
                <a:lnTo>
                  <a:pt x="0" y="9525"/>
                </a:lnTo>
                <a:lnTo>
                  <a:pt x="1155700" y="381126"/>
                </a:lnTo>
                <a:lnTo>
                  <a:pt x="0" y="0"/>
                </a:lnTo>
                <a:close/>
              </a:path>
            </a:pathLst>
          </a:custGeom>
          <a:solidFill>
            <a:srgbClr val="000099"/>
          </a:solidFill>
        </p:spPr>
        <p:txBody>
          <a:bodyPr lIns="0" tIns="0" rIns="0" bIns="0"/>
          <a:lstStyle/>
          <a:p>
            <a:pPr>
              <a:defRPr/>
            </a:pPr>
            <a:endParaRPr sz="2025"/>
          </a:p>
        </p:txBody>
      </p:sp>
      <p:sp>
        <p:nvSpPr>
          <p:cNvPr id="14" name="object 14">
            <a:extLst>
              <a:ext uri="{FF2B5EF4-FFF2-40B4-BE49-F238E27FC236}">
                <a16:creationId xmlns:a16="http://schemas.microsoft.com/office/drawing/2014/main" id="{97FCE469-9380-CB45-9380-9CE846BF04B0}"/>
              </a:ext>
            </a:extLst>
          </p:cNvPr>
          <p:cNvSpPr/>
          <p:nvPr/>
        </p:nvSpPr>
        <p:spPr>
          <a:xfrm>
            <a:off x="1285875" y="2525713"/>
            <a:ext cx="6737350" cy="2238375"/>
          </a:xfrm>
          <a:prstGeom prst="rect">
            <a:avLst/>
          </a:prstGeom>
          <a:blipFill>
            <a:blip r:embed="rId10" cstate="print"/>
            <a:stretch>
              <a:fillRect/>
            </a:stretch>
          </a:blipFill>
        </p:spPr>
        <p:txBody>
          <a:bodyPr lIns="0" tIns="0" rIns="0" bIns="0"/>
          <a:lstStyle/>
          <a:p>
            <a:pPr>
              <a:defRPr/>
            </a:pPr>
            <a:endParaRPr sz="2025"/>
          </a:p>
        </p:txBody>
      </p:sp>
      <p:sp>
        <p:nvSpPr>
          <p:cNvPr id="15" name="object 15">
            <a:extLst>
              <a:ext uri="{FF2B5EF4-FFF2-40B4-BE49-F238E27FC236}">
                <a16:creationId xmlns:a16="http://schemas.microsoft.com/office/drawing/2014/main" id="{72EE46A0-0DE8-0C4E-B0A7-C3774FE10B8D}"/>
              </a:ext>
            </a:extLst>
          </p:cNvPr>
          <p:cNvSpPr/>
          <p:nvPr/>
        </p:nvSpPr>
        <p:spPr>
          <a:xfrm>
            <a:off x="8023225" y="4619625"/>
            <a:ext cx="974725" cy="425450"/>
          </a:xfrm>
          <a:prstGeom prst="rect">
            <a:avLst/>
          </a:prstGeom>
          <a:blipFill>
            <a:blip r:embed="rId11" cstate="print"/>
            <a:stretch>
              <a:fillRect/>
            </a:stretch>
          </a:blipFill>
        </p:spPr>
        <p:txBody>
          <a:bodyPr lIns="0" tIns="0" rIns="0" bIns="0"/>
          <a:lstStyle/>
          <a:p>
            <a:pPr>
              <a:defRPr/>
            </a:pPr>
            <a:endParaRPr sz="2025"/>
          </a:p>
        </p:txBody>
      </p:sp>
      <p:sp>
        <p:nvSpPr>
          <p:cNvPr id="16" name="object 16">
            <a:extLst>
              <a:ext uri="{FF2B5EF4-FFF2-40B4-BE49-F238E27FC236}">
                <a16:creationId xmlns:a16="http://schemas.microsoft.com/office/drawing/2014/main" id="{9D3CA6EB-B5D1-3040-AA47-BA644EBCC686}"/>
              </a:ext>
            </a:extLst>
          </p:cNvPr>
          <p:cNvSpPr/>
          <p:nvPr/>
        </p:nvSpPr>
        <p:spPr>
          <a:xfrm>
            <a:off x="1285875" y="1762125"/>
            <a:ext cx="6737350" cy="2930525"/>
          </a:xfrm>
          <a:prstGeom prst="rect">
            <a:avLst/>
          </a:prstGeom>
          <a:blipFill>
            <a:blip r:embed="rId12" cstate="print"/>
            <a:stretch>
              <a:fillRect/>
            </a:stretch>
          </a:blipFill>
        </p:spPr>
        <p:txBody>
          <a:bodyPr lIns="0" tIns="0" rIns="0" bIns="0"/>
          <a:lstStyle/>
          <a:p>
            <a:pPr>
              <a:defRPr/>
            </a:pPr>
            <a:endParaRPr sz="2025"/>
          </a:p>
        </p:txBody>
      </p:sp>
      <p:sp>
        <p:nvSpPr>
          <p:cNvPr id="17" name="object 17">
            <a:extLst>
              <a:ext uri="{FF2B5EF4-FFF2-40B4-BE49-F238E27FC236}">
                <a16:creationId xmlns:a16="http://schemas.microsoft.com/office/drawing/2014/main" id="{68BD268E-63FF-FA42-A861-99757B154932}"/>
              </a:ext>
            </a:extLst>
          </p:cNvPr>
          <p:cNvSpPr/>
          <p:nvPr/>
        </p:nvSpPr>
        <p:spPr>
          <a:xfrm>
            <a:off x="4359275" y="534988"/>
            <a:ext cx="4230688" cy="3651250"/>
          </a:xfrm>
          <a:prstGeom prst="rect">
            <a:avLst/>
          </a:prstGeom>
          <a:blipFill>
            <a:blip r:embed="rId13" cstate="print"/>
            <a:stretch>
              <a:fillRect/>
            </a:stretch>
          </a:blipFill>
        </p:spPr>
        <p:txBody>
          <a:bodyPr lIns="0" tIns="0" rIns="0" bIns="0"/>
          <a:lstStyle/>
          <a:p>
            <a:pPr>
              <a:defRPr/>
            </a:pPr>
            <a:endParaRPr sz="2025"/>
          </a:p>
        </p:txBody>
      </p:sp>
      <p:sp>
        <p:nvSpPr>
          <p:cNvPr id="18" name="object 18">
            <a:extLst>
              <a:ext uri="{FF2B5EF4-FFF2-40B4-BE49-F238E27FC236}">
                <a16:creationId xmlns:a16="http://schemas.microsoft.com/office/drawing/2014/main" id="{F77B40F6-45A8-F04E-A439-D722EAB89671}"/>
              </a:ext>
            </a:extLst>
          </p:cNvPr>
          <p:cNvSpPr/>
          <p:nvPr/>
        </p:nvSpPr>
        <p:spPr>
          <a:xfrm>
            <a:off x="8566150" y="4154488"/>
            <a:ext cx="431800" cy="401637"/>
          </a:xfrm>
          <a:prstGeom prst="rect">
            <a:avLst/>
          </a:prstGeom>
          <a:blipFill>
            <a:blip r:embed="rId14" cstate="print"/>
            <a:stretch>
              <a:fillRect/>
            </a:stretch>
          </a:blipFill>
        </p:spPr>
        <p:txBody>
          <a:bodyPr lIns="0" tIns="0" rIns="0" bIns="0"/>
          <a:lstStyle/>
          <a:p>
            <a:pPr>
              <a:defRPr/>
            </a:pPr>
            <a:endParaRPr sz="2025"/>
          </a:p>
        </p:txBody>
      </p:sp>
      <p:sp>
        <p:nvSpPr>
          <p:cNvPr id="19" name="object 19">
            <a:extLst>
              <a:ext uri="{FF2B5EF4-FFF2-40B4-BE49-F238E27FC236}">
                <a16:creationId xmlns:a16="http://schemas.microsoft.com/office/drawing/2014/main" id="{542F267B-C323-664C-8E41-389DF32B0F4B}"/>
              </a:ext>
            </a:extLst>
          </p:cNvPr>
          <p:cNvSpPr/>
          <p:nvPr/>
        </p:nvSpPr>
        <p:spPr>
          <a:xfrm>
            <a:off x="8621713" y="4002088"/>
            <a:ext cx="377825" cy="449262"/>
          </a:xfrm>
          <a:custGeom>
            <a:avLst/>
            <a:gdLst/>
            <a:ahLst/>
            <a:cxnLst/>
            <a:rect l="l" t="t" r="r" b="b"/>
            <a:pathLst>
              <a:path w="446404" h="532129">
                <a:moveTo>
                  <a:pt x="152400" y="0"/>
                </a:moveTo>
                <a:lnTo>
                  <a:pt x="0" y="142875"/>
                </a:lnTo>
                <a:lnTo>
                  <a:pt x="446024" y="531749"/>
                </a:lnTo>
                <a:lnTo>
                  <a:pt x="446024" y="274574"/>
                </a:lnTo>
                <a:lnTo>
                  <a:pt x="152400" y="0"/>
                </a:lnTo>
                <a:close/>
              </a:path>
            </a:pathLst>
          </a:custGeom>
          <a:solidFill>
            <a:srgbClr val="000099"/>
          </a:solidFill>
        </p:spPr>
        <p:txBody>
          <a:bodyPr lIns="0" tIns="0" rIns="0" bIns="0"/>
          <a:lstStyle/>
          <a:p>
            <a:pPr>
              <a:defRPr/>
            </a:pPr>
            <a:endParaRPr sz="2025"/>
          </a:p>
        </p:txBody>
      </p:sp>
      <p:sp>
        <p:nvSpPr>
          <p:cNvPr id="20" name="object 20">
            <a:extLst>
              <a:ext uri="{FF2B5EF4-FFF2-40B4-BE49-F238E27FC236}">
                <a16:creationId xmlns:a16="http://schemas.microsoft.com/office/drawing/2014/main" id="{FE41B2E5-0F43-3046-A289-1BE6845BF743}"/>
              </a:ext>
            </a:extLst>
          </p:cNvPr>
          <p:cNvSpPr/>
          <p:nvPr/>
        </p:nvSpPr>
        <p:spPr>
          <a:xfrm>
            <a:off x="4573588" y="536575"/>
            <a:ext cx="4176712" cy="3586163"/>
          </a:xfrm>
          <a:prstGeom prst="rect">
            <a:avLst/>
          </a:prstGeom>
          <a:blipFill>
            <a:blip r:embed="rId15" cstate="print"/>
            <a:stretch>
              <a:fillRect/>
            </a:stretch>
          </a:blipFill>
        </p:spPr>
        <p:txBody>
          <a:bodyPr lIns="0" tIns="0" rIns="0" bIns="0"/>
          <a:lstStyle/>
          <a:p>
            <a:pPr>
              <a:defRPr/>
            </a:pPr>
            <a:endParaRPr sz="2025"/>
          </a:p>
        </p:txBody>
      </p:sp>
      <p:sp>
        <p:nvSpPr>
          <p:cNvPr id="21" name="object 21">
            <a:extLst>
              <a:ext uri="{FF2B5EF4-FFF2-40B4-BE49-F238E27FC236}">
                <a16:creationId xmlns:a16="http://schemas.microsoft.com/office/drawing/2014/main" id="{C9D0EB4F-5550-894D-9A46-A8B8F9B6A799}"/>
              </a:ext>
            </a:extLst>
          </p:cNvPr>
          <p:cNvSpPr/>
          <p:nvPr/>
        </p:nvSpPr>
        <p:spPr>
          <a:xfrm>
            <a:off x="5454650" y="536575"/>
            <a:ext cx="3367088" cy="3394075"/>
          </a:xfrm>
          <a:prstGeom prst="rect">
            <a:avLst/>
          </a:prstGeom>
          <a:blipFill>
            <a:blip r:embed="rId16" cstate="print"/>
            <a:stretch>
              <a:fillRect/>
            </a:stretch>
          </a:blipFill>
        </p:spPr>
        <p:txBody>
          <a:bodyPr lIns="0" tIns="0" rIns="0" bIns="0"/>
          <a:lstStyle/>
          <a:p>
            <a:pPr>
              <a:defRPr/>
            </a:pPr>
            <a:endParaRPr sz="2025"/>
          </a:p>
        </p:txBody>
      </p:sp>
      <p:sp>
        <p:nvSpPr>
          <p:cNvPr id="22" name="object 22">
            <a:extLst>
              <a:ext uri="{FF2B5EF4-FFF2-40B4-BE49-F238E27FC236}">
                <a16:creationId xmlns:a16="http://schemas.microsoft.com/office/drawing/2014/main" id="{DB7FC603-A0D0-0F4D-AFAB-FF40CD9284BD}"/>
              </a:ext>
            </a:extLst>
          </p:cNvPr>
          <p:cNvSpPr/>
          <p:nvPr/>
        </p:nvSpPr>
        <p:spPr>
          <a:xfrm>
            <a:off x="5957888" y="534988"/>
            <a:ext cx="2944812" cy="3322637"/>
          </a:xfrm>
          <a:prstGeom prst="rect">
            <a:avLst/>
          </a:prstGeom>
          <a:blipFill>
            <a:blip r:embed="rId17" cstate="print"/>
            <a:stretch>
              <a:fillRect/>
            </a:stretch>
          </a:blipFill>
        </p:spPr>
        <p:txBody>
          <a:bodyPr lIns="0" tIns="0" rIns="0" bIns="0"/>
          <a:lstStyle/>
          <a:p>
            <a:pPr>
              <a:defRPr/>
            </a:pPr>
            <a:endParaRPr sz="2025"/>
          </a:p>
        </p:txBody>
      </p:sp>
      <p:sp>
        <p:nvSpPr>
          <p:cNvPr id="23" name="object 23">
            <a:extLst>
              <a:ext uri="{FF2B5EF4-FFF2-40B4-BE49-F238E27FC236}">
                <a16:creationId xmlns:a16="http://schemas.microsoft.com/office/drawing/2014/main" id="{722E757A-68C7-DA42-888E-07B8A4F7E3B8}"/>
              </a:ext>
            </a:extLst>
          </p:cNvPr>
          <p:cNvSpPr/>
          <p:nvPr/>
        </p:nvSpPr>
        <p:spPr>
          <a:xfrm>
            <a:off x="8885238" y="3849688"/>
            <a:ext cx="112712" cy="128587"/>
          </a:xfrm>
          <a:prstGeom prst="rect">
            <a:avLst/>
          </a:prstGeom>
          <a:blipFill>
            <a:blip r:embed="rId18" cstate="print"/>
            <a:stretch>
              <a:fillRect/>
            </a:stretch>
          </a:blipFill>
        </p:spPr>
        <p:txBody>
          <a:bodyPr lIns="0" tIns="0" rIns="0" bIns="0"/>
          <a:lstStyle/>
          <a:p>
            <a:pPr>
              <a:defRPr/>
            </a:pPr>
            <a:endParaRPr sz="2025"/>
          </a:p>
        </p:txBody>
      </p:sp>
      <p:sp>
        <p:nvSpPr>
          <p:cNvPr id="24" name="object 24">
            <a:extLst>
              <a:ext uri="{FF2B5EF4-FFF2-40B4-BE49-F238E27FC236}">
                <a16:creationId xmlns:a16="http://schemas.microsoft.com/office/drawing/2014/main" id="{031BCA99-F040-2B42-9CBB-0278C5D4A726}"/>
              </a:ext>
            </a:extLst>
          </p:cNvPr>
          <p:cNvSpPr/>
          <p:nvPr/>
        </p:nvSpPr>
        <p:spPr>
          <a:xfrm>
            <a:off x="8791575" y="1674813"/>
            <a:ext cx="207963" cy="690562"/>
          </a:xfrm>
          <a:custGeom>
            <a:avLst/>
            <a:gdLst/>
            <a:ahLst/>
            <a:cxnLst/>
            <a:rect l="l" t="t" r="r" b="b"/>
            <a:pathLst>
              <a:path w="246379" h="819150">
                <a:moveTo>
                  <a:pt x="122174" y="0"/>
                </a:moveTo>
                <a:lnTo>
                  <a:pt x="0" y="304800"/>
                </a:lnTo>
                <a:lnTo>
                  <a:pt x="245999" y="819150"/>
                </a:lnTo>
                <a:lnTo>
                  <a:pt x="245999" y="323850"/>
                </a:lnTo>
                <a:lnTo>
                  <a:pt x="122174" y="0"/>
                </a:lnTo>
                <a:close/>
              </a:path>
            </a:pathLst>
          </a:custGeom>
          <a:solidFill>
            <a:srgbClr val="000080"/>
          </a:solidFill>
        </p:spPr>
        <p:txBody>
          <a:bodyPr lIns="0" tIns="0" rIns="0" bIns="0"/>
          <a:lstStyle/>
          <a:p>
            <a:pPr>
              <a:defRPr/>
            </a:pPr>
            <a:endParaRPr sz="2025"/>
          </a:p>
        </p:txBody>
      </p:sp>
      <p:sp>
        <p:nvSpPr>
          <p:cNvPr id="25" name="object 25">
            <a:extLst>
              <a:ext uri="{FF2B5EF4-FFF2-40B4-BE49-F238E27FC236}">
                <a16:creationId xmlns:a16="http://schemas.microsoft.com/office/drawing/2014/main" id="{12776A69-92F1-D64F-BCE8-EC1C5B9B997B}"/>
              </a:ext>
            </a:extLst>
          </p:cNvPr>
          <p:cNvSpPr/>
          <p:nvPr/>
        </p:nvSpPr>
        <p:spPr>
          <a:xfrm>
            <a:off x="8126413" y="536575"/>
            <a:ext cx="768350" cy="1395413"/>
          </a:xfrm>
          <a:prstGeom prst="rect">
            <a:avLst/>
          </a:prstGeom>
          <a:blipFill>
            <a:blip r:embed="rId19" cstate="print"/>
            <a:stretch>
              <a:fillRect/>
            </a:stretch>
          </a:blipFill>
        </p:spPr>
        <p:txBody>
          <a:bodyPr lIns="0" tIns="0" rIns="0" bIns="0"/>
          <a:lstStyle/>
          <a:p>
            <a:pPr>
              <a:defRPr/>
            </a:pPr>
            <a:endParaRPr sz="2025"/>
          </a:p>
        </p:txBody>
      </p:sp>
      <p:sp>
        <p:nvSpPr>
          <p:cNvPr id="26" name="object 26">
            <a:extLst>
              <a:ext uri="{FF2B5EF4-FFF2-40B4-BE49-F238E27FC236}">
                <a16:creationId xmlns:a16="http://schemas.microsoft.com/office/drawing/2014/main" id="{1644B22B-D06D-8241-B440-096AE1716A9A}"/>
              </a:ext>
            </a:extLst>
          </p:cNvPr>
          <p:cNvSpPr/>
          <p:nvPr/>
        </p:nvSpPr>
        <p:spPr>
          <a:xfrm>
            <a:off x="8534400" y="534988"/>
            <a:ext cx="455613" cy="1066800"/>
          </a:xfrm>
          <a:prstGeom prst="rect">
            <a:avLst/>
          </a:prstGeom>
          <a:blipFill>
            <a:blip r:embed="rId20" cstate="print"/>
            <a:stretch>
              <a:fillRect/>
            </a:stretch>
          </a:blipFill>
        </p:spPr>
        <p:txBody>
          <a:bodyPr lIns="0" tIns="0" rIns="0" bIns="0"/>
          <a:lstStyle/>
          <a:p>
            <a:pPr>
              <a:defRPr/>
            </a:pPr>
            <a:endParaRPr sz="2025"/>
          </a:p>
        </p:txBody>
      </p:sp>
      <p:sp>
        <p:nvSpPr>
          <p:cNvPr id="27" name="object 27">
            <a:extLst>
              <a:ext uri="{FF2B5EF4-FFF2-40B4-BE49-F238E27FC236}">
                <a16:creationId xmlns:a16="http://schemas.microsoft.com/office/drawing/2014/main" id="{EFCDCAD8-A8A1-8C4A-95EB-CB0585A4A152}"/>
              </a:ext>
            </a:extLst>
          </p:cNvPr>
          <p:cNvSpPr/>
          <p:nvPr/>
        </p:nvSpPr>
        <p:spPr>
          <a:xfrm>
            <a:off x="8918575" y="1411288"/>
            <a:ext cx="79375" cy="415925"/>
          </a:xfrm>
          <a:custGeom>
            <a:avLst/>
            <a:gdLst/>
            <a:ahLst/>
            <a:cxnLst/>
            <a:rect l="l" t="t" r="r" b="b"/>
            <a:pathLst>
              <a:path w="95250" h="494030">
                <a:moveTo>
                  <a:pt x="85725" y="0"/>
                </a:moveTo>
                <a:lnTo>
                  <a:pt x="0" y="227837"/>
                </a:lnTo>
                <a:lnTo>
                  <a:pt x="95250" y="493649"/>
                </a:lnTo>
                <a:lnTo>
                  <a:pt x="95250" y="9398"/>
                </a:lnTo>
                <a:lnTo>
                  <a:pt x="85725" y="0"/>
                </a:lnTo>
                <a:close/>
              </a:path>
            </a:pathLst>
          </a:custGeom>
          <a:solidFill>
            <a:srgbClr val="000080"/>
          </a:solidFill>
        </p:spPr>
        <p:txBody>
          <a:bodyPr lIns="0" tIns="0" rIns="0" bIns="0"/>
          <a:lstStyle/>
          <a:p>
            <a:pPr>
              <a:defRPr/>
            </a:pPr>
            <a:endParaRPr sz="2025"/>
          </a:p>
        </p:txBody>
      </p:sp>
      <p:sp>
        <p:nvSpPr>
          <p:cNvPr id="28" name="object 28">
            <a:extLst>
              <a:ext uri="{FF2B5EF4-FFF2-40B4-BE49-F238E27FC236}">
                <a16:creationId xmlns:a16="http://schemas.microsoft.com/office/drawing/2014/main" id="{D75401DD-1511-304B-8EA8-C3164D82A162}"/>
              </a:ext>
            </a:extLst>
          </p:cNvPr>
          <p:cNvSpPr/>
          <p:nvPr/>
        </p:nvSpPr>
        <p:spPr>
          <a:xfrm>
            <a:off x="1289050" y="2679700"/>
            <a:ext cx="7704138" cy="2497138"/>
          </a:xfrm>
          <a:prstGeom prst="rect">
            <a:avLst/>
          </a:prstGeom>
          <a:blipFill>
            <a:blip r:embed="rId21" cstate="print"/>
            <a:stretch>
              <a:fillRect/>
            </a:stretch>
          </a:blipFill>
        </p:spPr>
        <p:txBody>
          <a:bodyPr lIns="0" tIns="0" rIns="0" bIns="0"/>
          <a:lstStyle/>
          <a:p>
            <a:pPr>
              <a:defRPr/>
            </a:pPr>
            <a:endParaRPr sz="2025"/>
          </a:p>
        </p:txBody>
      </p:sp>
      <p:sp>
        <p:nvSpPr>
          <p:cNvPr id="29" name="object 29">
            <a:extLst>
              <a:ext uri="{FF2B5EF4-FFF2-40B4-BE49-F238E27FC236}">
                <a16:creationId xmlns:a16="http://schemas.microsoft.com/office/drawing/2014/main" id="{2AF05E45-715D-FF4F-8C2A-1D37596ABB86}"/>
              </a:ext>
            </a:extLst>
          </p:cNvPr>
          <p:cNvSpPr/>
          <p:nvPr/>
        </p:nvSpPr>
        <p:spPr>
          <a:xfrm>
            <a:off x="1289050" y="3417888"/>
            <a:ext cx="7704138" cy="1790700"/>
          </a:xfrm>
          <a:prstGeom prst="rect">
            <a:avLst/>
          </a:prstGeom>
          <a:blipFill>
            <a:blip r:embed="rId22" cstate="print"/>
            <a:stretch>
              <a:fillRect/>
            </a:stretch>
          </a:blipFill>
        </p:spPr>
        <p:txBody>
          <a:bodyPr lIns="0" tIns="0" rIns="0" bIns="0"/>
          <a:lstStyle/>
          <a:p>
            <a:pPr>
              <a:defRPr/>
            </a:pPr>
            <a:endParaRPr sz="2025"/>
          </a:p>
        </p:txBody>
      </p:sp>
      <p:sp>
        <p:nvSpPr>
          <p:cNvPr id="30" name="object 30">
            <a:extLst>
              <a:ext uri="{FF2B5EF4-FFF2-40B4-BE49-F238E27FC236}">
                <a16:creationId xmlns:a16="http://schemas.microsoft.com/office/drawing/2014/main" id="{5F424C4C-C70A-F348-912C-8C4741E40E84}"/>
              </a:ext>
            </a:extLst>
          </p:cNvPr>
          <p:cNvSpPr/>
          <p:nvPr/>
        </p:nvSpPr>
        <p:spPr>
          <a:xfrm>
            <a:off x="1289050" y="4791075"/>
            <a:ext cx="7704138" cy="554038"/>
          </a:xfrm>
          <a:prstGeom prst="rect">
            <a:avLst/>
          </a:prstGeom>
          <a:blipFill>
            <a:blip r:embed="rId23" cstate="print"/>
            <a:stretch>
              <a:fillRect/>
            </a:stretch>
          </a:blipFill>
        </p:spPr>
        <p:txBody>
          <a:bodyPr lIns="0" tIns="0" rIns="0" bIns="0"/>
          <a:lstStyle/>
          <a:p>
            <a:pPr>
              <a:defRPr/>
            </a:pPr>
            <a:endParaRPr sz="2025"/>
          </a:p>
        </p:txBody>
      </p:sp>
      <p:sp>
        <p:nvSpPr>
          <p:cNvPr id="31" name="object 31">
            <a:extLst>
              <a:ext uri="{FF2B5EF4-FFF2-40B4-BE49-F238E27FC236}">
                <a16:creationId xmlns:a16="http://schemas.microsoft.com/office/drawing/2014/main" id="{931B094B-16CC-5544-ACC2-6164F6831C24}"/>
              </a:ext>
            </a:extLst>
          </p:cNvPr>
          <p:cNvSpPr/>
          <p:nvPr/>
        </p:nvSpPr>
        <p:spPr>
          <a:xfrm>
            <a:off x="3022600" y="534988"/>
            <a:ext cx="5970588" cy="4256087"/>
          </a:xfrm>
          <a:prstGeom prst="rect">
            <a:avLst/>
          </a:prstGeom>
          <a:blipFill>
            <a:blip r:embed="rId24" cstate="print"/>
            <a:stretch>
              <a:fillRect/>
            </a:stretch>
          </a:blipFill>
        </p:spPr>
        <p:txBody>
          <a:bodyPr lIns="0" tIns="0" rIns="0" bIns="0"/>
          <a:lstStyle/>
          <a:p>
            <a:pPr>
              <a:defRPr/>
            </a:pPr>
            <a:endParaRPr sz="2025"/>
          </a:p>
        </p:txBody>
      </p:sp>
      <p:sp>
        <p:nvSpPr>
          <p:cNvPr id="32" name="object 32">
            <a:extLst>
              <a:ext uri="{FF2B5EF4-FFF2-40B4-BE49-F238E27FC236}">
                <a16:creationId xmlns:a16="http://schemas.microsoft.com/office/drawing/2014/main" id="{D2A71FC7-CF3A-3042-91FB-9D6B04EADEC2}"/>
              </a:ext>
            </a:extLst>
          </p:cNvPr>
          <p:cNvSpPr/>
          <p:nvPr/>
        </p:nvSpPr>
        <p:spPr>
          <a:xfrm>
            <a:off x="5734050" y="536575"/>
            <a:ext cx="3259138" cy="3500438"/>
          </a:xfrm>
          <a:prstGeom prst="rect">
            <a:avLst/>
          </a:prstGeom>
          <a:blipFill>
            <a:blip r:embed="rId25" cstate="print"/>
            <a:stretch>
              <a:fillRect/>
            </a:stretch>
          </a:blipFill>
        </p:spPr>
        <p:txBody>
          <a:bodyPr lIns="0" tIns="0" rIns="0" bIns="0"/>
          <a:lstStyle/>
          <a:p>
            <a:pPr>
              <a:defRPr/>
            </a:pPr>
            <a:endParaRPr sz="2025"/>
          </a:p>
        </p:txBody>
      </p:sp>
      <p:sp>
        <p:nvSpPr>
          <p:cNvPr id="33" name="object 33">
            <a:extLst>
              <a:ext uri="{FF2B5EF4-FFF2-40B4-BE49-F238E27FC236}">
                <a16:creationId xmlns:a16="http://schemas.microsoft.com/office/drawing/2014/main" id="{A166FF0D-7821-0747-A0B3-AE5278BC804A}"/>
              </a:ext>
            </a:extLst>
          </p:cNvPr>
          <p:cNvSpPr/>
          <p:nvPr/>
        </p:nvSpPr>
        <p:spPr>
          <a:xfrm>
            <a:off x="6577013" y="534988"/>
            <a:ext cx="2416175" cy="3302000"/>
          </a:xfrm>
          <a:prstGeom prst="rect">
            <a:avLst/>
          </a:prstGeom>
          <a:blipFill>
            <a:blip r:embed="rId26" cstate="print"/>
            <a:stretch>
              <a:fillRect/>
            </a:stretch>
          </a:blipFill>
        </p:spPr>
        <p:txBody>
          <a:bodyPr lIns="0" tIns="0" rIns="0" bIns="0"/>
          <a:lstStyle/>
          <a:p>
            <a:pPr>
              <a:defRPr/>
            </a:pPr>
            <a:endParaRPr sz="2025"/>
          </a:p>
        </p:txBody>
      </p:sp>
      <p:sp>
        <p:nvSpPr>
          <p:cNvPr id="34" name="object 34">
            <a:extLst>
              <a:ext uri="{FF2B5EF4-FFF2-40B4-BE49-F238E27FC236}">
                <a16:creationId xmlns:a16="http://schemas.microsoft.com/office/drawing/2014/main" id="{A7C27AF8-28EB-B242-96BE-D2CF0AC01666}"/>
              </a:ext>
            </a:extLst>
          </p:cNvPr>
          <p:cNvSpPr/>
          <p:nvPr/>
        </p:nvSpPr>
        <p:spPr>
          <a:xfrm>
            <a:off x="7339013" y="536575"/>
            <a:ext cx="1654175" cy="2776538"/>
          </a:xfrm>
          <a:prstGeom prst="rect">
            <a:avLst/>
          </a:prstGeom>
          <a:blipFill>
            <a:blip r:embed="rId27" cstate="print"/>
            <a:stretch>
              <a:fillRect/>
            </a:stretch>
          </a:blipFill>
        </p:spPr>
        <p:txBody>
          <a:bodyPr lIns="0" tIns="0" rIns="0" bIns="0"/>
          <a:lstStyle/>
          <a:p>
            <a:pPr>
              <a:defRPr/>
            </a:pPr>
            <a:endParaRPr sz="2025"/>
          </a:p>
        </p:txBody>
      </p:sp>
      <p:sp>
        <p:nvSpPr>
          <p:cNvPr id="35" name="object 35">
            <a:extLst>
              <a:ext uri="{FF2B5EF4-FFF2-40B4-BE49-F238E27FC236}">
                <a16:creationId xmlns:a16="http://schemas.microsoft.com/office/drawing/2014/main" id="{6BD12BD1-EBD1-8E43-9254-1E11476B8597}"/>
              </a:ext>
            </a:extLst>
          </p:cNvPr>
          <p:cNvSpPr/>
          <p:nvPr/>
        </p:nvSpPr>
        <p:spPr>
          <a:xfrm>
            <a:off x="7573963" y="534988"/>
            <a:ext cx="1419225" cy="2593975"/>
          </a:xfrm>
          <a:prstGeom prst="rect">
            <a:avLst/>
          </a:prstGeom>
          <a:blipFill>
            <a:blip r:embed="rId28" cstate="print"/>
            <a:stretch>
              <a:fillRect/>
            </a:stretch>
          </a:blipFill>
        </p:spPr>
        <p:txBody>
          <a:bodyPr lIns="0" tIns="0" rIns="0" bIns="0"/>
          <a:lstStyle/>
          <a:p>
            <a:pPr>
              <a:defRPr/>
            </a:pPr>
            <a:endParaRPr sz="2025"/>
          </a:p>
        </p:txBody>
      </p:sp>
      <p:sp>
        <p:nvSpPr>
          <p:cNvPr id="36" name="object 36">
            <a:extLst>
              <a:ext uri="{FF2B5EF4-FFF2-40B4-BE49-F238E27FC236}">
                <a16:creationId xmlns:a16="http://schemas.microsoft.com/office/drawing/2014/main" id="{FBAD0D28-53DA-774C-8FB1-CE8104400B41}"/>
              </a:ext>
            </a:extLst>
          </p:cNvPr>
          <p:cNvSpPr/>
          <p:nvPr/>
        </p:nvSpPr>
        <p:spPr>
          <a:xfrm>
            <a:off x="7958138" y="534988"/>
            <a:ext cx="1035050" cy="1992312"/>
          </a:xfrm>
          <a:prstGeom prst="rect">
            <a:avLst/>
          </a:prstGeom>
          <a:blipFill>
            <a:blip r:embed="rId29" cstate="print"/>
            <a:stretch>
              <a:fillRect/>
            </a:stretch>
          </a:blipFill>
        </p:spPr>
        <p:txBody>
          <a:bodyPr lIns="0" tIns="0" rIns="0" bIns="0"/>
          <a:lstStyle/>
          <a:p>
            <a:pPr>
              <a:defRPr/>
            </a:pPr>
            <a:endParaRPr sz="2025"/>
          </a:p>
        </p:txBody>
      </p:sp>
      <p:sp>
        <p:nvSpPr>
          <p:cNvPr id="37" name="object 37">
            <a:extLst>
              <a:ext uri="{FF2B5EF4-FFF2-40B4-BE49-F238E27FC236}">
                <a16:creationId xmlns:a16="http://schemas.microsoft.com/office/drawing/2014/main" id="{705816C6-D688-3C40-8BF0-B3F0E0289378}"/>
              </a:ext>
            </a:extLst>
          </p:cNvPr>
          <p:cNvSpPr/>
          <p:nvPr/>
        </p:nvSpPr>
        <p:spPr>
          <a:xfrm>
            <a:off x="1285875" y="2722563"/>
            <a:ext cx="4916488" cy="1757362"/>
          </a:xfrm>
          <a:prstGeom prst="rect">
            <a:avLst/>
          </a:prstGeom>
          <a:blipFill>
            <a:blip r:embed="rId30" cstate="print"/>
            <a:stretch>
              <a:fillRect/>
            </a:stretch>
          </a:blipFill>
        </p:spPr>
        <p:txBody>
          <a:bodyPr lIns="0" tIns="0" rIns="0" bIns="0"/>
          <a:lstStyle/>
          <a:p>
            <a:pPr>
              <a:defRPr/>
            </a:pPr>
            <a:endParaRPr sz="2025"/>
          </a:p>
        </p:txBody>
      </p:sp>
      <p:sp>
        <p:nvSpPr>
          <p:cNvPr id="38" name="object 38">
            <a:extLst>
              <a:ext uri="{FF2B5EF4-FFF2-40B4-BE49-F238E27FC236}">
                <a16:creationId xmlns:a16="http://schemas.microsoft.com/office/drawing/2014/main" id="{0F85C73E-0292-9545-A11C-409F6D8258BC}"/>
              </a:ext>
            </a:extLst>
          </p:cNvPr>
          <p:cNvSpPr/>
          <p:nvPr/>
        </p:nvSpPr>
        <p:spPr>
          <a:xfrm>
            <a:off x="6169025" y="4279900"/>
            <a:ext cx="2828925" cy="930275"/>
          </a:xfrm>
          <a:prstGeom prst="rect">
            <a:avLst/>
          </a:prstGeom>
          <a:blipFill>
            <a:blip r:embed="rId31" cstate="print"/>
            <a:stretch>
              <a:fillRect/>
            </a:stretch>
          </a:blipFill>
        </p:spPr>
        <p:txBody>
          <a:bodyPr lIns="0" tIns="0" rIns="0" bIns="0"/>
          <a:lstStyle/>
          <a:p>
            <a:pPr>
              <a:defRPr/>
            </a:pPr>
            <a:endParaRPr sz="2025"/>
          </a:p>
        </p:txBody>
      </p:sp>
      <p:sp>
        <p:nvSpPr>
          <p:cNvPr id="40" name="object 40">
            <a:extLst>
              <a:ext uri="{FF2B5EF4-FFF2-40B4-BE49-F238E27FC236}">
                <a16:creationId xmlns:a16="http://schemas.microsoft.com/office/drawing/2014/main" id="{35BF202B-A8AF-2247-AA41-7C5C0BF63496}"/>
              </a:ext>
            </a:extLst>
          </p:cNvPr>
          <p:cNvSpPr/>
          <p:nvPr/>
        </p:nvSpPr>
        <p:spPr>
          <a:xfrm>
            <a:off x="8156575" y="820738"/>
            <a:ext cx="746125" cy="1039812"/>
          </a:xfrm>
          <a:prstGeom prst="rect">
            <a:avLst/>
          </a:prstGeom>
          <a:blipFill>
            <a:blip r:embed="rId32" cstate="print"/>
            <a:stretch>
              <a:fillRect/>
            </a:stretch>
          </a:blipFill>
        </p:spPr>
        <p:txBody>
          <a:bodyPr lIns="0" tIns="0" rIns="0" bIns="0"/>
          <a:lstStyle/>
          <a:p>
            <a:pPr>
              <a:defRPr/>
            </a:pPr>
            <a:endParaRPr sz="2025"/>
          </a:p>
        </p:txBody>
      </p:sp>
      <p:sp>
        <p:nvSpPr>
          <p:cNvPr id="41" name="object 41">
            <a:extLst>
              <a:ext uri="{FF2B5EF4-FFF2-40B4-BE49-F238E27FC236}">
                <a16:creationId xmlns:a16="http://schemas.microsoft.com/office/drawing/2014/main" id="{E4D10350-1ACD-8149-8502-204E681DF57C}"/>
              </a:ext>
            </a:extLst>
          </p:cNvPr>
          <p:cNvSpPr txBox="1">
            <a:spLocks noGrp="1"/>
          </p:cNvSpPr>
          <p:nvPr>
            <p:ph type="title"/>
          </p:nvPr>
        </p:nvSpPr>
        <p:spPr>
          <a:xfrm>
            <a:off x="1857375" y="1049338"/>
            <a:ext cx="7253288" cy="708025"/>
          </a:xfrm>
        </p:spPr>
        <p:txBody>
          <a:bodyPr lIns="0" tIns="134052" rIns="0" bIns="0" rtlCol="0" anchor="t">
            <a:spAutoFit/>
          </a:bodyPr>
          <a:lstStyle/>
          <a:p>
            <a:pPr marL="100197">
              <a:defRPr/>
            </a:pPr>
            <a:r>
              <a:rPr sz="3713" dirty="0">
                <a:solidFill>
                  <a:srgbClr val="FFFFFF"/>
                </a:solidFill>
                <a:latin typeface="Arial"/>
                <a:cs typeface="Arial"/>
              </a:rPr>
              <a:t>Community based</a:t>
            </a:r>
            <a:r>
              <a:rPr sz="3713" spc="-63" dirty="0">
                <a:solidFill>
                  <a:srgbClr val="FFFFFF"/>
                </a:solidFill>
                <a:latin typeface="Arial"/>
                <a:cs typeface="Arial"/>
              </a:rPr>
              <a:t> </a:t>
            </a:r>
            <a:r>
              <a:rPr sz="3713" dirty="0">
                <a:solidFill>
                  <a:srgbClr val="FFFFFF"/>
                </a:solidFill>
                <a:latin typeface="Arial"/>
                <a:cs typeface="Arial"/>
              </a:rPr>
              <a:t>rehabilitation</a:t>
            </a:r>
            <a:endParaRPr sz="3713" dirty="0">
              <a:latin typeface="Arial"/>
              <a:cs typeface="Arial"/>
            </a:endParaRPr>
          </a:p>
        </p:txBody>
      </p:sp>
      <p:sp>
        <p:nvSpPr>
          <p:cNvPr id="42" name="object 42">
            <a:extLst>
              <a:ext uri="{FF2B5EF4-FFF2-40B4-BE49-F238E27FC236}">
                <a16:creationId xmlns:a16="http://schemas.microsoft.com/office/drawing/2014/main" id="{F088D337-7B3F-B543-9DAE-5D313B40EDD7}"/>
              </a:ext>
            </a:extLst>
          </p:cNvPr>
          <p:cNvSpPr/>
          <p:nvPr/>
        </p:nvSpPr>
        <p:spPr>
          <a:xfrm>
            <a:off x="1624013" y="2455863"/>
            <a:ext cx="7283450" cy="2187575"/>
          </a:xfrm>
          <a:custGeom>
            <a:avLst/>
            <a:gdLst/>
            <a:ahLst/>
            <a:cxnLst/>
            <a:rect l="l" t="t" r="r" b="b"/>
            <a:pathLst>
              <a:path w="8632825" h="2592704">
                <a:moveTo>
                  <a:pt x="0" y="2592451"/>
                </a:moveTo>
                <a:lnTo>
                  <a:pt x="8632825" y="2592451"/>
                </a:lnTo>
                <a:lnTo>
                  <a:pt x="8632825" y="0"/>
                </a:lnTo>
                <a:lnTo>
                  <a:pt x="0" y="0"/>
                </a:lnTo>
                <a:lnTo>
                  <a:pt x="0" y="2592451"/>
                </a:lnTo>
                <a:close/>
              </a:path>
            </a:pathLst>
          </a:custGeom>
          <a:solidFill>
            <a:srgbClr val="FFFFFF"/>
          </a:solidFill>
        </p:spPr>
        <p:txBody>
          <a:bodyPr lIns="0" tIns="0" rIns="0" bIns="0"/>
          <a:lstStyle/>
          <a:p>
            <a:pPr>
              <a:defRPr/>
            </a:pPr>
            <a:endParaRPr sz="2025"/>
          </a:p>
        </p:txBody>
      </p:sp>
      <p:sp>
        <p:nvSpPr>
          <p:cNvPr id="43" name="object 43">
            <a:extLst>
              <a:ext uri="{FF2B5EF4-FFF2-40B4-BE49-F238E27FC236}">
                <a16:creationId xmlns:a16="http://schemas.microsoft.com/office/drawing/2014/main" id="{E85B7633-E3FB-BC4E-B4F6-71C64087CD26}"/>
              </a:ext>
            </a:extLst>
          </p:cNvPr>
          <p:cNvSpPr/>
          <p:nvPr/>
        </p:nvSpPr>
        <p:spPr>
          <a:xfrm>
            <a:off x="3836988" y="2462213"/>
            <a:ext cx="2871787" cy="396875"/>
          </a:xfrm>
          <a:custGeom>
            <a:avLst/>
            <a:gdLst/>
            <a:ahLst/>
            <a:cxnLst/>
            <a:rect l="l" t="t" r="r" b="b"/>
            <a:pathLst>
              <a:path w="3404235" h="469900">
                <a:moveTo>
                  <a:pt x="0" y="0"/>
                </a:moveTo>
                <a:lnTo>
                  <a:pt x="3404246" y="0"/>
                </a:lnTo>
                <a:lnTo>
                  <a:pt x="3404246" y="469578"/>
                </a:lnTo>
                <a:lnTo>
                  <a:pt x="0" y="469578"/>
                </a:lnTo>
                <a:lnTo>
                  <a:pt x="0" y="0"/>
                </a:lnTo>
                <a:close/>
              </a:path>
            </a:pathLst>
          </a:custGeom>
          <a:ln w="13567">
            <a:solidFill>
              <a:srgbClr val="000000"/>
            </a:solidFill>
          </a:ln>
        </p:spPr>
        <p:txBody>
          <a:bodyPr lIns="0" tIns="0" rIns="0" bIns="0"/>
          <a:lstStyle/>
          <a:p>
            <a:pPr>
              <a:defRPr/>
            </a:pPr>
            <a:endParaRPr sz="2025"/>
          </a:p>
        </p:txBody>
      </p:sp>
      <p:sp>
        <p:nvSpPr>
          <p:cNvPr id="10283" name="object 44">
            <a:extLst>
              <a:ext uri="{FF2B5EF4-FFF2-40B4-BE49-F238E27FC236}">
                <a16:creationId xmlns:a16="http://schemas.microsoft.com/office/drawing/2014/main" id="{8510DF24-1816-B942-B79F-987AC2EB5FF3}"/>
              </a:ext>
            </a:extLst>
          </p:cNvPr>
          <p:cNvSpPr txBox="1">
            <a:spLocks noChangeArrowheads="1"/>
          </p:cNvSpPr>
          <p:nvPr/>
        </p:nvSpPr>
        <p:spPr bwMode="auto">
          <a:xfrm>
            <a:off x="4040188" y="2505075"/>
            <a:ext cx="24717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indent="2619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b="1">
                <a:latin typeface="Tahoma" panose="020B0604030504040204" pitchFamily="34" charset="0"/>
                <a:cs typeface="Tahoma" panose="020B0604030504040204" pitchFamily="34" charset="0"/>
              </a:rPr>
              <a:t>Community-based rehabilitation  (TLU / day centre/ out-pt / home-based)</a:t>
            </a:r>
            <a:endParaRPr lang="en-US" altLang="en-US" sz="900">
              <a:latin typeface="Tahoma" panose="020B0604030504040204" pitchFamily="34" charset="0"/>
              <a:cs typeface="Tahoma" panose="020B0604030504040204" pitchFamily="34" charset="0"/>
            </a:endParaRPr>
          </a:p>
        </p:txBody>
      </p:sp>
      <p:sp>
        <p:nvSpPr>
          <p:cNvPr id="45" name="object 45">
            <a:extLst>
              <a:ext uri="{FF2B5EF4-FFF2-40B4-BE49-F238E27FC236}">
                <a16:creationId xmlns:a16="http://schemas.microsoft.com/office/drawing/2014/main" id="{49C9A50A-B4CC-224B-83D4-45018CC34A63}"/>
              </a:ext>
            </a:extLst>
          </p:cNvPr>
          <p:cNvSpPr/>
          <p:nvPr/>
        </p:nvSpPr>
        <p:spPr>
          <a:xfrm>
            <a:off x="4432300" y="2882900"/>
            <a:ext cx="841375" cy="395288"/>
          </a:xfrm>
          <a:custGeom>
            <a:avLst/>
            <a:gdLst/>
            <a:ahLst/>
            <a:cxnLst/>
            <a:rect l="l" t="t" r="r" b="b"/>
            <a:pathLst>
              <a:path w="997585" h="469900">
                <a:moveTo>
                  <a:pt x="0" y="0"/>
                </a:moveTo>
                <a:lnTo>
                  <a:pt x="997527" y="0"/>
                </a:lnTo>
                <a:lnTo>
                  <a:pt x="997527" y="469578"/>
                </a:lnTo>
                <a:lnTo>
                  <a:pt x="0" y="469578"/>
                </a:lnTo>
                <a:lnTo>
                  <a:pt x="0" y="0"/>
                </a:lnTo>
                <a:close/>
              </a:path>
            </a:pathLst>
          </a:custGeom>
          <a:ln w="13569">
            <a:solidFill>
              <a:srgbClr val="000000"/>
            </a:solidFill>
          </a:ln>
        </p:spPr>
        <p:txBody>
          <a:bodyPr lIns="0" tIns="0" rIns="0" bIns="0"/>
          <a:lstStyle/>
          <a:p>
            <a:pPr>
              <a:defRPr/>
            </a:pPr>
            <a:endParaRPr sz="2025"/>
          </a:p>
        </p:txBody>
      </p:sp>
      <p:sp>
        <p:nvSpPr>
          <p:cNvPr id="10285" name="object 46">
            <a:extLst>
              <a:ext uri="{FF2B5EF4-FFF2-40B4-BE49-F238E27FC236}">
                <a16:creationId xmlns:a16="http://schemas.microsoft.com/office/drawing/2014/main" id="{9F8525B0-4494-FE4F-89FC-7BAD4BD043E5}"/>
              </a:ext>
            </a:extLst>
          </p:cNvPr>
          <p:cNvSpPr txBox="1">
            <a:spLocks noChangeArrowheads="1"/>
          </p:cNvSpPr>
          <p:nvPr/>
        </p:nvSpPr>
        <p:spPr bwMode="auto">
          <a:xfrm>
            <a:off x="4665663" y="2925763"/>
            <a:ext cx="381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indent="714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a:latin typeface="Tahoma" panose="020B0604030504040204" pitchFamily="34" charset="0"/>
                <a:cs typeface="Tahoma" panose="020B0604030504040204" pitchFamily="34" charset="0"/>
              </a:rPr>
              <a:t>RCT  N=382</a:t>
            </a:r>
          </a:p>
        </p:txBody>
      </p:sp>
      <p:sp>
        <p:nvSpPr>
          <p:cNvPr id="47" name="object 47">
            <a:extLst>
              <a:ext uri="{FF2B5EF4-FFF2-40B4-BE49-F238E27FC236}">
                <a16:creationId xmlns:a16="http://schemas.microsoft.com/office/drawing/2014/main" id="{97A78FBA-790C-354C-A399-40EF32FF3A8F}"/>
              </a:ext>
            </a:extLst>
          </p:cNvPr>
          <p:cNvSpPr/>
          <p:nvPr/>
        </p:nvSpPr>
        <p:spPr>
          <a:xfrm>
            <a:off x="5273675" y="2882900"/>
            <a:ext cx="842963" cy="395288"/>
          </a:xfrm>
          <a:custGeom>
            <a:avLst/>
            <a:gdLst/>
            <a:ahLst/>
            <a:cxnLst/>
            <a:rect l="l" t="t" r="r" b="b"/>
            <a:pathLst>
              <a:path w="998220" h="469900">
                <a:moveTo>
                  <a:pt x="0" y="0"/>
                </a:moveTo>
                <a:lnTo>
                  <a:pt x="997668" y="0"/>
                </a:lnTo>
                <a:lnTo>
                  <a:pt x="997668" y="469578"/>
                </a:lnTo>
                <a:lnTo>
                  <a:pt x="0" y="469578"/>
                </a:lnTo>
                <a:lnTo>
                  <a:pt x="0" y="0"/>
                </a:lnTo>
                <a:close/>
              </a:path>
            </a:pathLst>
          </a:custGeom>
          <a:ln w="13569">
            <a:solidFill>
              <a:srgbClr val="000000"/>
            </a:solidFill>
          </a:ln>
        </p:spPr>
        <p:txBody>
          <a:bodyPr lIns="0" tIns="0" rIns="0" bIns="0"/>
          <a:lstStyle/>
          <a:p>
            <a:pPr>
              <a:defRPr/>
            </a:pPr>
            <a:endParaRPr sz="2025"/>
          </a:p>
        </p:txBody>
      </p:sp>
      <p:sp>
        <p:nvSpPr>
          <p:cNvPr id="10287" name="object 48">
            <a:extLst>
              <a:ext uri="{FF2B5EF4-FFF2-40B4-BE49-F238E27FC236}">
                <a16:creationId xmlns:a16="http://schemas.microsoft.com/office/drawing/2014/main" id="{2E02DEEF-F402-F64E-A311-F29621939A8C}"/>
              </a:ext>
            </a:extLst>
          </p:cNvPr>
          <p:cNvSpPr txBox="1">
            <a:spLocks noChangeArrowheads="1"/>
          </p:cNvSpPr>
          <p:nvPr/>
        </p:nvSpPr>
        <p:spPr bwMode="auto">
          <a:xfrm>
            <a:off x="5453063" y="2925763"/>
            <a:ext cx="487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3500" indent="-52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a:latin typeface="Tahoma" panose="020B0604030504040204" pitchFamily="34" charset="0"/>
                <a:cs typeface="Tahoma" panose="020B0604030504040204" pitchFamily="34" charset="0"/>
              </a:rPr>
              <a:t>Non-RCT  N=547</a:t>
            </a:r>
          </a:p>
        </p:txBody>
      </p:sp>
      <p:sp>
        <p:nvSpPr>
          <p:cNvPr id="49" name="object 49">
            <a:extLst>
              <a:ext uri="{FF2B5EF4-FFF2-40B4-BE49-F238E27FC236}">
                <a16:creationId xmlns:a16="http://schemas.microsoft.com/office/drawing/2014/main" id="{0DEECD10-D748-C54B-96D6-97F6A9BCD402}"/>
              </a:ext>
            </a:extLst>
          </p:cNvPr>
          <p:cNvSpPr/>
          <p:nvPr/>
        </p:nvSpPr>
        <p:spPr>
          <a:xfrm>
            <a:off x="4432300" y="3724275"/>
            <a:ext cx="1684338" cy="247650"/>
          </a:xfrm>
          <a:custGeom>
            <a:avLst/>
            <a:gdLst/>
            <a:ahLst/>
            <a:cxnLst/>
            <a:rect l="l" t="t" r="r" b="b"/>
            <a:pathLst>
              <a:path w="1995804" h="293370">
                <a:moveTo>
                  <a:pt x="0" y="0"/>
                </a:moveTo>
                <a:lnTo>
                  <a:pt x="1995196" y="0"/>
                </a:lnTo>
                <a:lnTo>
                  <a:pt x="1995196" y="293251"/>
                </a:lnTo>
                <a:lnTo>
                  <a:pt x="0" y="293251"/>
                </a:lnTo>
                <a:lnTo>
                  <a:pt x="0" y="0"/>
                </a:lnTo>
                <a:close/>
              </a:path>
            </a:pathLst>
          </a:custGeom>
          <a:ln w="13567">
            <a:solidFill>
              <a:srgbClr val="000000"/>
            </a:solidFill>
          </a:ln>
        </p:spPr>
        <p:txBody>
          <a:bodyPr lIns="0" tIns="0" rIns="0" bIns="0"/>
          <a:lstStyle/>
          <a:p>
            <a:pPr>
              <a:defRPr/>
            </a:pPr>
            <a:endParaRPr sz="2025"/>
          </a:p>
        </p:txBody>
      </p:sp>
      <p:sp>
        <p:nvSpPr>
          <p:cNvPr id="50" name="object 50">
            <a:extLst>
              <a:ext uri="{FF2B5EF4-FFF2-40B4-BE49-F238E27FC236}">
                <a16:creationId xmlns:a16="http://schemas.microsoft.com/office/drawing/2014/main" id="{EE4BBA26-4B59-4C40-83DA-4FF0DC1934E1}"/>
              </a:ext>
            </a:extLst>
          </p:cNvPr>
          <p:cNvSpPr txBox="1"/>
          <p:nvPr/>
        </p:nvSpPr>
        <p:spPr>
          <a:xfrm>
            <a:off x="4716463" y="3767138"/>
            <a:ext cx="1119187" cy="142875"/>
          </a:xfrm>
          <a:prstGeom prst="rect">
            <a:avLst/>
          </a:prstGeom>
        </p:spPr>
        <p:txBody>
          <a:bodyPr lIns="0" tIns="0" rIns="0" bIns="0">
            <a:spAutoFit/>
          </a:bodyPr>
          <a:lstStyle/>
          <a:p>
            <a:pPr marL="10716">
              <a:defRPr/>
            </a:pPr>
            <a:r>
              <a:rPr sz="928" b="1" dirty="0">
                <a:latin typeface="Tahoma"/>
                <a:cs typeface="Tahoma"/>
              </a:rPr>
              <a:t>Late</a:t>
            </a:r>
            <a:r>
              <a:rPr sz="928" b="1" spc="-84" dirty="0">
                <a:latin typeface="Tahoma"/>
                <a:cs typeface="Tahoma"/>
              </a:rPr>
              <a:t> </a:t>
            </a:r>
            <a:r>
              <a:rPr sz="928" b="1" dirty="0">
                <a:latin typeface="Tahoma"/>
                <a:cs typeface="Tahoma"/>
              </a:rPr>
              <a:t>rehabilitation</a:t>
            </a:r>
            <a:endParaRPr sz="928">
              <a:latin typeface="Tahoma"/>
              <a:cs typeface="Tahoma"/>
            </a:endParaRPr>
          </a:p>
        </p:txBody>
      </p:sp>
      <p:sp>
        <p:nvSpPr>
          <p:cNvPr id="51" name="object 51">
            <a:extLst>
              <a:ext uri="{FF2B5EF4-FFF2-40B4-BE49-F238E27FC236}">
                <a16:creationId xmlns:a16="http://schemas.microsoft.com/office/drawing/2014/main" id="{59BAC69E-F337-1444-A832-09C45D60FB1C}"/>
              </a:ext>
            </a:extLst>
          </p:cNvPr>
          <p:cNvSpPr/>
          <p:nvPr/>
        </p:nvSpPr>
        <p:spPr>
          <a:xfrm>
            <a:off x="5273675" y="4005263"/>
            <a:ext cx="842963" cy="395287"/>
          </a:xfrm>
          <a:custGeom>
            <a:avLst/>
            <a:gdLst/>
            <a:ahLst/>
            <a:cxnLst/>
            <a:rect l="l" t="t" r="r" b="b"/>
            <a:pathLst>
              <a:path w="998220" h="469264">
                <a:moveTo>
                  <a:pt x="0" y="0"/>
                </a:moveTo>
                <a:lnTo>
                  <a:pt x="997668" y="0"/>
                </a:lnTo>
                <a:lnTo>
                  <a:pt x="997668" y="469270"/>
                </a:lnTo>
                <a:lnTo>
                  <a:pt x="0" y="469270"/>
                </a:lnTo>
                <a:lnTo>
                  <a:pt x="0" y="0"/>
                </a:lnTo>
                <a:close/>
              </a:path>
            </a:pathLst>
          </a:custGeom>
          <a:ln w="13569">
            <a:solidFill>
              <a:srgbClr val="000000"/>
            </a:solidFill>
          </a:ln>
        </p:spPr>
        <p:txBody>
          <a:bodyPr lIns="0" tIns="0" rIns="0" bIns="0"/>
          <a:lstStyle/>
          <a:p>
            <a:pPr>
              <a:defRPr/>
            </a:pPr>
            <a:endParaRPr sz="2025"/>
          </a:p>
        </p:txBody>
      </p:sp>
      <p:sp>
        <p:nvSpPr>
          <p:cNvPr id="10291" name="object 52">
            <a:extLst>
              <a:ext uri="{FF2B5EF4-FFF2-40B4-BE49-F238E27FC236}">
                <a16:creationId xmlns:a16="http://schemas.microsoft.com/office/drawing/2014/main" id="{7A565E96-78BE-9348-80D6-6BEBAF298C37}"/>
              </a:ext>
            </a:extLst>
          </p:cNvPr>
          <p:cNvSpPr txBox="1">
            <a:spLocks noChangeArrowheads="1"/>
          </p:cNvSpPr>
          <p:nvPr/>
        </p:nvSpPr>
        <p:spPr bwMode="auto">
          <a:xfrm>
            <a:off x="5453063" y="4049713"/>
            <a:ext cx="4873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3500" indent="-52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Tahoma" panose="020B0604030504040204" pitchFamily="34" charset="0"/>
                <a:cs typeface="Tahoma" panose="020B0604030504040204" pitchFamily="34" charset="0"/>
              </a:rPr>
              <a:t>Non-RCT  N=506</a:t>
            </a:r>
          </a:p>
        </p:txBody>
      </p:sp>
      <p:sp>
        <p:nvSpPr>
          <p:cNvPr id="53" name="object 53">
            <a:extLst>
              <a:ext uri="{FF2B5EF4-FFF2-40B4-BE49-F238E27FC236}">
                <a16:creationId xmlns:a16="http://schemas.microsoft.com/office/drawing/2014/main" id="{C175DB16-D947-1249-81EC-AA6A81248B9E}"/>
              </a:ext>
            </a:extLst>
          </p:cNvPr>
          <p:cNvSpPr/>
          <p:nvPr/>
        </p:nvSpPr>
        <p:spPr>
          <a:xfrm>
            <a:off x="6115050" y="3092450"/>
            <a:ext cx="885825" cy="0"/>
          </a:xfrm>
          <a:custGeom>
            <a:avLst/>
            <a:gdLst/>
            <a:ahLst/>
            <a:cxnLst/>
            <a:rect l="l" t="t" r="r" b="b"/>
            <a:pathLst>
              <a:path w="1049020">
                <a:moveTo>
                  <a:pt x="0" y="0"/>
                </a:moveTo>
                <a:lnTo>
                  <a:pt x="0" y="0"/>
                </a:lnTo>
                <a:lnTo>
                  <a:pt x="1049003" y="0"/>
                </a:lnTo>
              </a:path>
            </a:pathLst>
          </a:custGeom>
          <a:ln w="13566">
            <a:solidFill>
              <a:srgbClr val="000000"/>
            </a:solidFill>
          </a:ln>
        </p:spPr>
        <p:txBody>
          <a:bodyPr lIns="0" tIns="0" rIns="0" bIns="0"/>
          <a:lstStyle/>
          <a:p>
            <a:pPr>
              <a:defRPr/>
            </a:pPr>
            <a:endParaRPr sz="2025"/>
          </a:p>
        </p:txBody>
      </p:sp>
      <p:sp>
        <p:nvSpPr>
          <p:cNvPr id="54" name="object 54">
            <a:extLst>
              <a:ext uri="{FF2B5EF4-FFF2-40B4-BE49-F238E27FC236}">
                <a16:creationId xmlns:a16="http://schemas.microsoft.com/office/drawing/2014/main" id="{F0575B09-7EC3-7942-B133-6FD40563EDD9}"/>
              </a:ext>
            </a:extLst>
          </p:cNvPr>
          <p:cNvSpPr/>
          <p:nvPr/>
        </p:nvSpPr>
        <p:spPr>
          <a:xfrm>
            <a:off x="6953250" y="3057525"/>
            <a:ext cx="71438" cy="71438"/>
          </a:xfrm>
          <a:custGeom>
            <a:avLst/>
            <a:gdLst/>
            <a:ahLst/>
            <a:cxnLst/>
            <a:rect l="l" t="t" r="r" b="b"/>
            <a:pathLst>
              <a:path w="84454" h="84455">
                <a:moveTo>
                  <a:pt x="0" y="0"/>
                </a:moveTo>
                <a:lnTo>
                  <a:pt x="0" y="84218"/>
                </a:lnTo>
                <a:lnTo>
                  <a:pt x="84155" y="42039"/>
                </a:lnTo>
                <a:lnTo>
                  <a:pt x="0" y="0"/>
                </a:lnTo>
                <a:close/>
              </a:path>
            </a:pathLst>
          </a:custGeom>
          <a:solidFill>
            <a:srgbClr val="000000"/>
          </a:solidFill>
        </p:spPr>
        <p:txBody>
          <a:bodyPr lIns="0" tIns="0" rIns="0" bIns="0"/>
          <a:lstStyle/>
          <a:p>
            <a:pPr>
              <a:defRPr/>
            </a:pPr>
            <a:endParaRPr sz="2025"/>
          </a:p>
        </p:txBody>
      </p:sp>
      <p:sp>
        <p:nvSpPr>
          <p:cNvPr id="55" name="object 55">
            <a:extLst>
              <a:ext uri="{FF2B5EF4-FFF2-40B4-BE49-F238E27FC236}">
                <a16:creationId xmlns:a16="http://schemas.microsoft.com/office/drawing/2014/main" id="{59FDECDB-562C-0E46-91AC-FF89A9BFE688}"/>
              </a:ext>
            </a:extLst>
          </p:cNvPr>
          <p:cNvSpPr/>
          <p:nvPr/>
        </p:nvSpPr>
        <p:spPr>
          <a:xfrm>
            <a:off x="6115050" y="4216400"/>
            <a:ext cx="885825" cy="0"/>
          </a:xfrm>
          <a:custGeom>
            <a:avLst/>
            <a:gdLst/>
            <a:ahLst/>
            <a:cxnLst/>
            <a:rect l="l" t="t" r="r" b="b"/>
            <a:pathLst>
              <a:path w="1049020">
                <a:moveTo>
                  <a:pt x="0" y="0"/>
                </a:moveTo>
                <a:lnTo>
                  <a:pt x="0" y="0"/>
                </a:lnTo>
                <a:lnTo>
                  <a:pt x="1049003" y="0"/>
                </a:lnTo>
              </a:path>
            </a:pathLst>
          </a:custGeom>
          <a:ln w="13566">
            <a:solidFill>
              <a:srgbClr val="000000"/>
            </a:solidFill>
          </a:ln>
        </p:spPr>
        <p:txBody>
          <a:bodyPr lIns="0" tIns="0" rIns="0" bIns="0"/>
          <a:lstStyle/>
          <a:p>
            <a:pPr>
              <a:defRPr/>
            </a:pPr>
            <a:endParaRPr sz="2025"/>
          </a:p>
        </p:txBody>
      </p:sp>
      <p:sp>
        <p:nvSpPr>
          <p:cNvPr id="56" name="object 56">
            <a:extLst>
              <a:ext uri="{FF2B5EF4-FFF2-40B4-BE49-F238E27FC236}">
                <a16:creationId xmlns:a16="http://schemas.microsoft.com/office/drawing/2014/main" id="{89147610-F652-854E-B1EA-C3F0C3B65EE7}"/>
              </a:ext>
            </a:extLst>
          </p:cNvPr>
          <p:cNvSpPr/>
          <p:nvPr/>
        </p:nvSpPr>
        <p:spPr>
          <a:xfrm>
            <a:off x="6953250" y="4179888"/>
            <a:ext cx="71438" cy="73025"/>
          </a:xfrm>
          <a:custGeom>
            <a:avLst/>
            <a:gdLst/>
            <a:ahLst/>
            <a:cxnLst/>
            <a:rect l="l" t="t" r="r" b="b"/>
            <a:pathLst>
              <a:path w="84454" h="85089">
                <a:moveTo>
                  <a:pt x="0" y="0"/>
                </a:moveTo>
                <a:lnTo>
                  <a:pt x="0" y="84526"/>
                </a:lnTo>
                <a:lnTo>
                  <a:pt x="84155" y="42095"/>
                </a:lnTo>
                <a:lnTo>
                  <a:pt x="0" y="0"/>
                </a:lnTo>
                <a:close/>
              </a:path>
            </a:pathLst>
          </a:custGeom>
          <a:solidFill>
            <a:srgbClr val="000000"/>
          </a:solidFill>
        </p:spPr>
        <p:txBody>
          <a:bodyPr lIns="0" tIns="0" rIns="0" bIns="0"/>
          <a:lstStyle/>
          <a:p>
            <a:pPr>
              <a:defRPr/>
            </a:pPr>
            <a:endParaRPr sz="2025"/>
          </a:p>
        </p:txBody>
      </p:sp>
      <p:sp>
        <p:nvSpPr>
          <p:cNvPr id="57" name="object 57">
            <a:extLst>
              <a:ext uri="{FF2B5EF4-FFF2-40B4-BE49-F238E27FC236}">
                <a16:creationId xmlns:a16="http://schemas.microsoft.com/office/drawing/2014/main" id="{2DD18E16-35EF-DE49-B90A-7259E763C7D0}"/>
              </a:ext>
            </a:extLst>
          </p:cNvPr>
          <p:cNvSpPr/>
          <p:nvPr/>
        </p:nvSpPr>
        <p:spPr>
          <a:xfrm>
            <a:off x="7024688" y="2882900"/>
            <a:ext cx="1882775" cy="0"/>
          </a:xfrm>
          <a:custGeom>
            <a:avLst/>
            <a:gdLst/>
            <a:ahLst/>
            <a:cxnLst/>
            <a:rect l="l" t="t" r="r" b="b"/>
            <a:pathLst>
              <a:path w="2232025">
                <a:moveTo>
                  <a:pt x="0" y="0"/>
                </a:moveTo>
                <a:lnTo>
                  <a:pt x="2231955" y="0"/>
                </a:lnTo>
              </a:path>
            </a:pathLst>
          </a:custGeom>
          <a:ln w="13566">
            <a:solidFill>
              <a:srgbClr val="000000"/>
            </a:solidFill>
          </a:ln>
        </p:spPr>
        <p:txBody>
          <a:bodyPr lIns="0" tIns="0" rIns="0" bIns="0"/>
          <a:lstStyle/>
          <a:p>
            <a:pPr>
              <a:defRPr/>
            </a:pPr>
            <a:endParaRPr sz="2025"/>
          </a:p>
        </p:txBody>
      </p:sp>
      <p:sp>
        <p:nvSpPr>
          <p:cNvPr id="58" name="object 58">
            <a:extLst>
              <a:ext uri="{FF2B5EF4-FFF2-40B4-BE49-F238E27FC236}">
                <a16:creationId xmlns:a16="http://schemas.microsoft.com/office/drawing/2014/main" id="{B6F67B53-F4C3-C24A-BE55-C85548CFC4C6}"/>
              </a:ext>
            </a:extLst>
          </p:cNvPr>
          <p:cNvSpPr/>
          <p:nvPr/>
        </p:nvSpPr>
        <p:spPr>
          <a:xfrm>
            <a:off x="7024688" y="2882900"/>
            <a:ext cx="1882775" cy="841375"/>
          </a:xfrm>
          <a:custGeom>
            <a:avLst/>
            <a:gdLst/>
            <a:ahLst/>
            <a:cxnLst/>
            <a:rect l="l" t="t" r="r" b="b"/>
            <a:pathLst>
              <a:path w="2232025" h="997585">
                <a:moveTo>
                  <a:pt x="2231955" y="997269"/>
                </a:moveTo>
                <a:lnTo>
                  <a:pt x="0" y="997269"/>
                </a:lnTo>
                <a:lnTo>
                  <a:pt x="0" y="0"/>
                </a:lnTo>
              </a:path>
            </a:pathLst>
          </a:custGeom>
          <a:ln w="13568">
            <a:solidFill>
              <a:srgbClr val="000000"/>
            </a:solidFill>
          </a:ln>
        </p:spPr>
        <p:txBody>
          <a:bodyPr lIns="0" tIns="0" rIns="0" bIns="0"/>
          <a:lstStyle/>
          <a:p>
            <a:pPr>
              <a:defRPr/>
            </a:pPr>
            <a:endParaRPr sz="2025"/>
          </a:p>
        </p:txBody>
      </p:sp>
      <p:sp>
        <p:nvSpPr>
          <p:cNvPr id="10298" name="object 59">
            <a:extLst>
              <a:ext uri="{FF2B5EF4-FFF2-40B4-BE49-F238E27FC236}">
                <a16:creationId xmlns:a16="http://schemas.microsoft.com/office/drawing/2014/main" id="{E26008AB-EC02-8449-A469-8E1810864A49}"/>
              </a:ext>
            </a:extLst>
          </p:cNvPr>
          <p:cNvSpPr txBox="1">
            <a:spLocks noChangeArrowheads="1"/>
          </p:cNvSpPr>
          <p:nvPr/>
        </p:nvSpPr>
        <p:spPr bwMode="auto">
          <a:xfrm>
            <a:off x="7099300" y="2925763"/>
            <a:ext cx="1617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b="1">
                <a:latin typeface="Tahoma" panose="020B0604030504040204" pitchFamily="34" charset="0"/>
                <a:cs typeface="Tahoma" panose="020B0604030504040204" pitchFamily="34" charset="0"/>
              </a:rPr>
              <a:t>Strong evidence (Grade A)  </a:t>
            </a:r>
            <a:r>
              <a:rPr lang="en-US" altLang="en-US" sz="900">
                <a:latin typeface="Tahoma" panose="020B0604030504040204" pitchFamily="34" charset="0"/>
                <a:cs typeface="Tahoma" panose="020B0604030504040204" pitchFamily="34" charset="0"/>
              </a:rPr>
              <a:t>Improved productivity  Reduced needs for supervision  </a:t>
            </a:r>
            <a:r>
              <a:rPr lang="en-US" altLang="en-US" sz="900" b="1">
                <a:latin typeface="Tahoma" panose="020B0604030504040204" pitchFamily="34" charset="0"/>
                <a:cs typeface="Tahoma" panose="020B0604030504040204" pitchFamily="34" charset="0"/>
              </a:rPr>
              <a:t>Moderate evidence (B)  </a:t>
            </a:r>
            <a:r>
              <a:rPr lang="en-US" altLang="en-US" sz="900">
                <a:latin typeface="Tahoma" panose="020B0604030504040204" pitchFamily="34" charset="0"/>
                <a:cs typeface="Tahoma" panose="020B0604030504040204" pitchFamily="34" charset="0"/>
              </a:rPr>
              <a:t>Reduced institutionalisation</a:t>
            </a:r>
          </a:p>
        </p:txBody>
      </p:sp>
      <p:sp>
        <p:nvSpPr>
          <p:cNvPr id="60" name="object 60">
            <a:extLst>
              <a:ext uri="{FF2B5EF4-FFF2-40B4-BE49-F238E27FC236}">
                <a16:creationId xmlns:a16="http://schemas.microsoft.com/office/drawing/2014/main" id="{41E1982E-C7E6-4A42-BB05-8E0DE088AD7C}"/>
              </a:ext>
            </a:extLst>
          </p:cNvPr>
          <p:cNvSpPr/>
          <p:nvPr/>
        </p:nvSpPr>
        <p:spPr>
          <a:xfrm>
            <a:off x="7024688" y="3863975"/>
            <a:ext cx="1882775" cy="0"/>
          </a:xfrm>
          <a:custGeom>
            <a:avLst/>
            <a:gdLst/>
            <a:ahLst/>
            <a:cxnLst/>
            <a:rect l="l" t="t" r="r" b="b"/>
            <a:pathLst>
              <a:path w="2232025">
                <a:moveTo>
                  <a:pt x="0" y="0"/>
                </a:moveTo>
                <a:lnTo>
                  <a:pt x="2231955" y="0"/>
                </a:lnTo>
              </a:path>
            </a:pathLst>
          </a:custGeom>
          <a:ln w="13566">
            <a:solidFill>
              <a:srgbClr val="000000"/>
            </a:solidFill>
          </a:ln>
        </p:spPr>
        <p:txBody>
          <a:bodyPr lIns="0" tIns="0" rIns="0" bIns="0"/>
          <a:lstStyle/>
          <a:p>
            <a:pPr>
              <a:defRPr/>
            </a:pPr>
            <a:endParaRPr sz="2025"/>
          </a:p>
        </p:txBody>
      </p:sp>
      <p:sp>
        <p:nvSpPr>
          <p:cNvPr id="61" name="object 61">
            <a:extLst>
              <a:ext uri="{FF2B5EF4-FFF2-40B4-BE49-F238E27FC236}">
                <a16:creationId xmlns:a16="http://schemas.microsoft.com/office/drawing/2014/main" id="{1F3E1E3D-6108-594B-B301-8D721D21C36A}"/>
              </a:ext>
            </a:extLst>
          </p:cNvPr>
          <p:cNvSpPr/>
          <p:nvPr/>
        </p:nvSpPr>
        <p:spPr>
          <a:xfrm>
            <a:off x="7024688" y="3863975"/>
            <a:ext cx="1882775" cy="546100"/>
          </a:xfrm>
          <a:custGeom>
            <a:avLst/>
            <a:gdLst/>
            <a:ahLst/>
            <a:cxnLst/>
            <a:rect l="l" t="t" r="r" b="b"/>
            <a:pathLst>
              <a:path w="2232025" h="646429">
                <a:moveTo>
                  <a:pt x="2231955" y="645989"/>
                </a:moveTo>
                <a:lnTo>
                  <a:pt x="0" y="645989"/>
                </a:lnTo>
                <a:lnTo>
                  <a:pt x="0" y="0"/>
                </a:lnTo>
              </a:path>
            </a:pathLst>
          </a:custGeom>
          <a:ln w="13567">
            <a:solidFill>
              <a:srgbClr val="000000"/>
            </a:solidFill>
          </a:ln>
        </p:spPr>
        <p:txBody>
          <a:bodyPr lIns="0" tIns="0" rIns="0" bIns="0"/>
          <a:lstStyle/>
          <a:p>
            <a:pPr>
              <a:defRPr/>
            </a:pPr>
            <a:endParaRPr sz="2025"/>
          </a:p>
        </p:txBody>
      </p:sp>
      <p:sp>
        <p:nvSpPr>
          <p:cNvPr id="10301" name="object 62">
            <a:extLst>
              <a:ext uri="{FF2B5EF4-FFF2-40B4-BE49-F238E27FC236}">
                <a16:creationId xmlns:a16="http://schemas.microsoft.com/office/drawing/2014/main" id="{8BA06C21-994A-7E4C-B6B6-75826A8D2868}"/>
              </a:ext>
            </a:extLst>
          </p:cNvPr>
          <p:cNvSpPr txBox="1">
            <a:spLocks noChangeArrowheads="1"/>
          </p:cNvSpPr>
          <p:nvPr/>
        </p:nvSpPr>
        <p:spPr bwMode="auto">
          <a:xfrm>
            <a:off x="7099300" y="3906838"/>
            <a:ext cx="16383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b="1">
                <a:latin typeface="Tahoma" panose="020B0604030504040204" pitchFamily="34" charset="0"/>
                <a:cs typeface="Tahoma" panose="020B0604030504040204" pitchFamily="34" charset="0"/>
              </a:rPr>
              <a:t>Strong evidence (Grade A)  </a:t>
            </a:r>
            <a:r>
              <a:rPr lang="en-US" altLang="en-US" sz="900">
                <a:latin typeface="Tahoma" panose="020B0604030504040204" pitchFamily="34" charset="0"/>
                <a:cs typeface="Tahoma" panose="020B0604030504040204" pitchFamily="34" charset="0"/>
              </a:rPr>
              <a:t>Still make significant functional  gains 5-10 years after injury</a:t>
            </a:r>
          </a:p>
        </p:txBody>
      </p:sp>
      <p:sp>
        <p:nvSpPr>
          <p:cNvPr id="63" name="object 63">
            <a:extLst>
              <a:ext uri="{FF2B5EF4-FFF2-40B4-BE49-F238E27FC236}">
                <a16:creationId xmlns:a16="http://schemas.microsoft.com/office/drawing/2014/main" id="{B1475C6D-5598-B74C-90E7-7C0D10C0F569}"/>
              </a:ext>
            </a:extLst>
          </p:cNvPr>
          <p:cNvSpPr/>
          <p:nvPr/>
        </p:nvSpPr>
        <p:spPr>
          <a:xfrm>
            <a:off x="1633538" y="2535238"/>
            <a:ext cx="1890712" cy="1139825"/>
          </a:xfrm>
          <a:custGeom>
            <a:avLst/>
            <a:gdLst/>
            <a:ahLst/>
            <a:cxnLst/>
            <a:rect l="l" t="t" r="r" b="b"/>
            <a:pathLst>
              <a:path w="2242185" h="1350010">
                <a:moveTo>
                  <a:pt x="0" y="0"/>
                </a:moveTo>
                <a:lnTo>
                  <a:pt x="2241643" y="0"/>
                </a:lnTo>
                <a:lnTo>
                  <a:pt x="2241643" y="1349754"/>
                </a:lnTo>
                <a:lnTo>
                  <a:pt x="0" y="1349754"/>
                </a:lnTo>
                <a:lnTo>
                  <a:pt x="0" y="0"/>
                </a:lnTo>
                <a:close/>
              </a:path>
            </a:pathLst>
          </a:custGeom>
          <a:ln w="13570">
            <a:solidFill>
              <a:srgbClr val="000000"/>
            </a:solidFill>
          </a:ln>
        </p:spPr>
        <p:txBody>
          <a:bodyPr lIns="0" tIns="0" rIns="0" bIns="0"/>
          <a:lstStyle/>
          <a:p>
            <a:pPr>
              <a:defRPr/>
            </a:pPr>
            <a:endParaRPr sz="2025"/>
          </a:p>
        </p:txBody>
      </p:sp>
      <p:sp>
        <p:nvSpPr>
          <p:cNvPr id="10303" name="object 64">
            <a:extLst>
              <a:ext uri="{FF2B5EF4-FFF2-40B4-BE49-F238E27FC236}">
                <a16:creationId xmlns:a16="http://schemas.microsoft.com/office/drawing/2014/main" id="{A59A8376-7665-F54E-BA96-0DCD948BC666}"/>
              </a:ext>
            </a:extLst>
          </p:cNvPr>
          <p:cNvSpPr txBox="1">
            <a:spLocks noChangeArrowheads="1"/>
          </p:cNvSpPr>
          <p:nvPr/>
        </p:nvSpPr>
        <p:spPr bwMode="auto">
          <a:xfrm>
            <a:off x="1708150" y="2579688"/>
            <a:ext cx="1685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b="1">
                <a:latin typeface="Tahoma" panose="020B0604030504040204" pitchFamily="34" charset="0"/>
                <a:cs typeface="Tahoma" panose="020B0604030504040204" pitchFamily="34" charset="0"/>
              </a:rPr>
              <a:t>Moderate evidence</a:t>
            </a:r>
            <a:endParaRPr lang="en-US" altLang="en-US" sz="900">
              <a:latin typeface="Tahoma" panose="020B0604030504040204" pitchFamily="34" charset="0"/>
              <a:cs typeface="Tahoma" panose="020B0604030504040204" pitchFamily="34" charset="0"/>
            </a:endParaRPr>
          </a:p>
          <a:p>
            <a:pPr>
              <a:spcBef>
                <a:spcPts val="13"/>
              </a:spcBef>
              <a:buFontTx/>
              <a:buNone/>
            </a:pPr>
            <a:r>
              <a:rPr lang="en-US" altLang="en-US" sz="900">
                <a:latin typeface="Tahoma" panose="020B0604030504040204" pitchFamily="34" charset="0"/>
                <a:cs typeface="Tahoma" panose="020B0604030504040204" pitchFamily="34" charset="0"/>
              </a:rPr>
              <a:t>Out-patient rehabilitation  improves functional outcome  after stroke</a:t>
            </a:r>
          </a:p>
          <a:p>
            <a:pPr>
              <a:spcBef>
                <a:spcPts val="13"/>
              </a:spcBef>
              <a:buFontTx/>
              <a:buNone/>
            </a:pPr>
            <a:r>
              <a:rPr lang="en-US" altLang="en-US" sz="900" b="1">
                <a:latin typeface="Tahoma" panose="020B0604030504040204" pitchFamily="34" charset="0"/>
                <a:cs typeface="Tahoma" panose="020B0604030504040204" pitchFamily="34" charset="0"/>
              </a:rPr>
              <a:t>Limited evidence</a:t>
            </a:r>
            <a:endParaRPr lang="en-US" altLang="en-US" sz="900">
              <a:latin typeface="Tahoma" panose="020B0604030504040204" pitchFamily="34" charset="0"/>
              <a:cs typeface="Tahoma" panose="020B0604030504040204" pitchFamily="34" charset="0"/>
            </a:endParaRPr>
          </a:p>
          <a:p>
            <a:pPr>
              <a:spcBef>
                <a:spcPct val="0"/>
              </a:spcBef>
              <a:buFontTx/>
              <a:buNone/>
            </a:pPr>
            <a:r>
              <a:rPr lang="en-US" altLang="en-US" sz="900">
                <a:latin typeface="Tahoma" panose="020B0604030504040204" pitchFamily="34" charset="0"/>
                <a:cs typeface="Tahoma" panose="020B0604030504040204" pitchFamily="34" charset="0"/>
              </a:rPr>
              <a:t>More intensive OP regimens are  more effective</a:t>
            </a:r>
          </a:p>
        </p:txBody>
      </p:sp>
      <p:sp>
        <p:nvSpPr>
          <p:cNvPr id="65" name="object 65">
            <a:extLst>
              <a:ext uri="{FF2B5EF4-FFF2-40B4-BE49-F238E27FC236}">
                <a16:creationId xmlns:a16="http://schemas.microsoft.com/office/drawing/2014/main" id="{8F7ED9BC-78D2-274D-8DBC-E94E160C8D5D}"/>
              </a:ext>
            </a:extLst>
          </p:cNvPr>
          <p:cNvSpPr/>
          <p:nvPr/>
        </p:nvSpPr>
        <p:spPr>
          <a:xfrm>
            <a:off x="3546475" y="3092450"/>
            <a:ext cx="885825" cy="0"/>
          </a:xfrm>
          <a:custGeom>
            <a:avLst/>
            <a:gdLst/>
            <a:ahLst/>
            <a:cxnLst/>
            <a:rect l="l" t="t" r="r" b="b"/>
            <a:pathLst>
              <a:path w="1050289">
                <a:moveTo>
                  <a:pt x="0" y="0"/>
                </a:moveTo>
                <a:lnTo>
                  <a:pt x="0" y="0"/>
                </a:lnTo>
                <a:lnTo>
                  <a:pt x="1050125" y="0"/>
                </a:lnTo>
              </a:path>
            </a:pathLst>
          </a:custGeom>
          <a:ln w="13566">
            <a:solidFill>
              <a:srgbClr val="000000"/>
            </a:solidFill>
          </a:ln>
        </p:spPr>
        <p:txBody>
          <a:bodyPr lIns="0" tIns="0" rIns="0" bIns="0"/>
          <a:lstStyle/>
          <a:p>
            <a:pPr>
              <a:defRPr/>
            </a:pPr>
            <a:endParaRPr sz="2025"/>
          </a:p>
        </p:txBody>
      </p:sp>
      <p:sp>
        <p:nvSpPr>
          <p:cNvPr id="66" name="object 66">
            <a:extLst>
              <a:ext uri="{FF2B5EF4-FFF2-40B4-BE49-F238E27FC236}">
                <a16:creationId xmlns:a16="http://schemas.microsoft.com/office/drawing/2014/main" id="{9C46D254-B0C3-D540-854D-6754CD6B4C98}"/>
              </a:ext>
            </a:extLst>
          </p:cNvPr>
          <p:cNvSpPr/>
          <p:nvPr/>
        </p:nvSpPr>
        <p:spPr>
          <a:xfrm>
            <a:off x="3522663" y="3057525"/>
            <a:ext cx="71437" cy="71438"/>
          </a:xfrm>
          <a:custGeom>
            <a:avLst/>
            <a:gdLst/>
            <a:ahLst/>
            <a:cxnLst/>
            <a:rect l="l" t="t" r="r" b="b"/>
            <a:pathLst>
              <a:path w="84455" h="84455">
                <a:moveTo>
                  <a:pt x="84296" y="0"/>
                </a:moveTo>
                <a:lnTo>
                  <a:pt x="0" y="42039"/>
                </a:lnTo>
                <a:lnTo>
                  <a:pt x="84296" y="84218"/>
                </a:lnTo>
                <a:lnTo>
                  <a:pt x="84296" y="0"/>
                </a:lnTo>
                <a:close/>
              </a:path>
            </a:pathLst>
          </a:custGeom>
          <a:solidFill>
            <a:srgbClr val="000000"/>
          </a:solidFill>
        </p:spPr>
        <p:txBody>
          <a:bodyPr lIns="0" tIns="0" rIns="0" bIns="0"/>
          <a:lstStyle/>
          <a:p>
            <a:pPr>
              <a:defRPr/>
            </a:pPr>
            <a:endParaRPr sz="2025"/>
          </a:p>
        </p:txBody>
      </p:sp>
      <p:sp>
        <p:nvSpPr>
          <p:cNvPr id="67" name="object 67">
            <a:extLst>
              <a:ext uri="{FF2B5EF4-FFF2-40B4-BE49-F238E27FC236}">
                <a16:creationId xmlns:a16="http://schemas.microsoft.com/office/drawing/2014/main" id="{2F87765F-7316-6846-8DC2-1C8D81544F33}"/>
              </a:ext>
            </a:extLst>
          </p:cNvPr>
          <p:cNvSpPr/>
          <p:nvPr/>
        </p:nvSpPr>
        <p:spPr>
          <a:xfrm>
            <a:off x="4432300" y="4005263"/>
            <a:ext cx="841375" cy="395287"/>
          </a:xfrm>
          <a:custGeom>
            <a:avLst/>
            <a:gdLst/>
            <a:ahLst/>
            <a:cxnLst/>
            <a:rect l="l" t="t" r="r" b="b"/>
            <a:pathLst>
              <a:path w="997585" h="469264">
                <a:moveTo>
                  <a:pt x="0" y="0"/>
                </a:moveTo>
                <a:lnTo>
                  <a:pt x="997527" y="0"/>
                </a:lnTo>
                <a:lnTo>
                  <a:pt x="997527" y="469270"/>
                </a:lnTo>
                <a:lnTo>
                  <a:pt x="0" y="469270"/>
                </a:lnTo>
                <a:lnTo>
                  <a:pt x="0" y="0"/>
                </a:lnTo>
                <a:close/>
              </a:path>
            </a:pathLst>
          </a:custGeom>
          <a:ln w="13569">
            <a:solidFill>
              <a:srgbClr val="000000"/>
            </a:solidFill>
          </a:ln>
        </p:spPr>
        <p:txBody>
          <a:bodyPr lIns="0" tIns="0" rIns="0" bIns="0"/>
          <a:lstStyle/>
          <a:p>
            <a:pPr>
              <a:defRPr/>
            </a:pPr>
            <a:endParaRPr sz="2025"/>
          </a:p>
        </p:txBody>
      </p:sp>
      <p:sp>
        <p:nvSpPr>
          <p:cNvPr id="10307" name="object 68">
            <a:extLst>
              <a:ext uri="{FF2B5EF4-FFF2-40B4-BE49-F238E27FC236}">
                <a16:creationId xmlns:a16="http://schemas.microsoft.com/office/drawing/2014/main" id="{47F5A6C7-16F9-784D-A60A-2D4DF4118C15}"/>
              </a:ext>
            </a:extLst>
          </p:cNvPr>
          <p:cNvSpPr txBox="1">
            <a:spLocks noChangeArrowheads="1"/>
          </p:cNvSpPr>
          <p:nvPr/>
        </p:nvSpPr>
        <p:spPr bwMode="auto">
          <a:xfrm>
            <a:off x="4697413" y="4049713"/>
            <a:ext cx="317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indent="39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Tahoma" panose="020B0604030504040204" pitchFamily="34" charset="0"/>
                <a:cs typeface="Tahoma" panose="020B0604030504040204" pitchFamily="34" charset="0"/>
              </a:rPr>
              <a:t>RCT  N=49</a:t>
            </a:r>
          </a:p>
        </p:txBody>
      </p:sp>
      <p:sp>
        <p:nvSpPr>
          <p:cNvPr id="69" name="object 69">
            <a:extLst>
              <a:ext uri="{FF2B5EF4-FFF2-40B4-BE49-F238E27FC236}">
                <a16:creationId xmlns:a16="http://schemas.microsoft.com/office/drawing/2014/main" id="{F8B51D4D-CC8B-1544-8B84-767579F70355}"/>
              </a:ext>
            </a:extLst>
          </p:cNvPr>
          <p:cNvSpPr/>
          <p:nvPr/>
        </p:nvSpPr>
        <p:spPr>
          <a:xfrm>
            <a:off x="1633538" y="3935413"/>
            <a:ext cx="1890712" cy="692150"/>
          </a:xfrm>
          <a:custGeom>
            <a:avLst/>
            <a:gdLst/>
            <a:ahLst/>
            <a:cxnLst/>
            <a:rect l="l" t="t" r="r" b="b"/>
            <a:pathLst>
              <a:path w="2242185" h="821054">
                <a:moveTo>
                  <a:pt x="0" y="0"/>
                </a:moveTo>
                <a:lnTo>
                  <a:pt x="2241643" y="0"/>
                </a:lnTo>
                <a:lnTo>
                  <a:pt x="2241643" y="820973"/>
                </a:lnTo>
                <a:lnTo>
                  <a:pt x="0" y="820973"/>
                </a:lnTo>
                <a:lnTo>
                  <a:pt x="0" y="0"/>
                </a:lnTo>
                <a:close/>
              </a:path>
            </a:pathLst>
          </a:custGeom>
          <a:ln w="13568">
            <a:solidFill>
              <a:srgbClr val="000000"/>
            </a:solidFill>
          </a:ln>
        </p:spPr>
        <p:txBody>
          <a:bodyPr lIns="0" tIns="0" rIns="0" bIns="0"/>
          <a:lstStyle/>
          <a:p>
            <a:pPr>
              <a:defRPr/>
            </a:pPr>
            <a:endParaRPr sz="2025"/>
          </a:p>
        </p:txBody>
      </p:sp>
      <p:sp>
        <p:nvSpPr>
          <p:cNvPr id="70" name="object 70">
            <a:extLst>
              <a:ext uri="{FF2B5EF4-FFF2-40B4-BE49-F238E27FC236}">
                <a16:creationId xmlns:a16="http://schemas.microsoft.com/office/drawing/2014/main" id="{856D1541-641C-F943-909C-E7D970F18E46}"/>
              </a:ext>
            </a:extLst>
          </p:cNvPr>
          <p:cNvSpPr txBox="1"/>
          <p:nvPr/>
        </p:nvSpPr>
        <p:spPr>
          <a:xfrm>
            <a:off x="1708150" y="3979863"/>
            <a:ext cx="1185863" cy="142875"/>
          </a:xfrm>
          <a:prstGeom prst="rect">
            <a:avLst/>
          </a:prstGeom>
        </p:spPr>
        <p:txBody>
          <a:bodyPr lIns="0" tIns="0" rIns="0" bIns="0">
            <a:spAutoFit/>
          </a:bodyPr>
          <a:lstStyle/>
          <a:p>
            <a:pPr marL="10716">
              <a:defRPr/>
            </a:pPr>
            <a:r>
              <a:rPr sz="928" b="1" dirty="0">
                <a:latin typeface="Tahoma"/>
                <a:cs typeface="Tahoma"/>
              </a:rPr>
              <a:t>Indicative</a:t>
            </a:r>
            <a:r>
              <a:rPr sz="928" b="1" spc="-76" dirty="0">
                <a:latin typeface="Tahoma"/>
                <a:cs typeface="Tahoma"/>
              </a:rPr>
              <a:t> </a:t>
            </a:r>
            <a:r>
              <a:rPr sz="928" b="1" dirty="0">
                <a:latin typeface="Tahoma"/>
                <a:cs typeface="Tahoma"/>
              </a:rPr>
              <a:t>evidence</a:t>
            </a:r>
            <a:endParaRPr sz="928">
              <a:latin typeface="Tahoma"/>
              <a:cs typeface="Tahoma"/>
            </a:endParaRPr>
          </a:p>
        </p:txBody>
      </p:sp>
      <p:sp>
        <p:nvSpPr>
          <p:cNvPr id="10310" name="object 71">
            <a:extLst>
              <a:ext uri="{FF2B5EF4-FFF2-40B4-BE49-F238E27FC236}">
                <a16:creationId xmlns:a16="http://schemas.microsoft.com/office/drawing/2014/main" id="{A082B5D0-F204-3B42-BE4A-57C8C8D101E1}"/>
              </a:ext>
            </a:extLst>
          </p:cNvPr>
          <p:cNvSpPr txBox="1">
            <a:spLocks noChangeArrowheads="1"/>
          </p:cNvSpPr>
          <p:nvPr/>
        </p:nvSpPr>
        <p:spPr bwMode="auto">
          <a:xfrm>
            <a:off x="1708150" y="4121150"/>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1000"/>
              </a:lnSpc>
              <a:spcBef>
                <a:spcPct val="0"/>
              </a:spcBef>
              <a:buFontTx/>
              <a:buNone/>
            </a:pPr>
            <a:r>
              <a:rPr lang="en-US" altLang="en-US" sz="900">
                <a:latin typeface="Tahoma" panose="020B0604030504040204" pitchFamily="34" charset="0"/>
                <a:cs typeface="Tahoma" panose="020B0604030504040204" pitchFamily="34" charset="0"/>
              </a:rPr>
              <a:t>OP rehabilitation can be  effective at least 1 year post  stroke</a:t>
            </a:r>
          </a:p>
        </p:txBody>
      </p:sp>
      <p:sp>
        <p:nvSpPr>
          <p:cNvPr id="72" name="object 72">
            <a:extLst>
              <a:ext uri="{FF2B5EF4-FFF2-40B4-BE49-F238E27FC236}">
                <a16:creationId xmlns:a16="http://schemas.microsoft.com/office/drawing/2014/main" id="{55ADDBF7-2A2A-5841-998B-F972F0650863}"/>
              </a:ext>
            </a:extLst>
          </p:cNvPr>
          <p:cNvSpPr/>
          <p:nvPr/>
        </p:nvSpPr>
        <p:spPr>
          <a:xfrm>
            <a:off x="3548063" y="4216400"/>
            <a:ext cx="885825" cy="0"/>
          </a:xfrm>
          <a:custGeom>
            <a:avLst/>
            <a:gdLst/>
            <a:ahLst/>
            <a:cxnLst/>
            <a:rect l="l" t="t" r="r" b="b"/>
            <a:pathLst>
              <a:path w="1049654">
                <a:moveTo>
                  <a:pt x="1049143" y="0"/>
                </a:moveTo>
                <a:lnTo>
                  <a:pt x="1049143" y="0"/>
                </a:lnTo>
                <a:lnTo>
                  <a:pt x="0" y="0"/>
                </a:lnTo>
              </a:path>
            </a:pathLst>
          </a:custGeom>
          <a:ln w="13566">
            <a:solidFill>
              <a:srgbClr val="000000"/>
            </a:solidFill>
          </a:ln>
        </p:spPr>
        <p:txBody>
          <a:bodyPr lIns="0" tIns="0" rIns="0" bIns="0"/>
          <a:lstStyle/>
          <a:p>
            <a:pPr>
              <a:defRPr/>
            </a:pPr>
            <a:endParaRPr sz="2025"/>
          </a:p>
        </p:txBody>
      </p:sp>
      <p:sp>
        <p:nvSpPr>
          <p:cNvPr id="73" name="object 73">
            <a:extLst>
              <a:ext uri="{FF2B5EF4-FFF2-40B4-BE49-F238E27FC236}">
                <a16:creationId xmlns:a16="http://schemas.microsoft.com/office/drawing/2014/main" id="{A8B2D24E-62D5-D34E-A72F-8E0D67E0FF07}"/>
              </a:ext>
            </a:extLst>
          </p:cNvPr>
          <p:cNvSpPr/>
          <p:nvPr/>
        </p:nvSpPr>
        <p:spPr>
          <a:xfrm>
            <a:off x="3524250" y="4179888"/>
            <a:ext cx="71438" cy="73025"/>
          </a:xfrm>
          <a:custGeom>
            <a:avLst/>
            <a:gdLst/>
            <a:ahLst/>
            <a:cxnLst/>
            <a:rect l="l" t="t" r="r" b="b"/>
            <a:pathLst>
              <a:path w="84455" h="85089">
                <a:moveTo>
                  <a:pt x="84296" y="0"/>
                </a:moveTo>
                <a:lnTo>
                  <a:pt x="0" y="42095"/>
                </a:lnTo>
                <a:lnTo>
                  <a:pt x="84296" y="84526"/>
                </a:lnTo>
                <a:lnTo>
                  <a:pt x="84296" y="0"/>
                </a:lnTo>
                <a:close/>
              </a:path>
            </a:pathLst>
          </a:custGeom>
          <a:solidFill>
            <a:srgbClr val="000000"/>
          </a:solidFill>
        </p:spPr>
        <p:txBody>
          <a:bodyPr lIns="0" tIns="0" rIns="0" bIns="0"/>
          <a:lstStyle/>
          <a:p>
            <a:pPr>
              <a:defRPr/>
            </a:pPr>
            <a:endParaRPr sz="2025"/>
          </a:p>
        </p:txBody>
      </p:sp>
      <p:sp>
        <p:nvSpPr>
          <p:cNvPr id="74" name="object 74">
            <a:extLst>
              <a:ext uri="{FF2B5EF4-FFF2-40B4-BE49-F238E27FC236}">
                <a16:creationId xmlns:a16="http://schemas.microsoft.com/office/drawing/2014/main" id="{A22BCFC0-B872-5B4F-B7B5-1767B1C0E23B}"/>
              </a:ext>
            </a:extLst>
          </p:cNvPr>
          <p:cNvSpPr/>
          <p:nvPr/>
        </p:nvSpPr>
        <p:spPr>
          <a:xfrm>
            <a:off x="2182813" y="5834063"/>
            <a:ext cx="820737" cy="433387"/>
          </a:xfrm>
          <a:prstGeom prst="rect">
            <a:avLst/>
          </a:prstGeom>
          <a:blipFill>
            <a:blip r:embed="rId33" cstate="print"/>
            <a:stretch>
              <a:fillRect/>
            </a:stretch>
          </a:blipFill>
        </p:spPr>
        <p:txBody>
          <a:bodyPr lIns="0" tIns="0" rIns="0" bIns="0"/>
          <a:lstStyle/>
          <a:p>
            <a:pPr>
              <a:defRPr/>
            </a:pPr>
            <a:endParaRPr sz="2025"/>
          </a:p>
        </p:txBody>
      </p:sp>
      <p:sp>
        <p:nvSpPr>
          <p:cNvPr id="75" name="object 75">
            <a:extLst>
              <a:ext uri="{FF2B5EF4-FFF2-40B4-BE49-F238E27FC236}">
                <a16:creationId xmlns:a16="http://schemas.microsoft.com/office/drawing/2014/main" id="{75C53056-77B2-7B48-9C87-7B2F160666BE}"/>
              </a:ext>
            </a:extLst>
          </p:cNvPr>
          <p:cNvSpPr/>
          <p:nvPr/>
        </p:nvSpPr>
        <p:spPr>
          <a:xfrm>
            <a:off x="2744788" y="5834063"/>
            <a:ext cx="323850" cy="433387"/>
          </a:xfrm>
          <a:prstGeom prst="rect">
            <a:avLst/>
          </a:prstGeom>
          <a:blipFill>
            <a:blip r:embed="rId34" cstate="print"/>
            <a:stretch>
              <a:fillRect/>
            </a:stretch>
          </a:blipFill>
        </p:spPr>
        <p:txBody>
          <a:bodyPr lIns="0" tIns="0" rIns="0" bIns="0"/>
          <a:lstStyle/>
          <a:p>
            <a:pPr>
              <a:defRPr/>
            </a:pPr>
            <a:endParaRPr sz="2025"/>
          </a:p>
        </p:txBody>
      </p:sp>
      <p:sp>
        <p:nvSpPr>
          <p:cNvPr id="76" name="object 76">
            <a:extLst>
              <a:ext uri="{FF2B5EF4-FFF2-40B4-BE49-F238E27FC236}">
                <a16:creationId xmlns:a16="http://schemas.microsoft.com/office/drawing/2014/main" id="{1AF82B8C-54FE-C245-A74D-34F87605B859}"/>
              </a:ext>
            </a:extLst>
          </p:cNvPr>
          <p:cNvSpPr/>
          <p:nvPr/>
        </p:nvSpPr>
        <p:spPr>
          <a:xfrm>
            <a:off x="2808288" y="5834063"/>
            <a:ext cx="3633787" cy="433387"/>
          </a:xfrm>
          <a:prstGeom prst="rect">
            <a:avLst/>
          </a:prstGeom>
          <a:blipFill>
            <a:blip r:embed="rId35" cstate="print"/>
            <a:stretch>
              <a:fillRect/>
            </a:stretch>
          </a:blipFill>
        </p:spPr>
        <p:txBody>
          <a:bodyPr lIns="0" tIns="0" rIns="0" bIns="0"/>
          <a:lstStyle/>
          <a:p>
            <a:pPr>
              <a:defRPr/>
            </a:pPr>
            <a:endParaRPr sz="2025"/>
          </a:p>
        </p:txBody>
      </p:sp>
      <p:sp>
        <p:nvSpPr>
          <p:cNvPr id="77" name="object 77">
            <a:extLst>
              <a:ext uri="{FF2B5EF4-FFF2-40B4-BE49-F238E27FC236}">
                <a16:creationId xmlns:a16="http://schemas.microsoft.com/office/drawing/2014/main" id="{5DE87FEE-70E6-1142-817A-7846030253C8}"/>
              </a:ext>
            </a:extLst>
          </p:cNvPr>
          <p:cNvSpPr/>
          <p:nvPr/>
        </p:nvSpPr>
        <p:spPr>
          <a:xfrm>
            <a:off x="6181725" y="5834063"/>
            <a:ext cx="325438" cy="433387"/>
          </a:xfrm>
          <a:prstGeom prst="rect">
            <a:avLst/>
          </a:prstGeom>
          <a:blipFill>
            <a:blip r:embed="rId34" cstate="print"/>
            <a:stretch>
              <a:fillRect/>
            </a:stretch>
          </a:blipFill>
        </p:spPr>
        <p:txBody>
          <a:bodyPr lIns="0" tIns="0" rIns="0" bIns="0"/>
          <a:lstStyle/>
          <a:p>
            <a:pPr>
              <a:defRPr/>
            </a:pPr>
            <a:endParaRPr sz="2025"/>
          </a:p>
        </p:txBody>
      </p:sp>
      <p:sp>
        <p:nvSpPr>
          <p:cNvPr id="78" name="object 78">
            <a:extLst>
              <a:ext uri="{FF2B5EF4-FFF2-40B4-BE49-F238E27FC236}">
                <a16:creationId xmlns:a16="http://schemas.microsoft.com/office/drawing/2014/main" id="{C94F78E7-51EB-3246-AAC9-9C1E3EF09E18}"/>
              </a:ext>
            </a:extLst>
          </p:cNvPr>
          <p:cNvSpPr/>
          <p:nvPr/>
        </p:nvSpPr>
        <p:spPr>
          <a:xfrm>
            <a:off x="6246813" y="5834063"/>
            <a:ext cx="579437" cy="433387"/>
          </a:xfrm>
          <a:prstGeom prst="rect">
            <a:avLst/>
          </a:prstGeom>
          <a:blipFill>
            <a:blip r:embed="rId36" cstate="print"/>
            <a:stretch>
              <a:fillRect/>
            </a:stretch>
          </a:blipFill>
        </p:spPr>
        <p:txBody>
          <a:bodyPr lIns="0" tIns="0" rIns="0" bIns="0"/>
          <a:lstStyle/>
          <a:p>
            <a:pPr>
              <a:defRPr/>
            </a:pPr>
            <a:endParaRPr sz="2025"/>
          </a:p>
        </p:txBody>
      </p:sp>
      <p:sp>
        <p:nvSpPr>
          <p:cNvPr id="79" name="object 79">
            <a:extLst>
              <a:ext uri="{FF2B5EF4-FFF2-40B4-BE49-F238E27FC236}">
                <a16:creationId xmlns:a16="http://schemas.microsoft.com/office/drawing/2014/main" id="{02D638AD-4A15-AF47-AF28-1A3E49653F37}"/>
              </a:ext>
            </a:extLst>
          </p:cNvPr>
          <p:cNvSpPr/>
          <p:nvPr/>
        </p:nvSpPr>
        <p:spPr>
          <a:xfrm>
            <a:off x="6567488" y="5834063"/>
            <a:ext cx="312737" cy="433387"/>
          </a:xfrm>
          <a:prstGeom prst="rect">
            <a:avLst/>
          </a:prstGeom>
          <a:blipFill>
            <a:blip r:embed="rId37" cstate="print"/>
            <a:stretch>
              <a:fillRect/>
            </a:stretch>
          </a:blipFill>
        </p:spPr>
        <p:txBody>
          <a:bodyPr lIns="0" tIns="0" rIns="0" bIns="0"/>
          <a:lstStyle/>
          <a:p>
            <a:pPr>
              <a:defRPr/>
            </a:pPr>
            <a:endParaRPr sz="2025"/>
          </a:p>
        </p:txBody>
      </p:sp>
      <p:sp>
        <p:nvSpPr>
          <p:cNvPr id="80" name="object 80">
            <a:extLst>
              <a:ext uri="{FF2B5EF4-FFF2-40B4-BE49-F238E27FC236}">
                <a16:creationId xmlns:a16="http://schemas.microsoft.com/office/drawing/2014/main" id="{0A73078C-C9CC-8B44-83AE-6A9B20FE9339}"/>
              </a:ext>
            </a:extLst>
          </p:cNvPr>
          <p:cNvSpPr txBox="1"/>
          <p:nvPr/>
        </p:nvSpPr>
        <p:spPr>
          <a:xfrm>
            <a:off x="2293938" y="5892800"/>
            <a:ext cx="4406900" cy="623888"/>
          </a:xfrm>
          <a:prstGeom prst="rect">
            <a:avLst/>
          </a:prstGeom>
        </p:spPr>
        <p:txBody>
          <a:bodyPr lIns="0" tIns="0" rIns="0" bIns="0">
            <a:spAutoFit/>
          </a:bodyPr>
          <a:lstStyle/>
          <a:p>
            <a:pPr marL="10716">
              <a:defRPr/>
            </a:pPr>
            <a:r>
              <a:rPr sz="2025" spc="-8" dirty="0">
                <a:solidFill>
                  <a:srgbClr val="00FFFF"/>
                </a:solidFill>
                <a:latin typeface="Arial"/>
                <a:cs typeface="Arial"/>
              </a:rPr>
              <a:t>Turner-Stokes </a:t>
            </a:r>
            <a:r>
              <a:rPr sz="2025" dirty="0">
                <a:solidFill>
                  <a:srgbClr val="00FFFF"/>
                </a:solidFill>
                <a:latin typeface="Arial"/>
                <a:cs typeface="Arial"/>
              </a:rPr>
              <a:t>L.  J </a:t>
            </a:r>
            <a:r>
              <a:rPr sz="2025" spc="-4" dirty="0">
                <a:solidFill>
                  <a:srgbClr val="00FFFF"/>
                </a:solidFill>
                <a:latin typeface="Arial"/>
                <a:cs typeface="Arial"/>
              </a:rPr>
              <a:t>Rehabil Med 2008: 40:</a:t>
            </a:r>
            <a:r>
              <a:rPr sz="2025" spc="30" dirty="0">
                <a:solidFill>
                  <a:srgbClr val="00FFFF"/>
                </a:solidFill>
                <a:latin typeface="Arial"/>
                <a:cs typeface="Arial"/>
              </a:rPr>
              <a:t> </a:t>
            </a:r>
            <a:r>
              <a:rPr sz="2025" spc="-4" dirty="0">
                <a:solidFill>
                  <a:srgbClr val="00FFFF"/>
                </a:solidFill>
                <a:latin typeface="Arial"/>
                <a:cs typeface="Arial"/>
              </a:rPr>
              <a:t>691-701</a:t>
            </a:r>
            <a:endParaRPr sz="2025">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7C1F-E463-5F4A-A228-1921F6D7C25B}"/>
              </a:ext>
            </a:extLst>
          </p:cNvPr>
          <p:cNvSpPr>
            <a:spLocks noGrp="1"/>
          </p:cNvSpPr>
          <p:nvPr>
            <p:ph type="title"/>
          </p:nvPr>
        </p:nvSpPr>
        <p:spPr/>
        <p:txBody>
          <a:bodyPr rtlCol="0">
            <a:normAutofit/>
          </a:bodyPr>
          <a:lstStyle/>
          <a:p>
            <a:pPr eaLnBrk="1" fontAlgn="auto" hangingPunct="1">
              <a:spcAft>
                <a:spcPts val="0"/>
              </a:spcAft>
              <a:defRPr/>
            </a:pPr>
            <a:r>
              <a:rPr lang="en-GB" dirty="0">
                <a:solidFill>
                  <a:schemeClr val="tx2">
                    <a:satMod val="200000"/>
                  </a:schemeClr>
                </a:solidFill>
              </a:rPr>
              <a:t>Goal setting</a:t>
            </a:r>
          </a:p>
        </p:txBody>
      </p:sp>
      <p:sp>
        <p:nvSpPr>
          <p:cNvPr id="11267" name="Content Placeholder 2">
            <a:extLst>
              <a:ext uri="{FF2B5EF4-FFF2-40B4-BE49-F238E27FC236}">
                <a16:creationId xmlns:a16="http://schemas.microsoft.com/office/drawing/2014/main" id="{E984EE5D-FFC0-FB4D-AF8B-B74C692E4AE9}"/>
              </a:ext>
            </a:extLst>
          </p:cNvPr>
          <p:cNvSpPr>
            <a:spLocks noGrp="1"/>
          </p:cNvSpPr>
          <p:nvPr>
            <p:ph idx="1"/>
          </p:nvPr>
        </p:nvSpPr>
        <p:spPr>
          <a:xfrm>
            <a:off x="401638" y="1500188"/>
            <a:ext cx="10045700" cy="4856162"/>
          </a:xfrm>
        </p:spPr>
        <p:txBody>
          <a:bodyPr/>
          <a:lstStyle/>
          <a:p>
            <a:pPr eaLnBrk="1" hangingPunct="1"/>
            <a:r>
              <a:rPr lang="en-GB" altLang="en-US" sz="2400">
                <a:solidFill>
                  <a:srgbClr val="FF0000"/>
                </a:solidFill>
              </a:rPr>
              <a:t>Goal</a:t>
            </a:r>
            <a:r>
              <a:rPr lang="en-GB" altLang="en-US" sz="2400"/>
              <a:t>: A future state that is desired and / or expected. The state might refer to relative changes or to an absolute achievement. It might refer to matters affecting the patient, the patient’s environment, the family or any other party. It is a generic term with no implications about time frame or level.</a:t>
            </a:r>
          </a:p>
          <a:p>
            <a:pPr eaLnBrk="1" hangingPunct="1"/>
            <a:r>
              <a:rPr lang="en-GB" altLang="en-US" sz="2400">
                <a:solidFill>
                  <a:srgbClr val="FF0000"/>
                </a:solidFill>
              </a:rPr>
              <a:t>Goal setting</a:t>
            </a:r>
            <a:r>
              <a:rPr lang="en-GB" altLang="en-US" sz="2400"/>
              <a:t>: This is the process of agreeing on goals with agreement between the patient and the carers. Goals can be set at various levels and in various time frames</a:t>
            </a:r>
          </a:p>
          <a:p>
            <a:pPr eaLnBrk="1" hangingPunct="1"/>
            <a:r>
              <a:rPr lang="en-GB" altLang="en-US" sz="2400"/>
              <a:t>? Are they really SMART.</a:t>
            </a:r>
          </a:p>
          <a:p>
            <a:pPr eaLnBrk="1" hangingPunct="1"/>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5FEDFBF-8523-9A49-9103-72DBA0FB1996}"/>
              </a:ext>
            </a:extLst>
          </p:cNvPr>
          <p:cNvSpPr>
            <a:spLocks noGrp="1"/>
          </p:cNvSpPr>
          <p:nvPr>
            <p:ph type="title"/>
          </p:nvPr>
        </p:nvSpPr>
        <p:spPr/>
        <p:txBody>
          <a:bodyPr/>
          <a:lstStyle/>
          <a:p>
            <a:r>
              <a:rPr lang="en-GB" altLang="en-US"/>
              <a:t>Choosing goals</a:t>
            </a:r>
          </a:p>
        </p:txBody>
      </p:sp>
      <p:sp>
        <p:nvSpPr>
          <p:cNvPr id="13315" name="Content Placeholder 2">
            <a:extLst>
              <a:ext uri="{FF2B5EF4-FFF2-40B4-BE49-F238E27FC236}">
                <a16:creationId xmlns:a16="http://schemas.microsoft.com/office/drawing/2014/main" id="{86B0BB11-62FF-4346-917B-379AF807F83C}"/>
              </a:ext>
            </a:extLst>
          </p:cNvPr>
          <p:cNvSpPr>
            <a:spLocks noGrp="1"/>
          </p:cNvSpPr>
          <p:nvPr>
            <p:ph idx="1"/>
          </p:nvPr>
        </p:nvSpPr>
        <p:spPr/>
        <p:txBody>
          <a:bodyPr/>
          <a:lstStyle/>
          <a:p>
            <a:r>
              <a:rPr lang="en-GB" altLang="en-US" sz="2400"/>
              <a:t>Healthcare professionals working in rehabilitation need to explore patients' understandings of their disease and their experiences and expectations of goal setting to ensure goal setting is a meaningful activity.</a:t>
            </a:r>
          </a:p>
          <a:p>
            <a:r>
              <a:rPr lang="en-GB" altLang="en-US" sz="2400"/>
              <a:t>Four themes were identified which impact on the ways in which in-patients make sense of goal setting: </a:t>
            </a:r>
          </a:p>
          <a:p>
            <a:r>
              <a:rPr lang="en-GB" altLang="en-US" sz="2400"/>
              <a:t>The rehabilitation process; </a:t>
            </a:r>
          </a:p>
          <a:p>
            <a:r>
              <a:rPr lang="en-GB" altLang="en-US" sz="2400"/>
              <a:t>personal response to goal setting; </a:t>
            </a:r>
          </a:p>
          <a:p>
            <a:r>
              <a:rPr lang="en-GB" altLang="en-US" sz="2400"/>
              <a:t>previous experience and </a:t>
            </a:r>
          </a:p>
          <a:p>
            <a:r>
              <a:rPr lang="en-GB" altLang="en-US" sz="2400"/>
              <a:t>disease limitations.</a:t>
            </a:r>
          </a:p>
          <a:p>
            <a:endParaRPr lang="en-GB" altLang="en-US"/>
          </a:p>
        </p:txBody>
      </p:sp>
      <p:sp>
        <p:nvSpPr>
          <p:cNvPr id="4" name="Footer Placeholder 3">
            <a:extLst>
              <a:ext uri="{FF2B5EF4-FFF2-40B4-BE49-F238E27FC236}">
                <a16:creationId xmlns:a16="http://schemas.microsoft.com/office/drawing/2014/main" id="{1255AA9F-C330-E24A-A203-C69D919B4D52}"/>
              </a:ext>
            </a:extLst>
          </p:cNvPr>
          <p:cNvSpPr>
            <a:spLocks noGrp="1"/>
          </p:cNvSpPr>
          <p:nvPr>
            <p:ph type="ftr" sz="quarter" idx="11"/>
          </p:nvPr>
        </p:nvSpPr>
        <p:spPr/>
        <p:txBody>
          <a:bodyPr/>
          <a:lstStyle/>
          <a:p>
            <a:pPr>
              <a:defRPr/>
            </a:pPr>
            <a:r>
              <a:rPr lang="en-US"/>
              <a:t>Dr RM Kent</a:t>
            </a:r>
            <a:endParaRPr lang="en-US" dirty="0"/>
          </a:p>
        </p:txBody>
      </p:sp>
      <p:sp>
        <p:nvSpPr>
          <p:cNvPr id="13317" name="Slide Number Placeholder 4">
            <a:extLst>
              <a:ext uri="{FF2B5EF4-FFF2-40B4-BE49-F238E27FC236}">
                <a16:creationId xmlns:a16="http://schemas.microsoft.com/office/drawing/2014/main" id="{CB691542-73DA-B14F-B289-44D23AA32F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AABD2C2-9DE4-CF43-A2C3-7182ACFB6F41}" type="slidenum">
              <a:rPr lang="en-US" altLang="en-US" sz="1200">
                <a:solidFill>
                  <a:srgbClr val="898989"/>
                </a:solidFill>
              </a:rPr>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5911</TotalTime>
  <Pages>35</Pages>
  <Words>1886</Words>
  <Application>Microsoft Macintosh PowerPoint</Application>
  <PresentationFormat>35 mm Slides</PresentationFormat>
  <Paragraphs>225</Paragraphs>
  <Slides>22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Times New Roman</vt:lpstr>
      <vt:lpstr>Wingdings</vt:lpstr>
      <vt:lpstr>Tahoma</vt:lpstr>
      <vt:lpstr>Office Theme</vt:lpstr>
      <vt:lpstr>Bitmap Image</vt:lpstr>
      <vt:lpstr>Neurological Rehabilitation  </vt:lpstr>
      <vt:lpstr>Using the ICF to understand impact of disease</vt:lpstr>
      <vt:lpstr>Definition of rehabilitation</vt:lpstr>
      <vt:lpstr>Mechanisms of brain adaptation</vt:lpstr>
      <vt:lpstr>PowerPoint Presentation</vt:lpstr>
      <vt:lpstr>First Principles –Lessons from Elsewhere</vt:lpstr>
      <vt:lpstr>Community based rehabilitation</vt:lpstr>
      <vt:lpstr>Goal setting</vt:lpstr>
      <vt:lpstr>Choosing goals</vt:lpstr>
      <vt:lpstr>Shared Decision Making</vt:lpstr>
      <vt:lpstr>Rehabilitation interventions and complexity</vt:lpstr>
      <vt:lpstr>Understanding Rehabilitation</vt:lpstr>
      <vt:lpstr>Driving Neuroplasticity: learning new skills</vt:lpstr>
      <vt:lpstr> MDT working</vt:lpstr>
      <vt:lpstr>MDT</vt:lpstr>
      <vt:lpstr>BSRM Standards For Rehabilitation Services Mapped On To The National Service Framework For Long-term Conditions. </vt:lpstr>
      <vt:lpstr>PowerPoint Presentation</vt:lpstr>
      <vt:lpstr>Post Acute Litigation funded Rehab Advantages</vt:lpstr>
      <vt:lpstr>Disadvantages</vt:lpstr>
      <vt:lpstr>What Works</vt:lpstr>
      <vt:lpstr>Neuropsychological Rehabilitation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Burn presentation</dc:title>
  <dc:subject>NEAT E027</dc:subject>
  <dc:creator>Bhakta</dc:creator>
  <cp:lastModifiedBy>Tony Sparkes</cp:lastModifiedBy>
  <cp:revision>463</cp:revision>
  <cp:lastPrinted>2000-10-01T18:14:52Z</cp:lastPrinted>
  <dcterms:created xsi:type="dcterms:W3CDTF">1998-12-03T17:23:36Z</dcterms:created>
  <dcterms:modified xsi:type="dcterms:W3CDTF">2020-04-19T12:58:05Z</dcterms:modified>
</cp:coreProperties>
</file>