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0" r:id="rId4"/>
    <p:sldId id="261" r:id="rId5"/>
    <p:sldId id="279" r:id="rId6"/>
    <p:sldId id="262" r:id="rId7"/>
    <p:sldId id="280" r:id="rId8"/>
    <p:sldId id="281" r:id="rId9"/>
    <p:sldId id="283" r:id="rId10"/>
    <p:sldId id="284" r:id="rId11"/>
    <p:sldId id="266" r:id="rId12"/>
    <p:sldId id="278" r:id="rId13"/>
  </p:sldIdLst>
  <p:sldSz cx="12190413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75D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44" autoAdjust="0"/>
    <p:restoredTop sz="74476" autoAdjust="0"/>
  </p:normalViewPr>
  <p:slideViewPr>
    <p:cSldViewPr>
      <p:cViewPr>
        <p:scale>
          <a:sx n="75" d="100"/>
          <a:sy n="75" d="100"/>
        </p:scale>
        <p:origin x="-210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58389-9601-47CC-B4C8-88F39E72AB7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58CAB-5C77-4AF3-952F-5D13533194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89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93743-47D9-4262-AC6D-EFF02D4B997F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AAC99A-6996-4DC9-83EC-2BCF0A74B5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936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Intro –</a:t>
            </a:r>
            <a:r>
              <a:rPr lang="en-GB" baseline="0" dirty="0" smtClean="0"/>
              <a:t> Title </a:t>
            </a:r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AC99A-6996-4DC9-83EC-2BCF0A74B57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327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AC99A-6996-4DC9-83EC-2BCF0A74B57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055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Do</a:t>
            </a:r>
            <a:r>
              <a:rPr lang="en-GB" baseline="0" dirty="0" smtClean="0"/>
              <a:t> I have a claim, what makes up a claim?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Initial</a:t>
            </a:r>
            <a:r>
              <a:rPr lang="en-GB" baseline="0" dirty="0" smtClean="0"/>
              <a:t> meeting at Pinderfields </a:t>
            </a:r>
          </a:p>
          <a:p>
            <a:endParaRPr lang="en-GB" baseline="0" dirty="0" smtClean="0"/>
          </a:p>
          <a:p>
            <a:r>
              <a:rPr lang="en-GB" baseline="0" dirty="0" smtClean="0"/>
              <a:t>Steve, Louise &amp; mother-in-law </a:t>
            </a:r>
          </a:p>
          <a:p>
            <a:endParaRPr lang="en-GB" baseline="0" dirty="0" smtClean="0"/>
          </a:p>
          <a:p>
            <a:r>
              <a:rPr lang="en-GB" baseline="0" dirty="0" smtClean="0"/>
              <a:t>Steve – what were your initial thoughts?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AC99A-6996-4DC9-83EC-2BCF0A74B57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195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initial assessment </a:t>
            </a:r>
          </a:p>
          <a:p>
            <a:pPr lvl="0"/>
            <a:endParaRPr lang="en-GB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Funding </a:t>
            </a:r>
            <a:endParaRPr lang="en-GB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Private Funding</a:t>
            </a:r>
            <a:endParaRPr lang="en-GB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Rehab Code</a:t>
            </a:r>
            <a:endParaRPr lang="en-GB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Hybrid</a:t>
            </a:r>
          </a:p>
          <a:p>
            <a:pPr lvl="0"/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Rehab Code initially INA – then IP’s</a:t>
            </a:r>
          </a:p>
          <a:p>
            <a:pPr lvl="0"/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Collaborative approach – way forward </a:t>
            </a:r>
            <a:endParaRPr lang="en-GB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AC99A-6996-4DC9-83EC-2BCF0A74B57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732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Opportunities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rehab and in the case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insurers / solicitors want from rehab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the client’s priorities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AC99A-6996-4DC9-83EC-2BCF0A74B57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479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Brief</a:t>
            </a:r>
            <a:r>
              <a:rPr lang="en-GB" baseline="0" dirty="0" smtClean="0"/>
              <a:t> background of the accident and injuries</a:t>
            </a:r>
          </a:p>
          <a:p>
            <a:endParaRPr lang="en-GB" baseline="0" dirty="0" smtClean="0"/>
          </a:p>
          <a:p>
            <a:r>
              <a:rPr lang="en-GB" baseline="0" dirty="0" smtClean="0"/>
              <a:t>Hospital and further rehab at Pinderfields.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Moving home – stair lift – bike in conservatory </a:t>
            </a:r>
          </a:p>
          <a:p>
            <a:endParaRPr lang="en-GB" baseline="0" dirty="0" smtClean="0"/>
          </a:p>
          <a:p>
            <a:r>
              <a:rPr lang="en-GB" baseline="0" dirty="0" smtClean="0"/>
              <a:t>Your priorities immediately after the accident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AC99A-6996-4DC9-83EC-2BCF0A74B57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317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Moving</a:t>
            </a:r>
            <a:r>
              <a:rPr lang="en-GB" baseline="0" dirty="0" smtClean="0"/>
              <a:t> home – incredibly big decision for the entire family </a:t>
            </a:r>
          </a:p>
          <a:p>
            <a:endParaRPr lang="en-GB" baseline="0" dirty="0" smtClean="0"/>
          </a:p>
          <a:p>
            <a:r>
              <a:rPr lang="en-GB" baseline="0" dirty="0" err="1" smtClean="0"/>
              <a:t>S&amp;L</a:t>
            </a:r>
            <a:r>
              <a:rPr lang="en-GB" baseline="0" dirty="0" smtClean="0"/>
              <a:t> found a bungalow</a:t>
            </a:r>
          </a:p>
          <a:p>
            <a:endParaRPr lang="en-GB" baseline="0" dirty="0" smtClean="0"/>
          </a:p>
          <a:p>
            <a:r>
              <a:rPr lang="en-GB" baseline="0" dirty="0" smtClean="0"/>
              <a:t>Collaboration with D. Accommodation experts assessed property </a:t>
            </a:r>
          </a:p>
          <a:p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Released interim payment – purchase property</a:t>
            </a:r>
          </a:p>
          <a:p>
            <a:endParaRPr lang="en-GB" baseline="0" dirty="0" smtClean="0"/>
          </a:p>
          <a:p>
            <a:r>
              <a:rPr lang="en-GB" baseline="0" dirty="0" smtClean="0"/>
              <a:t>Joint site visit with D sols and insurers – interim payment to adapt property </a:t>
            </a:r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AC99A-6996-4DC9-83EC-2BCF0A74B57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300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Paralympian John Maclean</a:t>
            </a:r>
          </a:p>
          <a:p>
            <a:endParaRPr lang="en-GB" dirty="0" smtClean="0"/>
          </a:p>
          <a:p>
            <a:r>
              <a:rPr lang="en-GB" dirty="0" smtClean="0"/>
              <a:t>August 2016 six-week rehabilitation programme with Ken Ware </a:t>
            </a:r>
          </a:p>
          <a:p>
            <a:endParaRPr lang="en-GB" dirty="0" smtClean="0"/>
          </a:p>
          <a:p>
            <a:r>
              <a:rPr lang="en-GB" dirty="0" smtClean="0"/>
              <a:t>NeuroPhysics Therapy is an exercise-based treatment that engages and triggers the body’s natural healing processes through very light and controlled resistance training. </a:t>
            </a:r>
          </a:p>
          <a:p>
            <a:endParaRPr lang="en-GB" dirty="0" smtClean="0"/>
          </a:p>
          <a:p>
            <a:r>
              <a:rPr lang="en-GB" dirty="0" smtClean="0"/>
              <a:t>Having been told that he would probably never walk again, Steve took his first unaided steps during that trip to Australia.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AC99A-6996-4DC9-83EC-2BCF0A74B57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663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Prime Physio</a:t>
            </a:r>
          </a:p>
          <a:p>
            <a:endParaRPr lang="en-GB" dirty="0" smtClean="0"/>
          </a:p>
          <a:p>
            <a:r>
              <a:rPr lang="en-GB" dirty="0" smtClean="0"/>
              <a:t>Settlement</a:t>
            </a:r>
            <a:r>
              <a:rPr lang="en-GB" baseline="0" dirty="0" smtClean="0"/>
              <a:t> late 2016 – without court proceedings</a:t>
            </a:r>
          </a:p>
          <a:p>
            <a:endParaRPr lang="en-GB" baseline="0" dirty="0" smtClean="0"/>
          </a:p>
          <a:p>
            <a:r>
              <a:rPr lang="en-GB" baseline="0" dirty="0" smtClean="0"/>
              <a:t>Second  trip to Australia – SC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AC99A-6996-4DC9-83EC-2BCF0A74B57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074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SC  - your</a:t>
            </a:r>
            <a:r>
              <a:rPr lang="en-GB" baseline="0" dirty="0" smtClean="0"/>
              <a:t> ride 100 story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AC99A-6996-4DC9-83EC-2BCF0A74B57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171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5085185"/>
            <a:ext cx="12190413" cy="1768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406" y="0"/>
            <a:ext cx="12189600" cy="50851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58800"/>
            <a:ext cx="1889760" cy="365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720000" y="1886344"/>
            <a:ext cx="10552232" cy="1714108"/>
          </a:xfrm>
        </p:spPr>
        <p:txBody>
          <a:bodyPr anchor="t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720000" y="3789040"/>
            <a:ext cx="10555882" cy="1080120"/>
          </a:xfrm>
        </p:spPr>
        <p:txBody>
          <a:bodyPr anchor="b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6052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(thirds left shad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98" y="1782341"/>
            <a:ext cx="10775807" cy="10081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9098" y="2952000"/>
            <a:ext cx="6949508" cy="33732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94905" y="2952000"/>
            <a:ext cx="3600000" cy="3373200"/>
          </a:xfrm>
          <a:solidFill>
            <a:schemeClr val="accent2"/>
          </a:solidFill>
        </p:spPr>
        <p:txBody>
          <a:bodyPr lIns="180000" tIns="180000" rIns="180000" bIns="180000">
            <a:normAutofit/>
          </a:bodyPr>
          <a:lstStyle>
            <a:lvl1pPr>
              <a:buClr>
                <a:schemeClr val="bg1"/>
              </a:buClr>
              <a:defRPr sz="1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[Insert presentation title from first slide to all slides via Insert &gt; Header &amp; Footer]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B3254-7864-48D8-B297-98E2E2C6AA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660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[Insert presentation title from first slide to all slides via Insert &gt; Header &amp; Footer]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B3254-7864-48D8-B297-98E2E2C6AA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61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[Insert presentation title from first slide to all slides via Insert &gt; Header &amp; Footer]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B3254-7864-48D8-B297-98E2E2C6AA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560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c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5085185"/>
            <a:ext cx="12190413" cy="1768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406" y="0"/>
            <a:ext cx="12189600" cy="50851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58800"/>
            <a:ext cx="1889760" cy="365760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738040" y="5517301"/>
            <a:ext cx="223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5 New Street Square</a:t>
            </a:r>
          </a:p>
          <a:p>
            <a:r>
              <a:rPr lang="en-GB" sz="1000" dirty="0" smtClean="0">
                <a:solidFill>
                  <a:schemeClr val="tx2"/>
                </a:solidFill>
              </a:rPr>
              <a:t>London</a:t>
            </a:r>
          </a:p>
          <a:p>
            <a:r>
              <a:rPr lang="en-GB" sz="1000" dirty="0" smtClean="0">
                <a:solidFill>
                  <a:schemeClr val="tx2"/>
                </a:solidFill>
              </a:rPr>
              <a:t>EC4A</a:t>
            </a:r>
            <a:r>
              <a:rPr lang="en-GB" sz="1000" baseline="0" dirty="0" smtClean="0">
                <a:solidFill>
                  <a:schemeClr val="tx2"/>
                </a:solidFill>
              </a:rPr>
              <a:t> 3BF</a:t>
            </a:r>
          </a:p>
          <a:p>
            <a:endParaRPr lang="en-GB" sz="1000" baseline="0" dirty="0" smtClean="0">
              <a:solidFill>
                <a:schemeClr val="tx2"/>
              </a:solidFill>
            </a:endParaRPr>
          </a:p>
          <a:p>
            <a:endParaRPr lang="en-GB" sz="1000" baseline="0" dirty="0" smtClean="0">
              <a:solidFill>
                <a:schemeClr val="tx2"/>
              </a:solidFill>
            </a:endParaRPr>
          </a:p>
          <a:p>
            <a:r>
              <a:rPr lang="en-GB" sz="1000" baseline="0" dirty="0" smtClean="0">
                <a:solidFill>
                  <a:schemeClr val="tx2"/>
                </a:solidFill>
              </a:rPr>
              <a:t>Tel: +44 (0)20 7822 8000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3358902" y="5517301"/>
            <a:ext cx="223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9 Bond Court</a:t>
            </a:r>
          </a:p>
          <a:p>
            <a:r>
              <a:rPr lang="en-GB" sz="1000" baseline="0" dirty="0" smtClean="0">
                <a:solidFill>
                  <a:schemeClr val="tx2"/>
                </a:solidFill>
              </a:rPr>
              <a:t>Leeds</a:t>
            </a:r>
          </a:p>
          <a:p>
            <a:r>
              <a:rPr lang="en-GB" sz="1000" baseline="0" dirty="0" smtClean="0">
                <a:solidFill>
                  <a:schemeClr val="tx2"/>
                </a:solidFill>
              </a:rPr>
              <a:t>LS1 2JZ</a:t>
            </a:r>
          </a:p>
          <a:p>
            <a:endParaRPr lang="en-GB" sz="1000" baseline="0" dirty="0" smtClean="0">
              <a:solidFill>
                <a:schemeClr val="tx2"/>
              </a:solidFill>
            </a:endParaRPr>
          </a:p>
          <a:p>
            <a:endParaRPr lang="en-GB" sz="1000" baseline="0" dirty="0" smtClean="0">
              <a:solidFill>
                <a:schemeClr val="tx2"/>
              </a:solidFill>
            </a:endParaRPr>
          </a:p>
          <a:p>
            <a:r>
              <a:rPr lang="en-GB" sz="1000" baseline="0" dirty="0" smtClean="0">
                <a:solidFill>
                  <a:schemeClr val="tx2"/>
                </a:solidFill>
              </a:rPr>
              <a:t>Tel: +44 (0)113 222 0022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8467872" y="6156920"/>
            <a:ext cx="30455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aseline="0" dirty="0" smtClean="0">
                <a:solidFill>
                  <a:schemeClr val="tx2"/>
                </a:solidFill>
              </a:rPr>
              <a:t>www.stewartslaw.com</a:t>
            </a:r>
            <a:endParaRPr lang="en-GB" sz="2000" dirty="0" smtClean="0">
              <a:solidFill>
                <a:schemeClr val="tx2"/>
              </a:solidFill>
            </a:endParaRPr>
          </a:p>
        </p:txBody>
      </p:sp>
      <p:cxnSp>
        <p:nvCxnSpPr>
          <p:cNvPr id="25" name="Straight Connector 24"/>
          <p:cNvCxnSpPr/>
          <p:nvPr userDrawn="1"/>
        </p:nvCxnSpPr>
        <p:spPr>
          <a:xfrm flipV="1">
            <a:off x="3066534" y="5517232"/>
            <a:ext cx="0" cy="92842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542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691283"/>
            <a:ext cx="12190413" cy="5162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406" y="-1"/>
            <a:ext cx="12189600" cy="16912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628748"/>
            <a:ext cx="10551600" cy="1520332"/>
          </a:xfrm>
        </p:spPr>
        <p:txBody>
          <a:bodyPr anchor="t">
            <a:normAutofit/>
          </a:bodyPr>
          <a:lstStyle>
            <a:lvl1pPr algn="l">
              <a:defRPr sz="32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4630348"/>
            <a:ext cx="10555200" cy="886884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58800"/>
            <a:ext cx="1889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708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or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98" y="1782341"/>
            <a:ext cx="10775807" cy="1008112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9098" y="2952000"/>
            <a:ext cx="6230680" cy="337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[Insert presentation title from first slide to all slides via Insert &gt; Header &amp; Footer]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B3254-7864-48D8-B297-98E2E2C6AAB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7391350" y="2952000"/>
            <a:ext cx="4799063" cy="3906000"/>
          </a:xfrm>
          <a:prstGeom prst="rect">
            <a:avLst/>
          </a:prstGeom>
          <a:pattFill prst="wdUpDiag">
            <a:fgClr>
              <a:schemeClr val="accent4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Insert image here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using Insert &gt; Picture.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/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Cropped to: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10.85cm</a:t>
            </a:r>
            <a:r>
              <a:rPr lang="en-GB" baseline="0" dirty="0" smtClean="0">
                <a:solidFill>
                  <a:schemeClr val="tx1"/>
                </a:solidFill>
              </a:rPr>
              <a:t> (h)</a:t>
            </a:r>
          </a:p>
          <a:p>
            <a:pPr algn="ctr"/>
            <a:r>
              <a:rPr lang="en-GB" baseline="0" dirty="0" smtClean="0">
                <a:solidFill>
                  <a:schemeClr val="tx1"/>
                </a:solidFill>
              </a:rPr>
              <a:t>13.33cm (w)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22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9098" y="1782000"/>
            <a:ext cx="6231600" cy="4552384"/>
          </a:xfrm>
          <a:ln w="19050">
            <a:solidFill>
              <a:schemeClr val="accent1"/>
            </a:solidFill>
          </a:ln>
        </p:spPr>
        <p:txBody>
          <a:bodyPr lIns="252000" tIns="252000" rIns="252000" bIns="252000">
            <a:normAutofit/>
          </a:bodyPr>
          <a:lstStyle>
            <a:lvl1pPr marL="0" indent="0">
              <a:buNone/>
              <a:defRPr sz="26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[Insert presentation title from first slide to all slides via Insert &gt; Header &amp; Footer]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B3254-7864-48D8-B297-98E2E2C6AAB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7391350" y="2952000"/>
            <a:ext cx="4799063" cy="3906000"/>
          </a:xfrm>
          <a:prstGeom prst="rect">
            <a:avLst/>
          </a:prstGeom>
          <a:pattFill prst="wdUpDiag">
            <a:fgClr>
              <a:schemeClr val="accent4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Insert image here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using Insert &gt; Picture.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/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Cropped to: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10.85cm</a:t>
            </a:r>
            <a:r>
              <a:rPr lang="en-GB" baseline="0" dirty="0" smtClean="0">
                <a:solidFill>
                  <a:schemeClr val="tx1"/>
                </a:solidFill>
              </a:rPr>
              <a:t> (h)</a:t>
            </a:r>
          </a:p>
          <a:p>
            <a:pPr algn="ctr"/>
            <a:r>
              <a:rPr lang="en-GB" baseline="0" dirty="0" smtClean="0">
                <a:solidFill>
                  <a:schemeClr val="tx1"/>
                </a:solidFill>
              </a:rPr>
              <a:t>13.33cm (w)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43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[Insert presentation title from first slide to all slides via Insert &gt; Header &amp; Footer]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B3254-7864-48D8-B297-98E2E2C6AA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528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(half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98" y="1782341"/>
            <a:ext cx="10775807" cy="10081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9098" y="2952000"/>
            <a:ext cx="5274522" cy="33732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1806" y="2952000"/>
            <a:ext cx="5274000" cy="33732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[Insert presentation title from first slide to all slides via Insert &gt; Header &amp; Footer]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B3254-7864-48D8-B297-98E2E2C6AA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762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(thirds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98" y="1782341"/>
            <a:ext cx="10775807" cy="10081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9098" y="2952000"/>
            <a:ext cx="6949508" cy="33732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94905" y="2952000"/>
            <a:ext cx="3600000" cy="33732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[Insert presentation title from first slide to all slides via Insert &gt; Header &amp; Footer]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B3254-7864-48D8-B297-98E2E2C6AA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472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(thirds 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98" y="1782341"/>
            <a:ext cx="10775807" cy="10081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9098" y="2952000"/>
            <a:ext cx="3600000" cy="33732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6905" y="2952000"/>
            <a:ext cx="6948000" cy="33732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[Insert presentation title from first slide to all slides via Insert &gt; Header &amp; Footer]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B3254-7864-48D8-B297-98E2E2C6AA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487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98" y="1782341"/>
            <a:ext cx="10775807" cy="1008112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9098" y="2952000"/>
            <a:ext cx="6230680" cy="33732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[Insert presentation title from first slide to all slides via Insert &gt; Header &amp; Footer]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B3254-7864-48D8-B297-98E2E2C6AAB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7391350" y="2952000"/>
            <a:ext cx="4799063" cy="3906000"/>
          </a:xfrm>
          <a:prstGeom prst="rect">
            <a:avLst/>
          </a:prstGeom>
          <a:pattFill prst="wdUpDiag">
            <a:fgClr>
              <a:schemeClr val="accent4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Insert image here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using Insert &gt; Picture.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/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Cropped to: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10.85cm</a:t>
            </a:r>
            <a:r>
              <a:rPr lang="en-GB" baseline="0" dirty="0" smtClean="0">
                <a:solidFill>
                  <a:schemeClr val="tx1"/>
                </a:solidFill>
              </a:rPr>
              <a:t> (h)</a:t>
            </a:r>
          </a:p>
          <a:p>
            <a:pPr algn="ctr"/>
            <a:r>
              <a:rPr lang="en-GB" baseline="0" dirty="0" smtClean="0">
                <a:solidFill>
                  <a:schemeClr val="tx1"/>
                </a:solidFill>
              </a:rPr>
              <a:t>13.33cm (w)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827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9999" y="1782341"/>
            <a:ext cx="10775807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9" y="2953519"/>
            <a:ext cx="10775807" cy="3372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7517" y="659576"/>
            <a:ext cx="2563713" cy="365125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l">
              <a:defRPr sz="1050" cap="all" baseline="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[Insert presentation title from first slide to all slides via Insert &gt; Header &amp; Footer]</a:t>
            </a:r>
            <a:endParaRPr lang="en-GB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5646" y="659576"/>
            <a:ext cx="1440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2"/>
                </a:solidFill>
              </a:defRPr>
            </a:lvl1pPr>
          </a:lstStyle>
          <a:p>
            <a:fld id="{8B3B3254-7864-48D8-B297-98E2E2C6AAB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95" y="659576"/>
            <a:ext cx="1889760" cy="36576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752280" y="1425039"/>
            <a:ext cx="1071928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551274" y="709411"/>
            <a:ext cx="0" cy="26609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053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9" r:id="rId3"/>
    <p:sldLayoutId id="2147483661" r:id="rId4"/>
    <p:sldLayoutId id="2147483650" r:id="rId5"/>
    <p:sldLayoutId id="2147483652" r:id="rId6"/>
    <p:sldLayoutId id="2147483656" r:id="rId7"/>
    <p:sldLayoutId id="2147483657" r:id="rId8"/>
    <p:sldLayoutId id="2147483660" r:id="rId9"/>
    <p:sldLayoutId id="2147483658" r:id="rId10"/>
    <p:sldLayoutId id="2147483654" r:id="rId11"/>
    <p:sldLayoutId id="2147483655" r:id="rId12"/>
    <p:sldLayoutId id="2147483662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5000"/>
        </a:lnSpc>
        <a:spcBef>
          <a:spcPts val="1000"/>
        </a:spcBef>
        <a:buClr>
          <a:schemeClr val="tx2"/>
        </a:buClr>
        <a:buSzPct val="110000"/>
        <a:buFont typeface="Verdana" panose="020B0604030504040204" pitchFamily="34" charset="0"/>
        <a:buChar char="›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5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5000"/>
        </a:lnSpc>
        <a:spcBef>
          <a:spcPts val="300"/>
        </a:spcBef>
        <a:buClr>
          <a:schemeClr val="tx2"/>
        </a:buClr>
        <a:buSzPct val="110000"/>
        <a:buFont typeface="Verdana" panose="020B0604030504040204" pitchFamily="34" charset="0"/>
        <a:buChar char="›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5000"/>
        </a:lnSpc>
        <a:spcBef>
          <a:spcPts val="300"/>
        </a:spcBef>
        <a:buClr>
          <a:schemeClr val="tx2"/>
        </a:buClr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uk.virginmoneygiving.com/fundraiser-display/showROFundraiserPage?userUrl=MariannesAngels&amp;isTeam=tru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0ahUKEwiT0_aZuvXWAhUE7xQKHVeXC5MQjRwIBw&amp;url=https://www.citrix.com/blogs/2012/09/20/get-to-the-cloud-at-warp-speed-with-our-new-educational-resources/which-way-to-go/&amp;psig=AOvVaw1amxJYOHhLJHbUUHxm7yGG&amp;ust=150825391214851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www.google.co.uk/url?sa=i&amp;rct=j&amp;q=&amp;esrc=s&amp;source=images&amp;cd=&amp;cad=rja&amp;uact=8&amp;ved=0ahUKEwivvaWaivvWAhVRsBQKHWJXCt0QjRwIBw&amp;url=http://www.mentalhealthy.co.uk/news/952-new-feedback-facility-for-rehabilitation-service-users.html&amp;psig=AOvVaw1JQPsjg7azU-a9WVDcY1Du&amp;ust=150844635697261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fetyshop.com/media/catalog/product/cache/1/image/9df78eab33525d08d6e5fb8d27136e95/d/m/dmeu_hz188ad_std.lang.all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598" y="1916832"/>
            <a:ext cx="10552232" cy="1714108"/>
          </a:xfrm>
        </p:spPr>
        <p:txBody>
          <a:bodyPr/>
          <a:lstStyle/>
          <a:p>
            <a:r>
              <a:rPr lang="en-GB" dirty="0" smtClean="0"/>
              <a:t>RECLAIMED IDENTITIES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598" y="3284984"/>
            <a:ext cx="10555882" cy="1224136"/>
          </a:xfrm>
        </p:spPr>
        <p:txBody>
          <a:bodyPr anchor="t">
            <a:normAutofit/>
          </a:bodyPr>
          <a:lstStyle/>
          <a:p>
            <a:r>
              <a:rPr lang="en-GB" dirty="0" smtClean="0"/>
              <a:t>Litigation</a:t>
            </a:r>
            <a:r>
              <a:rPr lang="en-GB" dirty="0"/>
              <a:t>, rehabilitation and the road to </a:t>
            </a:r>
            <a:r>
              <a:rPr lang="en-GB" dirty="0" smtClean="0"/>
              <a:t>recovery</a:t>
            </a:r>
          </a:p>
          <a:p>
            <a:endParaRPr lang="en-GB" dirty="0" smtClean="0"/>
          </a:p>
          <a:p>
            <a:r>
              <a:rPr lang="en-GB" dirty="0" smtClean="0"/>
              <a:t>Chris Smith and Steve Cook</a:t>
            </a: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94606" y="3717032"/>
            <a:ext cx="63367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49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598" y="1988840"/>
            <a:ext cx="10551600" cy="944268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Ride 100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862" y="2708920"/>
            <a:ext cx="559442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431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614" y="2204864"/>
            <a:ext cx="10551600" cy="1656184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Any questions?</a:t>
            </a:r>
            <a:endParaRPr lang="en-GB" dirty="0"/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1131945" y="3712944"/>
            <a:ext cx="10296243" cy="295641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52000" indent="-252000" algn="l" defTabSz="914400" rtl="0" eaLnBrk="1" latinLnBrk="0" hangingPunct="1">
              <a:lnSpc>
                <a:spcPct val="105000"/>
              </a:lnSpc>
              <a:spcBef>
                <a:spcPts val="1000"/>
              </a:spcBef>
              <a:buClr>
                <a:schemeClr val="tx2"/>
              </a:buClr>
              <a:buSzPct val="110000"/>
              <a:buFont typeface="Verdana" panose="020B060403050404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5000"/>
              </a:lnSpc>
              <a:spcBef>
                <a:spcPts val="300"/>
              </a:spcBef>
              <a:buClr>
                <a:schemeClr val="tx2"/>
              </a:buClr>
              <a:buSzPct val="110000"/>
              <a:buFont typeface="Verdana" panose="020B060403050404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05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b="1" dirty="0" smtClean="0">
                <a:hlinkClick r:id="rId2"/>
              </a:rPr>
              <a:t>https</a:t>
            </a:r>
            <a:r>
              <a:rPr lang="en-GB" b="1" dirty="0">
                <a:hlinkClick r:id="rId2"/>
              </a:rPr>
              <a:t>://</a:t>
            </a:r>
            <a:r>
              <a:rPr lang="en-GB" b="1" dirty="0" smtClean="0">
                <a:hlinkClick r:id="rId2"/>
              </a:rPr>
              <a:t>uk.virginmoneygiving.com/fundraiser-display/showROFundraiserPage?userUrl=MariannesAngels&amp;isTeam=true</a:t>
            </a:r>
            <a:r>
              <a:rPr lang="en-GB" b="1" dirty="0" smtClean="0"/>
              <a:t> </a:t>
            </a:r>
            <a:endParaRPr lang="en-GB" b="1" dirty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b="1" dirty="0" smtClean="0"/>
              <a:t>“Highlighted </a:t>
            </a:r>
            <a:r>
              <a:rPr lang="en-GB" b="1" dirty="0"/>
              <a:t>as 'true specialists in personal injury matters' Stewarts Law LLP Leeds is described as 'the pre-eminent firm for catastrophic injury claims</a:t>
            </a:r>
            <a:r>
              <a:rPr lang="en-GB" b="1" dirty="0" smtClean="0"/>
              <a:t>'.”</a:t>
            </a:r>
          </a:p>
          <a:p>
            <a:pPr marL="0" indent="0">
              <a:buNone/>
            </a:pPr>
            <a:r>
              <a:rPr lang="en-GB" dirty="0" smtClean="0"/>
              <a:t>(Legal 500)</a:t>
            </a:r>
          </a:p>
          <a:p>
            <a:pPr marL="0" indent="0">
              <a:buNone/>
            </a:pPr>
            <a:r>
              <a:rPr lang="en-GB" b="1" dirty="0" smtClean="0"/>
              <a:t>"</a:t>
            </a:r>
            <a:r>
              <a:rPr lang="en-GB" b="1" dirty="0"/>
              <a:t>They're the best at what claimant solicitors do. If you had an injured family member, you'd want to take them to Stewarts every time</a:t>
            </a:r>
            <a:r>
              <a:rPr lang="en-GB" b="1" dirty="0" smtClean="0"/>
              <a:t>."</a:t>
            </a:r>
            <a:endParaRPr lang="en-GB" dirty="0"/>
          </a:p>
          <a:p>
            <a:pPr marL="0" indent="0">
              <a:buFont typeface="Verdana" panose="020B0604030504040204" pitchFamily="34" charset="0"/>
              <a:buNone/>
            </a:pPr>
            <a:r>
              <a:rPr lang="en-GB" dirty="0" smtClean="0"/>
              <a:t>(Chambers UK)</a:t>
            </a:r>
          </a:p>
          <a:p>
            <a:pPr marL="0" indent="0">
              <a:buFont typeface="Verdana" panose="020B060403050404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896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437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622" y="1772816"/>
            <a:ext cx="10551600" cy="1520332"/>
          </a:xfrm>
        </p:spPr>
        <p:txBody>
          <a:bodyPr/>
          <a:lstStyle/>
          <a:p>
            <a:r>
              <a:rPr lang="en-GB" b="1" dirty="0" smtClean="0"/>
              <a:t>			Where to begin?</a:t>
            </a:r>
            <a:endParaRPr lang="en-GB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2558" y="2564904"/>
            <a:ext cx="6768752" cy="3528392"/>
          </a:xfrm>
        </p:spPr>
        <p:txBody>
          <a:bodyPr>
            <a:normAutofit/>
          </a:bodyPr>
          <a:lstStyle/>
          <a:p>
            <a:r>
              <a:rPr lang="en-GB" dirty="0" smtClean="0"/>
              <a:t>Period immediately following accident is a bewildering time</a:t>
            </a:r>
          </a:p>
          <a:p>
            <a:endParaRPr lang="en-GB" dirty="0"/>
          </a:p>
          <a:p>
            <a:r>
              <a:rPr lang="en-GB" dirty="0" smtClean="0"/>
              <a:t>Establish priorities	          	Rehabilitation </a:t>
            </a:r>
          </a:p>
          <a:p>
            <a:r>
              <a:rPr lang="en-GB" dirty="0" smtClean="0"/>
              <a:t>			          	Care</a:t>
            </a:r>
          </a:p>
          <a:p>
            <a:r>
              <a:rPr lang="en-GB" dirty="0" smtClean="0"/>
              <a:t>				Funding </a:t>
            </a:r>
          </a:p>
          <a:p>
            <a:r>
              <a:rPr lang="en-GB" dirty="0"/>
              <a:t>	</a:t>
            </a:r>
            <a:r>
              <a:rPr lang="en-GB" dirty="0" smtClean="0"/>
              <a:t>			Housing</a:t>
            </a:r>
          </a:p>
          <a:p>
            <a:r>
              <a:rPr lang="en-GB" dirty="0" smtClean="0"/>
              <a:t>				Adaptations and equipment</a:t>
            </a:r>
          </a:p>
          <a:p>
            <a:endParaRPr lang="en-GB" dirty="0" smtClean="0"/>
          </a:p>
          <a:p>
            <a:r>
              <a:rPr lang="en-GB" dirty="0" smtClean="0"/>
              <a:t>Do I have a claim? </a:t>
            </a:r>
            <a:endParaRPr lang="en-GB" dirty="0"/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3361" y="2852936"/>
            <a:ext cx="334410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354362" y="3573016"/>
            <a:ext cx="15841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354362" y="3573016"/>
            <a:ext cx="1577454" cy="3167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354362" y="3573016"/>
            <a:ext cx="158417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354362" y="3573016"/>
            <a:ext cx="1584176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350790" y="3573016"/>
            <a:ext cx="1581026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 descr="Image result for cross roads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72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836" y="1742119"/>
            <a:ext cx="10551600" cy="1520332"/>
          </a:xfrm>
        </p:spPr>
        <p:txBody>
          <a:bodyPr/>
          <a:lstStyle/>
          <a:p>
            <a:pPr algn="ctr"/>
            <a:r>
              <a:rPr lang="en-GB" dirty="0" smtClean="0"/>
              <a:t>Rehabilitation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95006" y="1772816"/>
            <a:ext cx="6908186" cy="5256584"/>
          </a:xfrm>
        </p:spPr>
        <p:txBody>
          <a:bodyPr>
            <a:normAutofit/>
          </a:bodyPr>
          <a:lstStyle/>
          <a:p>
            <a:r>
              <a:rPr lang="en-GB" dirty="0" smtClean="0"/>
              <a:t>Role of solicitor – put the Claimant at the centre of the process</a:t>
            </a:r>
          </a:p>
          <a:p>
            <a:endParaRPr lang="en-GB" dirty="0" smtClean="0"/>
          </a:p>
          <a:p>
            <a:r>
              <a:rPr lang="en-GB" dirty="0" smtClean="0"/>
              <a:t>Maximising Recovery</a:t>
            </a:r>
          </a:p>
          <a:p>
            <a:endParaRPr lang="en-GB" dirty="0" smtClean="0"/>
          </a:p>
          <a:p>
            <a:r>
              <a:rPr lang="en-GB" dirty="0" smtClean="0"/>
              <a:t>Case Managers and the Immediate Needs Assessment</a:t>
            </a:r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dirty="0"/>
              <a:t>Establishing a multi-disciplinary team 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Holistic </a:t>
            </a:r>
            <a:r>
              <a:rPr lang="en-GB" dirty="0" smtClean="0"/>
              <a:t>approach </a:t>
            </a:r>
          </a:p>
          <a:p>
            <a:r>
              <a:rPr lang="en-GB" dirty="0" smtClean="0"/>
              <a:t> </a:t>
            </a:r>
          </a:p>
          <a:p>
            <a:r>
              <a:rPr lang="en-GB" dirty="0" smtClean="0"/>
              <a:t>Rehabilitation Code of Practice 2015</a:t>
            </a:r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82" y="1988840"/>
            <a:ext cx="3456384" cy="2547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Image result for rehabilitatio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82" y="4725144"/>
            <a:ext cx="3456384" cy="186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15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622" y="1844824"/>
            <a:ext cx="10551600" cy="1520332"/>
          </a:xfrm>
        </p:spPr>
        <p:txBody>
          <a:bodyPr/>
          <a:lstStyle/>
          <a:p>
            <a:pPr algn="ctr"/>
            <a:r>
              <a:rPr lang="en-GB" dirty="0" smtClean="0"/>
              <a:t>Contact and Collaboration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574" y="3140968"/>
            <a:ext cx="10555200" cy="3096344"/>
          </a:xfrm>
        </p:spPr>
        <p:txBody>
          <a:bodyPr anchor="t">
            <a:normAutofit/>
          </a:bodyPr>
          <a:lstStyle/>
          <a:p>
            <a:r>
              <a:rPr lang="en-GB" dirty="0" smtClean="0"/>
              <a:t>The Defendant – preserving evidence and </a:t>
            </a:r>
          </a:p>
          <a:p>
            <a:r>
              <a:rPr lang="en-GB" dirty="0" smtClean="0"/>
              <a:t>maximising early opportunities 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Liability and Quantum </a:t>
            </a:r>
          </a:p>
          <a:p>
            <a:r>
              <a:rPr lang="en-GB" dirty="0"/>
              <a:t> </a:t>
            </a:r>
          </a:p>
          <a:p>
            <a:r>
              <a:rPr lang="en-GB" dirty="0" smtClean="0"/>
              <a:t>Transition from hospital to home </a:t>
            </a:r>
            <a:endParaRPr lang="en-GB" dirty="0"/>
          </a:p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8387" y="2924944"/>
            <a:ext cx="2818082" cy="281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130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598" y="2636912"/>
            <a:ext cx="10551600" cy="800252"/>
          </a:xfrm>
        </p:spPr>
        <p:txBody>
          <a:bodyPr/>
          <a:lstStyle/>
          <a:p>
            <a:r>
              <a:rPr lang="en-GB" dirty="0" smtClean="0"/>
              <a:t>Steve’s Case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614" y="3861048"/>
            <a:ext cx="4583118" cy="2160240"/>
          </a:xfrm>
        </p:spPr>
        <p:txBody>
          <a:bodyPr anchor="t"/>
          <a:lstStyle/>
          <a:p>
            <a:r>
              <a:rPr lang="en-GB" dirty="0" smtClean="0"/>
              <a:t>Accident and Rehabilitation</a:t>
            </a:r>
          </a:p>
          <a:p>
            <a:endParaRPr lang="en-GB" dirty="0" smtClean="0"/>
          </a:p>
          <a:p>
            <a:r>
              <a:rPr lang="en-GB" dirty="0" smtClean="0"/>
              <a:t>Discharge </a:t>
            </a:r>
          </a:p>
          <a:p>
            <a:endParaRPr lang="en-GB" dirty="0" smtClean="0"/>
          </a:p>
          <a:p>
            <a:r>
              <a:rPr lang="en-GB" dirty="0" smtClean="0"/>
              <a:t>Priorities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270" y="3501008"/>
            <a:ext cx="3581401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914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74003"/>
            <a:ext cx="10551600" cy="934917"/>
          </a:xfrm>
        </p:spPr>
        <p:txBody>
          <a:bodyPr/>
          <a:lstStyle/>
          <a:p>
            <a:pPr algn="ctr"/>
            <a:r>
              <a:rPr lang="en-GB" dirty="0" smtClean="0"/>
              <a:t>Interim Payments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606" y="2996952"/>
            <a:ext cx="10555200" cy="3456384"/>
          </a:xfrm>
        </p:spPr>
        <p:txBody>
          <a:bodyPr anchor="t">
            <a:normAutofit/>
          </a:bodyPr>
          <a:lstStyle/>
          <a:p>
            <a:r>
              <a:rPr lang="en-GB" dirty="0" smtClean="0"/>
              <a:t>Can be crucial for a Claimant </a:t>
            </a:r>
            <a:endParaRPr lang="en-GB" dirty="0"/>
          </a:p>
          <a:p>
            <a:r>
              <a:rPr lang="en-GB" b="1" dirty="0"/>
              <a:t> </a:t>
            </a:r>
          </a:p>
          <a:p>
            <a:r>
              <a:rPr lang="en-GB" dirty="0"/>
              <a:t>Early </a:t>
            </a:r>
            <a:r>
              <a:rPr lang="en-GB" dirty="0" smtClean="0"/>
              <a:t>and realistic </a:t>
            </a:r>
            <a:r>
              <a:rPr lang="en-GB" dirty="0"/>
              <a:t>requests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Rehabilitation</a:t>
            </a:r>
          </a:p>
          <a:p>
            <a:endParaRPr lang="en-GB" dirty="0"/>
          </a:p>
          <a:p>
            <a:r>
              <a:rPr lang="en-GB" dirty="0" smtClean="0"/>
              <a:t>Accommodation </a:t>
            </a:r>
            <a:endParaRPr lang="en-GB" dirty="0"/>
          </a:p>
          <a:p>
            <a:endParaRPr lang="en-GB" dirty="0"/>
          </a:p>
        </p:txBody>
      </p:sp>
      <p:pic>
        <p:nvPicPr>
          <p:cNvPr id="1026" name="Picture 2">
            <a:hlinkClick r:id="rId3" tooltip="Highly Noticeable Forklift Truck (Symbol) Signs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9776" y="2636912"/>
            <a:ext cx="2952329" cy="295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29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606" y="2124692"/>
            <a:ext cx="10551600" cy="872260"/>
          </a:xfrm>
        </p:spPr>
        <p:txBody>
          <a:bodyPr/>
          <a:lstStyle/>
          <a:p>
            <a:r>
              <a:rPr lang="en-GB" dirty="0"/>
              <a:t>NeuroPhysics Therapy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614" y="3140968"/>
            <a:ext cx="10555200" cy="2088232"/>
          </a:xfrm>
        </p:spPr>
        <p:txBody>
          <a:bodyPr anchor="t">
            <a:normAutofit/>
          </a:bodyPr>
          <a:lstStyle/>
          <a:p>
            <a:r>
              <a:rPr lang="en-GB" dirty="0"/>
              <a:t>E</a:t>
            </a:r>
            <a:r>
              <a:rPr lang="en-GB" dirty="0" smtClean="0"/>
              <a:t>xercise-based </a:t>
            </a:r>
            <a:r>
              <a:rPr lang="en-GB" dirty="0"/>
              <a:t>treatment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/>
              <a:t>E</a:t>
            </a:r>
            <a:r>
              <a:rPr lang="en-GB" dirty="0" smtClean="0"/>
              <a:t>ngages </a:t>
            </a:r>
            <a:r>
              <a:rPr lang="en-GB" dirty="0"/>
              <a:t>and triggers the body’s natural healing processes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Light </a:t>
            </a:r>
            <a:r>
              <a:rPr lang="en-GB" dirty="0"/>
              <a:t>and controlled resistance </a:t>
            </a:r>
            <a:r>
              <a:rPr lang="en-GB" dirty="0" smtClean="0"/>
              <a:t>training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12435" y="2996952"/>
            <a:ext cx="1981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71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606" y="1988840"/>
            <a:ext cx="10551600" cy="80025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NeuroPhysics – August 2016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3" name="in tremor_WMV V8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82838" y="2708920"/>
            <a:ext cx="6228184" cy="352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49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Road to recovery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614" y="3573016"/>
            <a:ext cx="10555200" cy="2016224"/>
          </a:xfrm>
        </p:spPr>
        <p:txBody>
          <a:bodyPr anchor="t">
            <a:normAutofit/>
          </a:bodyPr>
          <a:lstStyle/>
          <a:p>
            <a:r>
              <a:rPr lang="en-GB" dirty="0" smtClean="0"/>
              <a:t>Further rehab in the UK</a:t>
            </a:r>
          </a:p>
          <a:p>
            <a:endParaRPr lang="en-GB" dirty="0" smtClean="0"/>
          </a:p>
          <a:p>
            <a:r>
              <a:rPr lang="en-GB" dirty="0" smtClean="0"/>
              <a:t>Settlement of the case</a:t>
            </a:r>
          </a:p>
          <a:p>
            <a:endParaRPr lang="en-GB" dirty="0" smtClean="0"/>
          </a:p>
          <a:p>
            <a:r>
              <a:rPr lang="en-GB" dirty="0" smtClean="0"/>
              <a:t>Second trip to Australia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294" y="2780928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79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lank">
  <a:themeElements>
    <a:clrScheme name="Stewarts Colours">
      <a:dk1>
        <a:srgbClr val="282828"/>
      </a:dk1>
      <a:lt1>
        <a:sysClr val="window" lastClr="FFFFFF"/>
      </a:lt1>
      <a:dk2>
        <a:srgbClr val="230F2D"/>
      </a:dk2>
      <a:lt2>
        <a:srgbClr val="DAD9D5"/>
      </a:lt2>
      <a:accent1>
        <a:srgbClr val="230F2D"/>
      </a:accent1>
      <a:accent2>
        <a:srgbClr val="3E205A"/>
      </a:accent2>
      <a:accent3>
        <a:srgbClr val="55565A"/>
      </a:accent3>
      <a:accent4>
        <a:srgbClr val="B3B2B1"/>
      </a:accent4>
      <a:accent5>
        <a:srgbClr val="DAD9D5"/>
      </a:accent5>
      <a:accent6>
        <a:srgbClr val="FAD2C8"/>
      </a:accent6>
      <a:hlink>
        <a:srgbClr val="0000FF"/>
      </a:hlink>
      <a:folHlink>
        <a:srgbClr val="800080"/>
      </a:folHlink>
    </a:clrScheme>
    <a:fontScheme name="SL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828</TotalTime>
  <Words>395</Words>
  <Application>Microsoft Office PowerPoint</Application>
  <PresentationFormat>Custom</PresentationFormat>
  <Paragraphs>131</Paragraphs>
  <Slides>12</Slides>
  <Notes>10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blank</vt:lpstr>
      <vt:lpstr>RECLAIMED IDENTITIES</vt:lpstr>
      <vt:lpstr>   Where to begin?</vt:lpstr>
      <vt:lpstr>Rehabilitation</vt:lpstr>
      <vt:lpstr>Contact and Collaboration</vt:lpstr>
      <vt:lpstr>Steve’s Case</vt:lpstr>
      <vt:lpstr>Interim Payments</vt:lpstr>
      <vt:lpstr>NeuroPhysics Therapy </vt:lpstr>
      <vt:lpstr>NeuroPhysics – August 2016 </vt:lpstr>
      <vt:lpstr>Road to recovery</vt:lpstr>
      <vt:lpstr>Ride 100 </vt:lpstr>
      <vt:lpstr> Any questions?</vt:lpstr>
      <vt:lpstr>PowerPoint Presentation</vt:lpstr>
    </vt:vector>
  </TitlesOfParts>
  <Manager>Stewarts</Manager>
  <Company>Stewarts law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LEGAL PATHWAY</dc:title>
  <dc:subject>Stewarts PowerPoint Template - Widescreen</dc:subject>
  <dc:creator>Emma Lyons</dc:creator>
  <cp:lastModifiedBy>Chris Smith</cp:lastModifiedBy>
  <cp:revision>114</cp:revision>
  <dcterms:created xsi:type="dcterms:W3CDTF">2017-10-16T14:05:31Z</dcterms:created>
  <dcterms:modified xsi:type="dcterms:W3CDTF">2019-09-17T15:47:02Z</dcterms:modified>
</cp:coreProperties>
</file>