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82" r:id="rId3"/>
    <p:sldId id="300" r:id="rId4"/>
    <p:sldId id="276" r:id="rId5"/>
    <p:sldId id="297" r:id="rId6"/>
    <p:sldId id="296" r:id="rId7"/>
    <p:sldId id="295" r:id="rId8"/>
    <p:sldId id="303" r:id="rId9"/>
    <p:sldId id="301" r:id="rId10"/>
    <p:sldId id="257" r:id="rId11"/>
    <p:sldId id="281" r:id="rId12"/>
    <p:sldId id="290" r:id="rId13"/>
    <p:sldId id="302" r:id="rId14"/>
    <p:sldId id="304" r:id="rId15"/>
    <p:sldId id="294" r:id="rId16"/>
    <p:sldId id="28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1ED25D-4073-B647-B894-DC492AF97A9E}" type="datetimeFigureOut">
              <a:rPr lang="en-US" smtClean="0"/>
              <a:t>9/16/2019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D2468C-E462-694C-9AF4-0D368BBAFEE9}" type="slidenum">
              <a:rPr lang="en-US" smtClean="0"/>
              <a:t>‹#›</a:t>
            </a:fld>
            <a:endParaRPr lang="en-US" dirty="0"/>
          </a:p>
        </p:txBody>
      </p:sp>
    </p:spTree>
    <p:extLst>
      <p:ext uri="{BB962C8B-B14F-4D97-AF65-F5344CB8AC3E}">
        <p14:creationId xmlns:p14="http://schemas.microsoft.com/office/powerpoint/2010/main" val="2419808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CD2468C-E462-694C-9AF4-0D368BBAFEE9}" type="slidenum">
              <a:rPr lang="en-US" smtClean="0"/>
              <a:t>1</a:t>
            </a:fld>
            <a:endParaRPr lang="en-US" dirty="0"/>
          </a:p>
        </p:txBody>
      </p:sp>
    </p:spTree>
    <p:extLst>
      <p:ext uri="{BB962C8B-B14F-4D97-AF65-F5344CB8AC3E}">
        <p14:creationId xmlns:p14="http://schemas.microsoft.com/office/powerpoint/2010/main" val="3837716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sz="1200" b="1" kern="1200" dirty="0">
                <a:solidFill>
                  <a:schemeClr val="tx1"/>
                </a:solidFill>
                <a:effectLst/>
                <a:latin typeface="+mn-lt"/>
                <a:ea typeface="+mn-ea"/>
                <a:cs typeface="+mn-cs"/>
              </a:rPr>
              <a:t>The fitness industry/sector.</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CD2468C-E462-694C-9AF4-0D368BBAFEE9}" type="slidenum">
              <a:rPr lang="en-US" smtClean="0"/>
              <a:t>4</a:t>
            </a:fld>
            <a:endParaRPr lang="en-US" dirty="0"/>
          </a:p>
        </p:txBody>
      </p:sp>
    </p:spTree>
    <p:extLst>
      <p:ext uri="{BB962C8B-B14F-4D97-AF65-F5344CB8AC3E}">
        <p14:creationId xmlns:p14="http://schemas.microsoft.com/office/powerpoint/2010/main" val="690172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D2468C-E462-694C-9AF4-0D368BBAFEE9}" type="slidenum">
              <a:rPr lang="en-US" smtClean="0"/>
              <a:t>10</a:t>
            </a:fld>
            <a:endParaRPr lang="en-US" dirty="0"/>
          </a:p>
        </p:txBody>
      </p:sp>
    </p:spTree>
    <p:extLst>
      <p:ext uri="{BB962C8B-B14F-4D97-AF65-F5344CB8AC3E}">
        <p14:creationId xmlns:p14="http://schemas.microsoft.com/office/powerpoint/2010/main" val="1810181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sz="1200" b="1" kern="1200" dirty="0">
                <a:solidFill>
                  <a:schemeClr val="tx1"/>
                </a:solidFill>
                <a:effectLst/>
                <a:latin typeface="+mn-lt"/>
                <a:ea typeface="+mn-ea"/>
                <a:cs typeface="+mn-cs"/>
              </a:rPr>
              <a:t>The fitness industry/sector.</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CD2468C-E462-694C-9AF4-0D368BBAFEE9}" type="slidenum">
              <a:rPr lang="en-US" smtClean="0"/>
              <a:t>11</a:t>
            </a:fld>
            <a:endParaRPr lang="en-US" dirty="0"/>
          </a:p>
        </p:txBody>
      </p:sp>
    </p:spTree>
    <p:extLst>
      <p:ext uri="{BB962C8B-B14F-4D97-AF65-F5344CB8AC3E}">
        <p14:creationId xmlns:p14="http://schemas.microsoft.com/office/powerpoint/2010/main" val="658745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CD2468C-E462-694C-9AF4-0D368BBAFEE9}" type="slidenum">
              <a:rPr lang="en-US" smtClean="0"/>
              <a:t>12</a:t>
            </a:fld>
            <a:endParaRPr lang="en-US" dirty="0"/>
          </a:p>
        </p:txBody>
      </p:sp>
    </p:spTree>
    <p:extLst>
      <p:ext uri="{BB962C8B-B14F-4D97-AF65-F5344CB8AC3E}">
        <p14:creationId xmlns:p14="http://schemas.microsoft.com/office/powerpoint/2010/main" val="1820219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sz="1200" b="1" kern="1200" dirty="0">
                <a:solidFill>
                  <a:schemeClr val="tx1"/>
                </a:solidFill>
                <a:effectLst/>
                <a:latin typeface="+mn-lt"/>
                <a:ea typeface="+mn-ea"/>
                <a:cs typeface="+mn-cs"/>
              </a:rPr>
              <a:t>The fitness industry/sector.</a:t>
            </a:r>
            <a:r>
              <a:rPr lang="en-GB"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DCD2468C-E462-694C-9AF4-0D368BBAFEE9}" type="slidenum">
              <a:rPr lang="en-US" smtClean="0"/>
              <a:t>16</a:t>
            </a:fld>
            <a:endParaRPr lang="en-US" dirty="0"/>
          </a:p>
        </p:txBody>
      </p:sp>
    </p:spTree>
    <p:extLst>
      <p:ext uri="{BB962C8B-B14F-4D97-AF65-F5344CB8AC3E}">
        <p14:creationId xmlns:p14="http://schemas.microsoft.com/office/powerpoint/2010/main" val="1973499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9/16/2019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9/16/2019</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g"/><Relationship Id="rId1" Type="http://schemas.openxmlformats.org/officeDocument/2006/relationships/slideLayout" Target="../slideLayouts/slideLayout8.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6.jpe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andy@limbpower.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2.emf"/><Relationship Id="rId4" Type="http://schemas.openxmlformats.org/officeDocument/2006/relationships/hyperlink" Target="http://www.limbpowe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sv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322921" y="1280160"/>
            <a:ext cx="6498158" cy="2148839"/>
          </a:xfrm>
        </p:spPr>
        <p:txBody>
          <a:bodyPr/>
          <a:lstStyle/>
          <a:p>
            <a:r>
              <a:rPr lang="en-GB" dirty="0">
                <a:latin typeface="Arial" panose="020B0604020202020204" pitchFamily="34" charset="0"/>
                <a:cs typeface="Arial" panose="020B0604020202020204" pitchFamily="34" charset="0"/>
              </a:rPr>
              <a:t>Tackling Inactivity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Encouraging Active Recreation </a:t>
            </a:r>
          </a:p>
        </p:txBody>
      </p:sp>
      <p:sp>
        <p:nvSpPr>
          <p:cNvPr id="3" name="Subtitle 2"/>
          <p:cNvSpPr>
            <a:spLocks noGrp="1"/>
          </p:cNvSpPr>
          <p:nvPr>
            <p:ph type="subTitle" idx="1"/>
          </p:nvPr>
        </p:nvSpPr>
        <p:spPr>
          <a:xfrm>
            <a:off x="1322921" y="3559126"/>
            <a:ext cx="6498159" cy="886265"/>
          </a:xfrm>
        </p:spPr>
        <p:txBody>
          <a:bodyPr>
            <a:normAutofit/>
          </a:bodyPr>
          <a:lstStyle/>
          <a:p>
            <a:r>
              <a:rPr lang="en-US" dirty="0">
                <a:latin typeface="Arial" panose="020B0604020202020204" pitchFamily="34" charset="0"/>
                <a:cs typeface="Arial" panose="020B0604020202020204" pitchFamily="34" charset="0"/>
              </a:rPr>
              <a:t>Andy Brittles</a:t>
            </a:r>
          </a:p>
          <a:p>
            <a:r>
              <a:rPr lang="en-US" dirty="0">
                <a:latin typeface="Arial" panose="020B0604020202020204" pitchFamily="34" charset="0"/>
                <a:cs typeface="Arial" panose="020B0604020202020204" pitchFamily="34" charset="0"/>
              </a:rPr>
              <a:t>National Sports Development Officer</a:t>
            </a:r>
          </a:p>
        </p:txBody>
      </p:sp>
      <p:pic>
        <p:nvPicPr>
          <p:cNvPr id="5" name="Picture 4" descr="LimbPower_Master_SPOT.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pic>
        <p:nvPicPr>
          <p:cNvPr id="4" name="Picture 3">
            <a:extLst>
              <a:ext uri="{FF2B5EF4-FFF2-40B4-BE49-F238E27FC236}">
                <a16:creationId xmlns:a16="http://schemas.microsoft.com/office/drawing/2014/main" id="{D513E383-5D88-4342-91E6-B3F68E159C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38622" y="4583882"/>
            <a:ext cx="3066756" cy="2044504"/>
          </a:xfrm>
          <a:prstGeom prst="rect">
            <a:avLst/>
          </a:prstGeom>
        </p:spPr>
      </p:pic>
    </p:spTree>
    <p:extLst>
      <p:ext uri="{BB962C8B-B14F-4D97-AF65-F5344CB8AC3E}">
        <p14:creationId xmlns:p14="http://schemas.microsoft.com/office/powerpoint/2010/main" val="4285402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55600"/>
            <a:ext cx="8042276" cy="2438400"/>
          </a:xfrm>
        </p:spPr>
        <p:txBody>
          <a:bodyPr/>
          <a:lstStyle/>
          <a:p>
            <a:br>
              <a:rPr lang="en-US" dirty="0"/>
            </a:br>
            <a:r>
              <a:rPr lang="en-US" dirty="0"/>
              <a:t>So w</a:t>
            </a:r>
            <a:r>
              <a:rPr lang="en-US" dirty="0">
                <a:latin typeface="Arial" panose="020B0604020202020204" pitchFamily="34" charset="0"/>
                <a:cs typeface="Arial" panose="020B0604020202020204" pitchFamily="34" charset="0"/>
              </a:rPr>
              <a:t>ho are LimbPower</a:t>
            </a:r>
            <a:br>
              <a:rPr lang="en-US" dirty="0">
                <a:latin typeface="Arial" panose="020B0604020202020204" pitchFamily="34" charset="0"/>
                <a:cs typeface="Arial" panose="020B0604020202020204" pitchFamily="34" charset="0"/>
              </a:rPr>
            </a:br>
            <a:r>
              <a:rPr lang="en-US" sz="1800" dirty="0">
                <a:latin typeface="Arial" panose="020B0604020202020204" pitchFamily="34" charset="0"/>
                <a:cs typeface="Arial" panose="020B0604020202020204" pitchFamily="34" charset="0"/>
              </a:rPr>
              <a:t>National Disability Sports </a:t>
            </a:r>
            <a:r>
              <a:rPr lang="en-US" sz="1800" dirty="0" err="1">
                <a:latin typeface="Arial" panose="020B0604020202020204" pitchFamily="34" charset="0"/>
                <a:cs typeface="Arial" panose="020B0604020202020204" pitchFamily="34" charset="0"/>
              </a:rPr>
              <a:t>Organisation</a:t>
            </a:r>
            <a:r>
              <a:rPr lang="en-US" sz="1800" dirty="0">
                <a:latin typeface="Arial" panose="020B0604020202020204" pitchFamily="34" charset="0"/>
                <a:cs typeface="Arial" panose="020B0604020202020204" pitchFamily="34" charset="0"/>
              </a:rPr>
              <a:t> helping amputees and people with limb impairments</a:t>
            </a:r>
            <a:r>
              <a:rPr lang="en-GB" sz="1800" i="1" dirty="0">
                <a:latin typeface="Arial" panose="020B0604020202020204" pitchFamily="34" charset="0"/>
                <a:cs typeface="Arial" panose="020B0604020202020204" pitchFamily="34" charset="0"/>
              </a:rPr>
              <a:t> r</a:t>
            </a:r>
            <a:r>
              <a:rPr lang="en-US" sz="1800" dirty="0">
                <a:latin typeface="Arial" panose="020B0604020202020204" pitchFamily="34" charset="0"/>
                <a:cs typeface="Arial" panose="020B0604020202020204" pitchFamily="34" charset="0"/>
              </a:rPr>
              <a:t>each their sporting potential. Our objective is to increase the number of ambulant disabled people playing sport and to address the impairment specific differences among our community.</a:t>
            </a:r>
            <a:br>
              <a:rPr lang="en-GB"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49275" y="2794000"/>
            <a:ext cx="8042276" cy="3479800"/>
          </a:xfrm>
        </p:spPr>
        <p:txBody>
          <a:bodyPr>
            <a:normAutofit/>
          </a:bodyPr>
          <a:lstStyle/>
          <a:p>
            <a:r>
              <a:rPr lang="en-US" dirty="0">
                <a:solidFill>
                  <a:srgbClr val="660066"/>
                </a:solidFill>
                <a:latin typeface="Arial" panose="020B0604020202020204" pitchFamily="34" charset="0"/>
                <a:cs typeface="Arial" panose="020B0604020202020204" pitchFamily="34" charset="0"/>
              </a:rPr>
              <a:t>Established in November 2009 by Kiera Roche.</a:t>
            </a:r>
          </a:p>
          <a:p>
            <a:r>
              <a:rPr lang="en-US" dirty="0">
                <a:solidFill>
                  <a:srgbClr val="660066"/>
                </a:solidFill>
                <a:latin typeface="Arial" panose="020B0604020202020204" pitchFamily="34" charset="0"/>
                <a:cs typeface="Arial" panose="020B0604020202020204" pitchFamily="34" charset="0"/>
              </a:rPr>
              <a:t>Developed the Primary and Junior Games run at Stoke Mandeville</a:t>
            </a:r>
          </a:p>
          <a:p>
            <a:r>
              <a:rPr lang="en-US" dirty="0">
                <a:solidFill>
                  <a:srgbClr val="660066"/>
                </a:solidFill>
                <a:latin typeface="Arial" panose="020B0604020202020204" pitchFamily="34" charset="0"/>
                <a:cs typeface="Arial" panose="020B0604020202020204" pitchFamily="34" charset="0"/>
              </a:rPr>
              <a:t>One of the 7 National Disability Sports </a:t>
            </a:r>
            <a:r>
              <a:rPr lang="en-US" dirty="0" err="1">
                <a:solidFill>
                  <a:srgbClr val="660066"/>
                </a:solidFill>
                <a:latin typeface="Arial" panose="020B0604020202020204" pitchFamily="34" charset="0"/>
                <a:cs typeface="Arial" panose="020B0604020202020204" pitchFamily="34" charset="0"/>
              </a:rPr>
              <a:t>Organisations</a:t>
            </a:r>
            <a:r>
              <a:rPr lang="en-US" dirty="0">
                <a:solidFill>
                  <a:srgbClr val="660066"/>
                </a:solidFill>
                <a:latin typeface="Arial" panose="020B0604020202020204" pitchFamily="34" charset="0"/>
                <a:cs typeface="Arial" panose="020B0604020202020204" pitchFamily="34" charset="0"/>
              </a:rPr>
              <a:t> (NDSO) and was </a:t>
            </a:r>
            <a:r>
              <a:rPr lang="en-US" dirty="0" err="1">
                <a:solidFill>
                  <a:srgbClr val="660066"/>
                </a:solidFill>
                <a:latin typeface="Arial" panose="020B0604020202020204" pitchFamily="34" charset="0"/>
                <a:cs typeface="Arial" panose="020B0604020202020204" pitchFamily="34" charset="0"/>
              </a:rPr>
              <a:t>recognised</a:t>
            </a:r>
            <a:r>
              <a:rPr lang="en-US" dirty="0">
                <a:solidFill>
                  <a:srgbClr val="660066"/>
                </a:solidFill>
                <a:latin typeface="Arial" panose="020B0604020202020204" pitchFamily="34" charset="0"/>
                <a:cs typeface="Arial" panose="020B0604020202020204" pitchFamily="34" charset="0"/>
              </a:rPr>
              <a:t> in July 2014</a:t>
            </a:r>
          </a:p>
          <a:p>
            <a:r>
              <a:rPr lang="en-US" dirty="0">
                <a:solidFill>
                  <a:srgbClr val="660066"/>
                </a:solidFill>
                <a:latin typeface="Arial" panose="020B0604020202020204" pitchFamily="34" charset="0"/>
                <a:cs typeface="Arial" panose="020B0604020202020204" pitchFamily="34" charset="0"/>
              </a:rPr>
              <a:t>Secured Sport England funding in October 201</a:t>
            </a:r>
            <a:r>
              <a:rPr lang="en-US" dirty="0">
                <a:solidFill>
                  <a:srgbClr val="660066"/>
                </a:solidFill>
              </a:rPr>
              <a:t>4</a:t>
            </a:r>
          </a:p>
        </p:txBody>
      </p:sp>
      <p:pic>
        <p:nvPicPr>
          <p:cNvPr id="4" name="Picture 3" descr="LimbPower_Master_SPOT.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spTree>
    <p:extLst>
      <p:ext uri="{BB962C8B-B14F-4D97-AF65-F5344CB8AC3E}">
        <p14:creationId xmlns:p14="http://schemas.microsoft.com/office/powerpoint/2010/main" val="2110912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8811"/>
            <a:ext cx="8042276" cy="787989"/>
          </a:xfrm>
        </p:spPr>
        <p:txBody>
          <a:bodyPr/>
          <a:lstStyle/>
          <a:p>
            <a:r>
              <a:rPr lang="en-US" dirty="0">
                <a:latin typeface="Arial" panose="020B0604020202020204" pitchFamily="34" charset="0"/>
                <a:cs typeface="Arial" panose="020B0604020202020204" pitchFamily="34" charset="0"/>
              </a:rPr>
              <a:t> Our Aims and Objectives</a:t>
            </a:r>
          </a:p>
        </p:txBody>
      </p:sp>
      <p:sp>
        <p:nvSpPr>
          <p:cNvPr id="3" name="Content Placeholder 2"/>
          <p:cNvSpPr>
            <a:spLocks noGrp="1"/>
          </p:cNvSpPr>
          <p:nvPr>
            <p:ph idx="1"/>
          </p:nvPr>
        </p:nvSpPr>
        <p:spPr>
          <a:xfrm>
            <a:off x="549275" y="1066801"/>
            <a:ext cx="8042276" cy="5499700"/>
          </a:xfrm>
        </p:spPr>
        <p:txBody>
          <a:bodyPr>
            <a:normAutofit fontScale="85000" lnSpcReduction="10000"/>
          </a:bodyPr>
          <a:lstStyle/>
          <a:p>
            <a:endParaRPr lang="en-GB" b="1" dirty="0"/>
          </a:p>
          <a:p>
            <a:pPr lvl="0"/>
            <a:r>
              <a:rPr lang="en-US" dirty="0">
                <a:latin typeface="Arial" panose="020B0604020202020204" pitchFamily="34" charset="0"/>
                <a:cs typeface="Arial" panose="020B0604020202020204" pitchFamily="34" charset="0"/>
              </a:rPr>
              <a:t>To increase participation in sport, physical activity and the arts</a:t>
            </a:r>
            <a:endParaRPr lang="en-GB"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To engage amputees and individuals with limb impairments in sport, physical activity </a:t>
            </a:r>
          </a:p>
          <a:p>
            <a:pPr lvl="0"/>
            <a:r>
              <a:rPr lang="en-GB" dirty="0">
                <a:latin typeface="Arial" panose="020B0604020202020204" pitchFamily="34" charset="0"/>
                <a:cs typeface="Arial" panose="020B0604020202020204" pitchFamily="34" charset="0"/>
              </a:rPr>
              <a:t>To educate </a:t>
            </a:r>
            <a:r>
              <a:rPr lang="en-US" dirty="0">
                <a:latin typeface="Arial" panose="020B0604020202020204" pitchFamily="34" charset="0"/>
                <a:cs typeface="Arial" panose="020B0604020202020204" pitchFamily="34" charset="0"/>
              </a:rPr>
              <a:t>individuals with limb impairments </a:t>
            </a:r>
            <a:r>
              <a:rPr lang="en-GB" dirty="0">
                <a:latin typeface="Arial" panose="020B0604020202020204" pitchFamily="34" charset="0"/>
                <a:cs typeface="Arial" panose="020B0604020202020204" pitchFamily="34" charset="0"/>
              </a:rPr>
              <a:t>about the health benefits of physical activity to improve fitness and well-being.</a:t>
            </a:r>
          </a:p>
          <a:p>
            <a:pPr lvl="0"/>
            <a:r>
              <a:rPr lang="en-US" dirty="0">
                <a:latin typeface="Arial" panose="020B0604020202020204" pitchFamily="34" charset="0"/>
                <a:cs typeface="Arial" panose="020B0604020202020204" pitchFamily="34" charset="0"/>
              </a:rPr>
              <a:t>To provide information on participation, coaching and volunteering opportunities.</a:t>
            </a:r>
            <a:endParaRPr lang="en-GB"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To reduce barriers to participation, reduce isolation and promote inclusion.</a:t>
            </a:r>
            <a:endParaRPr lang="en-GB" dirty="0">
              <a:latin typeface="Arial" panose="020B0604020202020204" pitchFamily="34" charset="0"/>
              <a:cs typeface="Arial" panose="020B0604020202020204" pitchFamily="34" charset="0"/>
            </a:endParaRPr>
          </a:p>
          <a:p>
            <a:pPr lvl="0"/>
            <a:r>
              <a:rPr lang="en-GB" dirty="0">
                <a:latin typeface="Arial" panose="020B0604020202020204" pitchFamily="34" charset="0"/>
                <a:cs typeface="Arial" panose="020B0604020202020204" pitchFamily="34" charset="0"/>
              </a:rPr>
              <a:t>Build relationships and partnerships to create early engagement, regular participation and inclusion opportunities.</a:t>
            </a:r>
          </a:p>
        </p:txBody>
      </p:sp>
      <p:pic>
        <p:nvPicPr>
          <p:cNvPr id="4" name="Picture 3" descr="LimbPower_Master_SPOT.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spTree>
    <p:extLst>
      <p:ext uri="{BB962C8B-B14F-4D97-AF65-F5344CB8AC3E}">
        <p14:creationId xmlns:p14="http://schemas.microsoft.com/office/powerpoint/2010/main" val="3158572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76693"/>
          </a:xfrm>
        </p:spPr>
        <p:txBody>
          <a:bodyPr/>
          <a:lstStyle/>
          <a:p>
            <a:r>
              <a:rPr lang="en-US" dirty="0">
                <a:latin typeface="Arial" panose="020B0604020202020204" pitchFamily="34" charset="0"/>
                <a:cs typeface="Arial" panose="020B0604020202020204" pitchFamily="34" charset="0"/>
              </a:rPr>
              <a:t> How we do that….</a:t>
            </a:r>
          </a:p>
        </p:txBody>
      </p:sp>
      <p:sp>
        <p:nvSpPr>
          <p:cNvPr id="3" name="Content Placeholder 2"/>
          <p:cNvSpPr>
            <a:spLocks noGrp="1"/>
          </p:cNvSpPr>
          <p:nvPr>
            <p:ph idx="1"/>
          </p:nvPr>
        </p:nvSpPr>
        <p:spPr>
          <a:xfrm>
            <a:off x="549275" y="1084269"/>
            <a:ext cx="8042276" cy="5281938"/>
          </a:xfrm>
        </p:spPr>
        <p:txBody>
          <a:bodyPr>
            <a:normAutofit lnSpcReduction="10000"/>
          </a:bodyPr>
          <a:lstStyle/>
          <a:p>
            <a:r>
              <a:rPr lang="en-US" dirty="0">
                <a:solidFill>
                  <a:schemeClr val="tx1"/>
                </a:solidFill>
                <a:latin typeface="Arial"/>
                <a:cs typeface="Arial"/>
              </a:rPr>
              <a:t>Advice and guidance to patients, staff, sports </a:t>
            </a:r>
            <a:r>
              <a:rPr lang="en-US" dirty="0" err="1">
                <a:solidFill>
                  <a:schemeClr val="tx1"/>
                </a:solidFill>
                <a:latin typeface="Arial"/>
                <a:cs typeface="Arial"/>
              </a:rPr>
              <a:t>organisations</a:t>
            </a:r>
            <a:r>
              <a:rPr lang="en-US" dirty="0">
                <a:solidFill>
                  <a:schemeClr val="tx1"/>
                </a:solidFill>
                <a:latin typeface="Arial"/>
                <a:cs typeface="Arial"/>
              </a:rPr>
              <a:t> and voluntary groups.</a:t>
            </a:r>
          </a:p>
          <a:p>
            <a:r>
              <a:rPr lang="en-US" dirty="0">
                <a:solidFill>
                  <a:schemeClr val="tx1"/>
                </a:solidFill>
                <a:latin typeface="Arial"/>
                <a:cs typeface="Arial"/>
              </a:rPr>
              <a:t>Provide talks to user groups, patients and professionals on sport and physical activity.</a:t>
            </a:r>
          </a:p>
          <a:p>
            <a:r>
              <a:rPr lang="en-US" dirty="0">
                <a:solidFill>
                  <a:schemeClr val="tx1"/>
                </a:solidFill>
                <a:latin typeface="Arial"/>
                <a:cs typeface="Arial"/>
              </a:rPr>
              <a:t>Run multi sports events for adults and young people.</a:t>
            </a:r>
          </a:p>
          <a:p>
            <a:r>
              <a:rPr lang="en-US" dirty="0">
                <a:solidFill>
                  <a:schemeClr val="tx1"/>
                </a:solidFill>
                <a:latin typeface="Arial"/>
                <a:cs typeface="Arial"/>
              </a:rPr>
              <a:t>Deliver activity courses for new amputees and also sport specific activity sessions.</a:t>
            </a:r>
          </a:p>
          <a:p>
            <a:r>
              <a:rPr lang="en-US" dirty="0">
                <a:solidFill>
                  <a:schemeClr val="tx1"/>
                </a:solidFill>
                <a:latin typeface="Arial"/>
                <a:cs typeface="Arial"/>
              </a:rPr>
              <a:t>Develop resources to support an increase in participation.</a:t>
            </a:r>
          </a:p>
          <a:p>
            <a:r>
              <a:rPr lang="en-US" dirty="0">
                <a:solidFill>
                  <a:schemeClr val="tx1"/>
                </a:solidFill>
                <a:latin typeface="Arial"/>
                <a:cs typeface="Arial"/>
              </a:rPr>
              <a:t>Collect data to support development of opportunities</a:t>
            </a:r>
          </a:p>
          <a:p>
            <a:r>
              <a:rPr lang="en-US" dirty="0">
                <a:solidFill>
                  <a:schemeClr val="tx1"/>
                </a:solidFill>
                <a:latin typeface="Arial"/>
                <a:cs typeface="Arial"/>
              </a:rPr>
              <a:t>Challenge sports providers to be inclusive. </a:t>
            </a:r>
          </a:p>
        </p:txBody>
      </p:sp>
      <p:pic>
        <p:nvPicPr>
          <p:cNvPr id="4" name="Picture 3" descr="LimbPower_Master_SPOT.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spTree>
    <p:extLst>
      <p:ext uri="{BB962C8B-B14F-4D97-AF65-F5344CB8AC3E}">
        <p14:creationId xmlns:p14="http://schemas.microsoft.com/office/powerpoint/2010/main" val="27294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604910"/>
            <a:ext cx="8042276" cy="839621"/>
          </a:xfrm>
        </p:spPr>
        <p:txBody>
          <a:bodyPr/>
          <a:lstStyle/>
          <a:p>
            <a:r>
              <a:rPr lang="en-GB" dirty="0"/>
              <a:t>So what we offer </a:t>
            </a:r>
          </a:p>
        </p:txBody>
      </p:sp>
      <p:sp>
        <p:nvSpPr>
          <p:cNvPr id="3" name="Content Placeholder 2"/>
          <p:cNvSpPr>
            <a:spLocks noGrp="1"/>
          </p:cNvSpPr>
          <p:nvPr>
            <p:ph idx="1"/>
          </p:nvPr>
        </p:nvSpPr>
        <p:spPr/>
        <p:txBody>
          <a:bodyPr>
            <a:normAutofit fontScale="77500" lnSpcReduction="20000"/>
          </a:bodyPr>
          <a:lstStyle/>
          <a:p>
            <a:r>
              <a:rPr lang="en-GB" sz="2800" dirty="0">
                <a:latin typeface="Arial" panose="020B0604020202020204" pitchFamily="34" charset="0"/>
                <a:cs typeface="Arial" panose="020B0604020202020204" pitchFamily="34" charset="0"/>
              </a:rPr>
              <a:t>Providing opportunities to get active with a focus on mental wellbeing not just sport.</a:t>
            </a:r>
          </a:p>
          <a:p>
            <a:r>
              <a:rPr lang="en-GB" sz="2800" dirty="0">
                <a:latin typeface="Arial" panose="020B0604020202020204" pitchFamily="34" charset="0"/>
                <a:cs typeface="Arial" panose="020B0604020202020204" pitchFamily="34" charset="0"/>
              </a:rPr>
              <a:t>Inclusive or exclusive - a focus on what people want. </a:t>
            </a:r>
          </a:p>
          <a:p>
            <a:r>
              <a:rPr lang="en-GB" sz="2800" dirty="0">
                <a:latin typeface="Arial" panose="020B0604020202020204" pitchFamily="34" charset="0"/>
                <a:cs typeface="Arial" panose="020B0604020202020204" pitchFamily="34" charset="0"/>
              </a:rPr>
              <a:t>Taking activities to the people – for young and old</a:t>
            </a:r>
          </a:p>
          <a:p>
            <a:r>
              <a:rPr lang="en-GB" sz="2800" dirty="0">
                <a:latin typeface="Arial" panose="020B0604020202020204" pitchFamily="34" charset="0"/>
                <a:cs typeface="Arial" panose="020B0604020202020204" pitchFamily="34" charset="0"/>
              </a:rPr>
              <a:t>Providing centres with a volunteer </a:t>
            </a:r>
          </a:p>
          <a:p>
            <a:r>
              <a:rPr lang="en-GB" sz="2800" dirty="0">
                <a:latin typeface="Arial" panose="020B0604020202020204" pitchFamily="34" charset="0"/>
                <a:cs typeface="Arial" panose="020B0604020202020204" pitchFamily="34" charset="0"/>
              </a:rPr>
              <a:t>Connecting people to existing programmes or opportunities.</a:t>
            </a:r>
          </a:p>
          <a:p>
            <a:r>
              <a:rPr lang="en-GB" sz="2800" dirty="0">
                <a:latin typeface="Arial" panose="020B0604020202020204" pitchFamily="34" charset="0"/>
                <a:cs typeface="Arial" panose="020B0604020202020204" pitchFamily="34" charset="0"/>
              </a:rPr>
              <a:t>Directing people to opportunities appropriate to their ability.</a:t>
            </a:r>
          </a:p>
          <a:p>
            <a:r>
              <a:rPr lang="en-GB" sz="2800" dirty="0">
                <a:latin typeface="Arial" panose="020B0604020202020204" pitchFamily="34" charset="0"/>
                <a:cs typeface="Arial" panose="020B0604020202020204" pitchFamily="34" charset="0"/>
              </a:rPr>
              <a:t>Low level activities – Nordic Walking, Walking Football, Walking Netball, Walking Rugby.</a:t>
            </a:r>
          </a:p>
          <a:p>
            <a:endParaRPr lang="en-GB" sz="2800" dirty="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endParaRPr lang="en-GB" dirty="0"/>
          </a:p>
        </p:txBody>
      </p:sp>
      <p:pic>
        <p:nvPicPr>
          <p:cNvPr id="4" name="Picture 3" descr="LimbPower_Master_SPOT.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spTree>
    <p:extLst>
      <p:ext uri="{BB962C8B-B14F-4D97-AF65-F5344CB8AC3E}">
        <p14:creationId xmlns:p14="http://schemas.microsoft.com/office/powerpoint/2010/main" val="17196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B55186-219D-43E0-A165-0E3B760CD6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876343" cy="2950699"/>
          </a:xfrm>
          <a:prstGeom prst="rect">
            <a:avLst/>
          </a:prstGeom>
        </p:spPr>
      </p:pic>
      <p:pic>
        <p:nvPicPr>
          <p:cNvPr id="5" name="Picture 4">
            <a:extLst>
              <a:ext uri="{FF2B5EF4-FFF2-40B4-BE49-F238E27FC236}">
                <a16:creationId xmlns:a16="http://schemas.microsoft.com/office/drawing/2014/main" id="{D5E77289-48D6-494C-B20F-FA31186578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2950699"/>
            <a:ext cx="2340576" cy="1755430"/>
          </a:xfrm>
          <a:prstGeom prst="rect">
            <a:avLst/>
          </a:prstGeom>
        </p:spPr>
      </p:pic>
      <p:pic>
        <p:nvPicPr>
          <p:cNvPr id="7" name="Picture 6">
            <a:extLst>
              <a:ext uri="{FF2B5EF4-FFF2-40B4-BE49-F238E27FC236}">
                <a16:creationId xmlns:a16="http://schemas.microsoft.com/office/drawing/2014/main" id="{604D7DCD-D8E3-4403-8580-2D0F3866D2B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851020" y="-28135"/>
            <a:ext cx="4513683" cy="2950698"/>
          </a:xfrm>
          <a:prstGeom prst="rect">
            <a:avLst/>
          </a:prstGeom>
        </p:spPr>
      </p:pic>
      <p:pic>
        <p:nvPicPr>
          <p:cNvPr id="9" name="Picture 8">
            <a:extLst>
              <a:ext uri="{FF2B5EF4-FFF2-40B4-BE49-F238E27FC236}">
                <a16:creationId xmlns:a16="http://schemas.microsoft.com/office/drawing/2014/main" id="{0B8539DA-0DF3-40C8-B994-0A9487F4E792}"/>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364702" y="0"/>
            <a:ext cx="2779297" cy="2130771"/>
          </a:xfrm>
          <a:prstGeom prst="rect">
            <a:avLst/>
          </a:prstGeom>
        </p:spPr>
      </p:pic>
      <p:pic>
        <p:nvPicPr>
          <p:cNvPr id="11" name="Picture 10">
            <a:extLst>
              <a:ext uri="{FF2B5EF4-FFF2-40B4-BE49-F238E27FC236}">
                <a16:creationId xmlns:a16="http://schemas.microsoft.com/office/drawing/2014/main" id="{9D4A2795-DBFD-40E8-BE7D-E0D440C23CCF}"/>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4667577"/>
            <a:ext cx="3049704" cy="2190423"/>
          </a:xfrm>
          <a:prstGeom prst="rect">
            <a:avLst/>
          </a:prstGeom>
        </p:spPr>
      </p:pic>
      <p:pic>
        <p:nvPicPr>
          <p:cNvPr id="13" name="Picture 12">
            <a:extLst>
              <a:ext uri="{FF2B5EF4-FFF2-40B4-BE49-F238E27FC236}">
                <a16:creationId xmlns:a16="http://schemas.microsoft.com/office/drawing/2014/main" id="{C476305F-B42F-4923-B8F2-12EFCE009BC8}"/>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340576" y="2922563"/>
            <a:ext cx="2463552" cy="1847664"/>
          </a:xfrm>
          <a:prstGeom prst="rect">
            <a:avLst/>
          </a:prstGeom>
        </p:spPr>
      </p:pic>
      <p:pic>
        <p:nvPicPr>
          <p:cNvPr id="15" name="Picture 14">
            <a:extLst>
              <a:ext uri="{FF2B5EF4-FFF2-40B4-BE49-F238E27FC236}">
                <a16:creationId xmlns:a16="http://schemas.microsoft.com/office/drawing/2014/main" id="{040D6B3F-0BF6-48C7-90DE-DAE306AA419E}"/>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053498" y="4770228"/>
            <a:ext cx="2667219" cy="2087772"/>
          </a:xfrm>
          <a:prstGeom prst="rect">
            <a:avLst/>
          </a:prstGeom>
        </p:spPr>
      </p:pic>
      <p:pic>
        <p:nvPicPr>
          <p:cNvPr id="17" name="Picture 16">
            <a:extLst>
              <a:ext uri="{FF2B5EF4-FFF2-40B4-BE49-F238E27FC236}">
                <a16:creationId xmlns:a16="http://schemas.microsoft.com/office/drawing/2014/main" id="{CF83C963-6340-4496-8117-BFC4EEA5B39C}"/>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804128" y="2922563"/>
            <a:ext cx="1560576" cy="2340864"/>
          </a:xfrm>
          <a:prstGeom prst="rect">
            <a:avLst/>
          </a:prstGeom>
        </p:spPr>
      </p:pic>
      <p:pic>
        <p:nvPicPr>
          <p:cNvPr id="19" name="Picture 18">
            <a:extLst>
              <a:ext uri="{FF2B5EF4-FFF2-40B4-BE49-F238E27FC236}">
                <a16:creationId xmlns:a16="http://schemas.microsoft.com/office/drawing/2014/main" id="{E1F42289-976A-4901-A060-B32A5E686647}"/>
              </a:ext>
            </a:extLst>
          </p:cNvPr>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6364704" y="2097054"/>
            <a:ext cx="2779295" cy="3166373"/>
          </a:xfrm>
          <a:prstGeom prst="rect">
            <a:avLst/>
          </a:prstGeom>
        </p:spPr>
      </p:pic>
      <p:pic>
        <p:nvPicPr>
          <p:cNvPr id="21" name="Picture 20">
            <a:extLst>
              <a:ext uri="{FF2B5EF4-FFF2-40B4-BE49-F238E27FC236}">
                <a16:creationId xmlns:a16="http://schemas.microsoft.com/office/drawing/2014/main" id="{3A14E33B-CD63-494C-9489-C50DF4E5F3A9}"/>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5720717" y="5228378"/>
            <a:ext cx="3423281" cy="1653681"/>
          </a:xfrm>
          <a:prstGeom prst="rect">
            <a:avLst/>
          </a:prstGeom>
        </p:spPr>
      </p:pic>
    </p:spTree>
    <p:extLst>
      <p:ext uri="{BB962C8B-B14F-4D97-AF65-F5344CB8AC3E}">
        <p14:creationId xmlns:p14="http://schemas.microsoft.com/office/powerpoint/2010/main" val="3135107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495C4AF-E698-4A65-8AE0-1D5BCEBC2CCF}"/>
              </a:ext>
            </a:extLst>
          </p:cNvPr>
          <p:cNvPicPr>
            <a:picLocks noGrp="1" noChangeAspect="1"/>
          </p:cNvPicPr>
          <p:nvPr>
            <p:ph idx="4294967295"/>
          </p:nvPr>
        </p:nvPicPr>
        <p:blipFill>
          <a:blip r:embed="rId2"/>
          <a:stretch>
            <a:fillRect/>
          </a:stretch>
        </p:blipFill>
        <p:spPr>
          <a:xfrm>
            <a:off x="1215976" y="449386"/>
            <a:ext cx="6915150" cy="4263292"/>
          </a:xfrm>
          <a:prstGeom prst="rect">
            <a:avLst/>
          </a:prstGeom>
        </p:spPr>
      </p:pic>
      <p:sp>
        <p:nvSpPr>
          <p:cNvPr id="5" name="TextBox 4"/>
          <p:cNvSpPr txBox="1"/>
          <p:nvPr/>
        </p:nvSpPr>
        <p:spPr>
          <a:xfrm>
            <a:off x="1519311" y="4965895"/>
            <a:ext cx="6302326" cy="1446550"/>
          </a:xfrm>
          <a:prstGeom prst="rect">
            <a:avLst/>
          </a:prstGeom>
          <a:noFill/>
        </p:spPr>
        <p:txBody>
          <a:bodyPr wrap="square" rtlCol="0">
            <a:spAutoFit/>
          </a:bodyPr>
          <a:lstStyle/>
          <a:p>
            <a:pPr algn="ctr"/>
            <a:r>
              <a:rPr lang="en-GB" sz="4400" dirty="0"/>
              <a:t>Any questions?</a:t>
            </a:r>
          </a:p>
          <a:p>
            <a:pPr algn="ctr"/>
            <a:r>
              <a:rPr lang="en-GB" sz="4400" dirty="0"/>
              <a:t>Thank You  </a:t>
            </a:r>
          </a:p>
        </p:txBody>
      </p:sp>
    </p:spTree>
    <p:extLst>
      <p:ext uri="{BB962C8B-B14F-4D97-AF65-F5344CB8AC3E}">
        <p14:creationId xmlns:p14="http://schemas.microsoft.com/office/powerpoint/2010/main" val="164139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8811"/>
            <a:ext cx="8042276" cy="787989"/>
          </a:xfrm>
        </p:spPr>
        <p:txBody>
          <a:bodyPr/>
          <a:lstStyle/>
          <a:p>
            <a:r>
              <a:rPr lang="en-US" dirty="0">
                <a:latin typeface="Arial" panose="020B0604020202020204" pitchFamily="34" charset="0"/>
                <a:cs typeface="Arial" panose="020B0604020202020204" pitchFamily="34" charset="0"/>
              </a:rPr>
              <a:t>Contact details</a:t>
            </a:r>
          </a:p>
        </p:txBody>
      </p:sp>
      <p:sp>
        <p:nvSpPr>
          <p:cNvPr id="3" name="Content Placeholder 2"/>
          <p:cNvSpPr>
            <a:spLocks noGrp="1"/>
          </p:cNvSpPr>
          <p:nvPr>
            <p:ph idx="1"/>
          </p:nvPr>
        </p:nvSpPr>
        <p:spPr>
          <a:xfrm>
            <a:off x="549275" y="1066801"/>
            <a:ext cx="8042276" cy="5499700"/>
          </a:xfrm>
        </p:spPr>
        <p:txBody>
          <a:bodyPr>
            <a:normAutofit/>
          </a:bodyPr>
          <a:lstStyle/>
          <a:p>
            <a:r>
              <a:rPr lang="en-GB" sz="2800" dirty="0">
                <a:solidFill>
                  <a:srgbClr val="FF0000"/>
                </a:solidFill>
              </a:rPr>
              <a:t>If you would like more details on volunteering, activities or our work contact:</a:t>
            </a:r>
          </a:p>
          <a:p>
            <a:pPr marL="0" lvl="0" indent="0" fontAlgn="base">
              <a:spcBef>
                <a:spcPct val="0"/>
              </a:spcBef>
              <a:spcAft>
                <a:spcPct val="0"/>
              </a:spcAft>
              <a:buClrTx/>
              <a:buSzTx/>
              <a:buNone/>
              <a:defRPr/>
            </a:pPr>
            <a:endParaRPr lang="en-GB" sz="2800" dirty="0">
              <a:solidFill>
                <a:srgbClr val="000000"/>
              </a:solidFill>
              <a:latin typeface="Calibri"/>
            </a:endParaRPr>
          </a:p>
          <a:p>
            <a:pPr marL="0" lvl="0" indent="0" fontAlgn="base">
              <a:spcBef>
                <a:spcPct val="0"/>
              </a:spcBef>
              <a:spcAft>
                <a:spcPct val="0"/>
              </a:spcAft>
              <a:buClrTx/>
              <a:buSzTx/>
              <a:buNone/>
              <a:defRPr/>
            </a:pPr>
            <a:r>
              <a:rPr lang="en-GB" sz="3200" dirty="0">
                <a:solidFill>
                  <a:srgbClr val="000000"/>
                </a:solidFill>
                <a:latin typeface="Calibri"/>
              </a:rPr>
              <a:t>Andy Brittles</a:t>
            </a:r>
          </a:p>
          <a:p>
            <a:pPr marL="0" lvl="0" indent="0" fontAlgn="base">
              <a:spcBef>
                <a:spcPct val="0"/>
              </a:spcBef>
              <a:spcAft>
                <a:spcPct val="0"/>
              </a:spcAft>
              <a:buClrTx/>
              <a:buSzTx/>
              <a:buNone/>
              <a:defRPr/>
            </a:pPr>
            <a:r>
              <a:rPr lang="en-GB" sz="3200" dirty="0">
                <a:solidFill>
                  <a:srgbClr val="000000"/>
                </a:solidFill>
                <a:latin typeface="Calibri"/>
              </a:rPr>
              <a:t>National Sports Development Officer</a:t>
            </a:r>
          </a:p>
          <a:p>
            <a:pPr marL="0" lvl="0" indent="0" fontAlgn="base">
              <a:spcBef>
                <a:spcPct val="0"/>
              </a:spcBef>
              <a:spcAft>
                <a:spcPct val="0"/>
              </a:spcAft>
              <a:buClrTx/>
              <a:buSzTx/>
              <a:buNone/>
              <a:defRPr/>
            </a:pPr>
            <a:r>
              <a:rPr lang="en-GB" sz="3200" dirty="0">
                <a:solidFill>
                  <a:srgbClr val="000000"/>
                </a:solidFill>
                <a:latin typeface="Calibri"/>
              </a:rPr>
              <a:t>LimbPower</a:t>
            </a:r>
          </a:p>
          <a:p>
            <a:pPr marL="0" lvl="0" indent="0" fontAlgn="base">
              <a:spcBef>
                <a:spcPct val="0"/>
              </a:spcBef>
              <a:spcAft>
                <a:spcPct val="0"/>
              </a:spcAft>
              <a:buClrTx/>
              <a:buSzTx/>
              <a:buNone/>
              <a:defRPr/>
            </a:pPr>
            <a:r>
              <a:rPr lang="en-GB" sz="3200" dirty="0">
                <a:solidFill>
                  <a:srgbClr val="000000"/>
                </a:solidFill>
                <a:latin typeface="Calibri"/>
                <a:hlinkClick r:id="rId3"/>
              </a:rPr>
              <a:t>andy@limbpower.com</a:t>
            </a:r>
            <a:endParaRPr lang="en-GB" sz="3200" dirty="0">
              <a:solidFill>
                <a:srgbClr val="000000"/>
              </a:solidFill>
              <a:latin typeface="Calibri"/>
            </a:endParaRPr>
          </a:p>
          <a:p>
            <a:pPr marL="0" lvl="0" indent="0" fontAlgn="base">
              <a:spcBef>
                <a:spcPct val="0"/>
              </a:spcBef>
              <a:spcAft>
                <a:spcPct val="0"/>
              </a:spcAft>
              <a:buClrTx/>
              <a:buSzTx/>
              <a:buNone/>
              <a:defRPr/>
            </a:pPr>
            <a:r>
              <a:rPr lang="en-GB" sz="3200" dirty="0">
                <a:solidFill>
                  <a:srgbClr val="000000"/>
                </a:solidFill>
                <a:latin typeface="Calibri"/>
              </a:rPr>
              <a:t>07503 030702</a:t>
            </a:r>
          </a:p>
          <a:p>
            <a:pPr marL="0" lvl="0" indent="0" fontAlgn="base">
              <a:spcBef>
                <a:spcPct val="0"/>
              </a:spcBef>
              <a:spcAft>
                <a:spcPct val="0"/>
              </a:spcAft>
              <a:buClrTx/>
              <a:buSzTx/>
              <a:buNone/>
              <a:defRPr/>
            </a:pPr>
            <a:r>
              <a:rPr lang="en-GB" sz="3200" dirty="0">
                <a:solidFill>
                  <a:srgbClr val="000000"/>
                </a:solidFill>
                <a:latin typeface="Calibri"/>
                <a:hlinkClick r:id="rId4"/>
              </a:rPr>
              <a:t>www.limbpower.com</a:t>
            </a:r>
            <a:endParaRPr lang="en-GB" sz="3200" dirty="0">
              <a:solidFill>
                <a:srgbClr val="000000"/>
              </a:solidFill>
              <a:latin typeface="Calibri"/>
            </a:endParaRPr>
          </a:p>
          <a:p>
            <a:endParaRPr lang="en-GB" b="1" dirty="0"/>
          </a:p>
        </p:txBody>
      </p:sp>
      <p:pic>
        <p:nvPicPr>
          <p:cNvPr id="4" name="Picture 3" descr="LimbPower_Master_SPOT.eps"/>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pic>
        <p:nvPicPr>
          <p:cNvPr id="5" name="Picture 4">
            <a:extLst>
              <a:ext uri="{FF2B5EF4-FFF2-40B4-BE49-F238E27FC236}">
                <a16:creationId xmlns:a16="http://schemas.microsoft.com/office/drawing/2014/main" id="{3845936D-1AED-4C9D-89A5-B9258DF695E7}"/>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25284" y="3545058"/>
            <a:ext cx="2703342" cy="1804481"/>
          </a:xfrm>
          <a:prstGeom prst="rect">
            <a:avLst/>
          </a:prstGeom>
        </p:spPr>
      </p:pic>
    </p:spTree>
    <p:extLst>
      <p:ext uri="{BB962C8B-B14F-4D97-AF65-F5344CB8AC3E}">
        <p14:creationId xmlns:p14="http://schemas.microsoft.com/office/powerpoint/2010/main" val="3291081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7252"/>
          <a:stretch/>
        </p:blipFill>
        <p:spPr>
          <a:xfrm>
            <a:off x="4583438" y="373732"/>
            <a:ext cx="4068015" cy="1774833"/>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27252"/>
          <a:stretch/>
        </p:blipFill>
        <p:spPr>
          <a:xfrm>
            <a:off x="449180" y="2140834"/>
            <a:ext cx="4120551" cy="1797754"/>
          </a:xfrm>
          <a:prstGeom prst="rect">
            <a:avLst/>
          </a:prstGeom>
        </p:spPr>
      </p:pic>
      <p:pic>
        <p:nvPicPr>
          <p:cNvPr id="7" name="Picture 6" descr="LimbPower_Master_SPOT.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172668" y="5727242"/>
            <a:ext cx="1673261" cy="1130758"/>
          </a:xfrm>
          <a:prstGeom prst="rect">
            <a:avLst/>
          </a:prstGeom>
        </p:spPr>
      </p:pic>
      <p:pic>
        <p:nvPicPr>
          <p:cNvPr id="10" name="Content Placeholder 3"/>
          <p:cNvPicPr>
            <a:picLocks noChangeAspect="1"/>
          </p:cNvPicPr>
          <p:nvPr/>
        </p:nvPicPr>
        <p:blipFill rotWithShape="1">
          <a:blip r:embed="rId5">
            <a:extLst>
              <a:ext uri="{28A0092B-C50C-407E-A947-70E740481C1C}">
                <a14:useLocalDpi xmlns:a14="http://schemas.microsoft.com/office/drawing/2010/main" val="0"/>
              </a:ext>
            </a:extLst>
          </a:blip>
          <a:srcRect r="27252"/>
          <a:stretch/>
        </p:blipFill>
        <p:spPr>
          <a:xfrm>
            <a:off x="4569732" y="3915666"/>
            <a:ext cx="4067831" cy="1774753"/>
          </a:xfrm>
          <a:prstGeom prst="rect">
            <a:avLst/>
          </a:prstGeom>
        </p:spPr>
      </p:pic>
      <p:sp>
        <p:nvSpPr>
          <p:cNvPr id="2" name="TextBox 1">
            <a:extLst>
              <a:ext uri="{FF2B5EF4-FFF2-40B4-BE49-F238E27FC236}">
                <a16:creationId xmlns:a16="http://schemas.microsoft.com/office/drawing/2014/main" id="{3959940F-25F2-450B-8DB0-A2CAF195F453}"/>
              </a:ext>
            </a:extLst>
          </p:cNvPr>
          <p:cNvSpPr txBox="1"/>
          <p:nvPr/>
        </p:nvSpPr>
        <p:spPr>
          <a:xfrm>
            <a:off x="1069145" y="717452"/>
            <a:ext cx="2672861" cy="1200329"/>
          </a:xfrm>
          <a:prstGeom prst="rect">
            <a:avLst/>
          </a:prstGeom>
          <a:noFill/>
        </p:spPr>
        <p:txBody>
          <a:bodyPr wrap="square" rtlCol="0">
            <a:spAutoFit/>
          </a:bodyPr>
          <a:lstStyle/>
          <a:p>
            <a:r>
              <a:rPr lang="en-GB" dirty="0"/>
              <a:t>Over 11 million disabled people and that number is increasing…….</a:t>
            </a:r>
          </a:p>
        </p:txBody>
      </p:sp>
      <p:sp>
        <p:nvSpPr>
          <p:cNvPr id="12" name="TextBox 11">
            <a:extLst>
              <a:ext uri="{FF2B5EF4-FFF2-40B4-BE49-F238E27FC236}">
                <a16:creationId xmlns:a16="http://schemas.microsoft.com/office/drawing/2014/main" id="{52867C17-9712-4A82-8E34-6622B036C6EE}"/>
              </a:ext>
            </a:extLst>
          </p:cNvPr>
          <p:cNvSpPr txBox="1"/>
          <p:nvPr/>
        </p:nvSpPr>
        <p:spPr>
          <a:xfrm>
            <a:off x="5359791" y="2419643"/>
            <a:ext cx="2883877" cy="1200329"/>
          </a:xfrm>
          <a:prstGeom prst="rect">
            <a:avLst/>
          </a:prstGeom>
          <a:noFill/>
        </p:spPr>
        <p:txBody>
          <a:bodyPr wrap="square" rtlCol="0">
            <a:spAutoFit/>
          </a:bodyPr>
          <a:lstStyle/>
          <a:p>
            <a:r>
              <a:rPr lang="en-GB" dirty="0"/>
              <a:t>Confidence and self esteem are two of the barriers that people quote.</a:t>
            </a:r>
          </a:p>
        </p:txBody>
      </p:sp>
      <p:sp>
        <p:nvSpPr>
          <p:cNvPr id="14" name="TextBox 13">
            <a:extLst>
              <a:ext uri="{FF2B5EF4-FFF2-40B4-BE49-F238E27FC236}">
                <a16:creationId xmlns:a16="http://schemas.microsoft.com/office/drawing/2014/main" id="{383A0989-4A76-4E76-A0DC-CE95EB77A2EB}"/>
              </a:ext>
            </a:extLst>
          </p:cNvPr>
          <p:cNvSpPr txBox="1"/>
          <p:nvPr/>
        </p:nvSpPr>
        <p:spPr>
          <a:xfrm>
            <a:off x="1209822" y="4262511"/>
            <a:ext cx="2293033" cy="1200329"/>
          </a:xfrm>
          <a:prstGeom prst="rect">
            <a:avLst/>
          </a:prstGeom>
          <a:noFill/>
        </p:spPr>
        <p:txBody>
          <a:bodyPr wrap="square" rtlCol="0">
            <a:spAutoFit/>
          </a:bodyPr>
          <a:lstStyle/>
          <a:p>
            <a:r>
              <a:rPr lang="en-GB" dirty="0"/>
              <a:t>There are many opportunities to become active but ……..</a:t>
            </a:r>
          </a:p>
        </p:txBody>
      </p:sp>
    </p:spTree>
    <p:extLst>
      <p:ext uri="{BB962C8B-B14F-4D97-AF65-F5344CB8AC3E}">
        <p14:creationId xmlns:p14="http://schemas.microsoft.com/office/powerpoint/2010/main" val="1340879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56C4F1-4CAA-4CA7-81D7-D36256D735B9}"/>
              </a:ext>
            </a:extLst>
          </p:cNvPr>
          <p:cNvPicPr>
            <a:picLocks noChangeAspect="1"/>
          </p:cNvPicPr>
          <p:nvPr/>
        </p:nvPicPr>
        <p:blipFill>
          <a:blip r:embed="rId2"/>
          <a:stretch>
            <a:fillRect/>
          </a:stretch>
        </p:blipFill>
        <p:spPr>
          <a:xfrm>
            <a:off x="2046651" y="627819"/>
            <a:ext cx="4572396" cy="3429297"/>
          </a:xfrm>
          <a:prstGeom prst="rect">
            <a:avLst/>
          </a:prstGeom>
        </p:spPr>
      </p:pic>
      <p:pic>
        <p:nvPicPr>
          <p:cNvPr id="3" name="Picture 2" descr="LimbPower_Master_SPOT.eps">
            <a:extLst>
              <a:ext uri="{FF2B5EF4-FFF2-40B4-BE49-F238E27FC236}">
                <a16:creationId xmlns:a16="http://schemas.microsoft.com/office/drawing/2014/main" id="{999CD869-F2D6-4837-950A-B2416914BDB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17923" y="5161863"/>
            <a:ext cx="1673261" cy="1130758"/>
          </a:xfrm>
          <a:prstGeom prst="rect">
            <a:avLst/>
          </a:prstGeom>
        </p:spPr>
      </p:pic>
      <p:sp>
        <p:nvSpPr>
          <p:cNvPr id="4" name="Rectangle 3">
            <a:extLst>
              <a:ext uri="{FF2B5EF4-FFF2-40B4-BE49-F238E27FC236}">
                <a16:creationId xmlns:a16="http://schemas.microsoft.com/office/drawing/2014/main" id="{BF7524DF-BC88-4D6F-8F91-849868BD2387}"/>
              </a:ext>
            </a:extLst>
          </p:cNvPr>
          <p:cNvSpPr/>
          <p:nvPr/>
        </p:nvSpPr>
        <p:spPr>
          <a:xfrm>
            <a:off x="822960" y="4515532"/>
            <a:ext cx="4572000" cy="646331"/>
          </a:xfrm>
          <a:prstGeom prst="rect">
            <a:avLst/>
          </a:prstGeom>
        </p:spPr>
        <p:txBody>
          <a:bodyPr>
            <a:spAutoFit/>
          </a:bodyPr>
          <a:lstStyle/>
          <a:p>
            <a:r>
              <a:rPr lang="en-GB" dirty="0"/>
              <a:t>http://www.activityalliance.org.uk/how-we-help/research/the-activity-trap</a:t>
            </a:r>
          </a:p>
        </p:txBody>
      </p:sp>
    </p:spTree>
    <p:extLst>
      <p:ext uri="{BB962C8B-B14F-4D97-AF65-F5344CB8AC3E}">
        <p14:creationId xmlns:p14="http://schemas.microsoft.com/office/powerpoint/2010/main" val="2094832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8811"/>
            <a:ext cx="8042276" cy="787989"/>
          </a:xfrm>
        </p:spPr>
        <p:txBody>
          <a:bodyPr/>
          <a:lstStyle/>
          <a:p>
            <a:r>
              <a:rPr lang="en-US" dirty="0">
                <a:latin typeface="Arial" panose="020B0604020202020204" pitchFamily="34" charset="0"/>
                <a:cs typeface="Arial" panose="020B0604020202020204" pitchFamily="34" charset="0"/>
              </a:rPr>
              <a:t>Definitions</a:t>
            </a:r>
          </a:p>
        </p:txBody>
      </p:sp>
      <p:sp>
        <p:nvSpPr>
          <p:cNvPr id="3" name="Content Placeholder 2"/>
          <p:cNvSpPr>
            <a:spLocks noGrp="1"/>
          </p:cNvSpPr>
          <p:nvPr>
            <p:ph idx="1"/>
          </p:nvPr>
        </p:nvSpPr>
        <p:spPr>
          <a:xfrm>
            <a:off x="549275" y="1066801"/>
            <a:ext cx="8042276" cy="5499700"/>
          </a:xfrm>
        </p:spPr>
        <p:txBody>
          <a:bodyPr>
            <a:normAutofit/>
          </a:bodyPr>
          <a:lstStyle/>
          <a:p>
            <a:r>
              <a:rPr lang="en-GB" dirty="0">
                <a:solidFill>
                  <a:srgbClr val="FF0000"/>
                </a:solidFill>
              </a:rPr>
              <a:t>Exercise - </a:t>
            </a:r>
            <a:r>
              <a:rPr lang="en-GB" dirty="0"/>
              <a:t>Exercise is physical activity that is planned, structured, and repetitive for the purpose of conditioning any part of the body. Exercise is used to improve health, maintain fitness and is important as a means of physical rehabilitation.</a:t>
            </a:r>
            <a:r>
              <a:rPr lang="en-GB" dirty="0">
                <a:solidFill>
                  <a:srgbClr val="FF0000"/>
                </a:solidFill>
              </a:rPr>
              <a:t> </a:t>
            </a:r>
          </a:p>
          <a:p>
            <a:r>
              <a:rPr lang="en-GB" dirty="0">
                <a:solidFill>
                  <a:srgbClr val="FF0000"/>
                </a:solidFill>
              </a:rPr>
              <a:t>Physical Activity - </a:t>
            </a:r>
            <a:r>
              <a:rPr lang="en-GB" dirty="0"/>
              <a:t>An activity involving physical exertion and skill in which an individual or team competes against another or others.</a:t>
            </a:r>
            <a:endParaRPr lang="en-GB" sz="1050" dirty="0"/>
          </a:p>
          <a:p>
            <a:r>
              <a:rPr lang="en-GB" dirty="0">
                <a:solidFill>
                  <a:srgbClr val="FF0000"/>
                </a:solidFill>
              </a:rPr>
              <a:t>Sport </a:t>
            </a:r>
            <a:r>
              <a:rPr lang="en-GB" dirty="0"/>
              <a:t>- </a:t>
            </a:r>
            <a:r>
              <a:rPr lang="en-GB" sz="1050" dirty="0"/>
              <a:t> </a:t>
            </a:r>
            <a:r>
              <a:rPr lang="en-GB" dirty="0"/>
              <a:t>Physical activity is defined as any bodily movement produced by skeletal muscles that requires energy expenditure.</a:t>
            </a:r>
          </a:p>
          <a:p>
            <a:r>
              <a:rPr lang="en-GB" dirty="0">
                <a:solidFill>
                  <a:srgbClr val="FF0000"/>
                </a:solidFill>
              </a:rPr>
              <a:t>ACTIVE RECREATION</a:t>
            </a:r>
            <a:r>
              <a:rPr lang="en-GB" dirty="0"/>
              <a:t> </a:t>
            </a:r>
          </a:p>
          <a:p>
            <a:endParaRPr lang="en-GB" b="1" dirty="0"/>
          </a:p>
        </p:txBody>
      </p:sp>
      <p:pic>
        <p:nvPicPr>
          <p:cNvPr id="4" name="Picture 3" descr="LimbPower_Master_SPOT.eps"/>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spTree>
    <p:extLst>
      <p:ext uri="{BB962C8B-B14F-4D97-AF65-F5344CB8AC3E}">
        <p14:creationId xmlns:p14="http://schemas.microsoft.com/office/powerpoint/2010/main" val="11567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Sport is like……… </a:t>
            </a:r>
          </a:p>
        </p:txBody>
      </p:sp>
      <p:pic>
        <p:nvPicPr>
          <p:cNvPr id="6" name="Content Placeholder 5"/>
          <p:cNvPicPr>
            <a:picLocks noGrp="1" noChangeAspect="1"/>
          </p:cNvPicPr>
          <p:nvPr>
            <p:ph idx="1"/>
          </p:nvPr>
        </p:nvPicPr>
        <p:blipFill>
          <a:blip r:embed="rId2"/>
          <a:stretch>
            <a:fillRect/>
          </a:stretch>
        </p:blipFill>
        <p:spPr>
          <a:xfrm>
            <a:off x="267286" y="1759120"/>
            <a:ext cx="8658718" cy="4908966"/>
          </a:xfrm>
          <a:prstGeom prst="rect">
            <a:avLst/>
          </a:prstGeom>
        </p:spPr>
      </p:pic>
    </p:spTree>
    <p:extLst>
      <p:ext uri="{BB962C8B-B14F-4D97-AF65-F5344CB8AC3E}">
        <p14:creationId xmlns:p14="http://schemas.microsoft.com/office/powerpoint/2010/main" val="789260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who provides sport in this country</a:t>
            </a:r>
          </a:p>
        </p:txBody>
      </p:sp>
      <p:sp>
        <p:nvSpPr>
          <p:cNvPr id="3" name="Content Placeholder 2"/>
          <p:cNvSpPr>
            <a:spLocks noGrp="1"/>
          </p:cNvSpPr>
          <p:nvPr>
            <p:ph sz="half" idx="1"/>
          </p:nvPr>
        </p:nvSpPr>
        <p:spPr/>
        <p:txBody>
          <a:bodyPr>
            <a:normAutofit fontScale="92500" lnSpcReduction="10000"/>
          </a:bodyPr>
          <a:lstStyle/>
          <a:p>
            <a:r>
              <a:rPr lang="en-GB" dirty="0"/>
              <a:t>Sport England</a:t>
            </a:r>
          </a:p>
          <a:p>
            <a:r>
              <a:rPr lang="en-GB" dirty="0"/>
              <a:t>National Governing Bodies of Sport (NGB)</a:t>
            </a:r>
          </a:p>
          <a:p>
            <a:r>
              <a:rPr lang="en-GB" dirty="0"/>
              <a:t>Active Partnerships (county)</a:t>
            </a:r>
          </a:p>
          <a:p>
            <a:r>
              <a:rPr lang="en-GB" dirty="0"/>
              <a:t>Local Clubs- private or community</a:t>
            </a:r>
          </a:p>
          <a:p>
            <a:r>
              <a:rPr lang="en-GB" dirty="0"/>
              <a:t>Local Authorities</a:t>
            </a:r>
          </a:p>
          <a:p>
            <a:r>
              <a:rPr lang="en-GB" dirty="0"/>
              <a:t>Private Leisure Providers</a:t>
            </a:r>
          </a:p>
          <a:p>
            <a:r>
              <a:rPr lang="en-GB" dirty="0"/>
              <a:t>3rd Sector </a:t>
            </a:r>
          </a:p>
          <a:p>
            <a:r>
              <a:rPr lang="en-GB" dirty="0"/>
              <a:t>Age UK and others</a:t>
            </a:r>
          </a:p>
        </p:txBody>
      </p:sp>
      <p:sp>
        <p:nvSpPr>
          <p:cNvPr id="4" name="Content Placeholder 3"/>
          <p:cNvSpPr>
            <a:spLocks noGrp="1"/>
          </p:cNvSpPr>
          <p:nvPr>
            <p:ph sz="half" idx="2"/>
          </p:nvPr>
        </p:nvSpPr>
        <p:spPr>
          <a:xfrm>
            <a:off x="4751071" y="1657722"/>
            <a:ext cx="3840480" cy="4343400"/>
          </a:xfrm>
        </p:spPr>
        <p:txBody>
          <a:bodyPr>
            <a:normAutofit fontScale="92500" lnSpcReduction="10000"/>
          </a:bodyPr>
          <a:lstStyle/>
          <a:p>
            <a:r>
              <a:rPr lang="en-GB" dirty="0"/>
              <a:t>Gymnasiums</a:t>
            </a:r>
          </a:p>
          <a:p>
            <a:r>
              <a:rPr lang="en-GB" dirty="0"/>
              <a:t>Leisure Centres</a:t>
            </a:r>
          </a:p>
          <a:p>
            <a:r>
              <a:rPr lang="en-GB" dirty="0"/>
              <a:t>Play groups</a:t>
            </a:r>
          </a:p>
          <a:p>
            <a:r>
              <a:rPr lang="en-GB" dirty="0"/>
              <a:t>Play schemes</a:t>
            </a:r>
          </a:p>
          <a:p>
            <a:r>
              <a:rPr lang="en-GB" dirty="0"/>
              <a:t>Schools</a:t>
            </a:r>
          </a:p>
          <a:p>
            <a:r>
              <a:rPr lang="en-GB" dirty="0"/>
              <a:t>HE/ FE</a:t>
            </a:r>
          </a:p>
          <a:p>
            <a:r>
              <a:rPr lang="en-GB" dirty="0"/>
              <a:t>National Disability Sports Organisations</a:t>
            </a:r>
          </a:p>
          <a:p>
            <a:r>
              <a:rPr lang="en-GB" dirty="0"/>
              <a:t>Activity Alliance</a:t>
            </a:r>
          </a:p>
        </p:txBody>
      </p:sp>
      <p:pic>
        <p:nvPicPr>
          <p:cNvPr id="5" name="Picture 4" descr="LimbPower_Master_SPOT.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spTree>
    <p:extLst>
      <p:ext uri="{BB962C8B-B14F-4D97-AF65-F5344CB8AC3E}">
        <p14:creationId xmlns:p14="http://schemas.microsoft.com/office/powerpoint/2010/main" val="3093418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Sport England Strategy </a:t>
            </a:r>
          </a:p>
        </p:txBody>
      </p:sp>
      <p:sp>
        <p:nvSpPr>
          <p:cNvPr id="3" name="Content Placeholder 2"/>
          <p:cNvSpPr>
            <a:spLocks noGrp="1"/>
          </p:cNvSpPr>
          <p:nvPr>
            <p:ph idx="1"/>
          </p:nvPr>
        </p:nvSpPr>
        <p:spPr/>
        <p:txBody>
          <a:bodyPr>
            <a:normAutofit/>
          </a:bodyPr>
          <a:lstStyle/>
          <a:p>
            <a:r>
              <a:rPr lang="en-GB" sz="1600" dirty="0"/>
              <a:t>Increase the number of adults using the great outdoors for exercise and wellbeing</a:t>
            </a:r>
          </a:p>
          <a:p>
            <a:r>
              <a:rPr lang="en-GB" sz="1600" dirty="0"/>
              <a:t>Contribute to UK and home nation performance in major sporting events at home and abroad (through our various projects to support talented individuals)</a:t>
            </a:r>
          </a:p>
          <a:p>
            <a:r>
              <a:rPr lang="en-GB" sz="1600" dirty="0"/>
              <a:t>Increase investment in sport from sources outside the public sector</a:t>
            </a:r>
          </a:p>
          <a:p>
            <a:r>
              <a:rPr lang="en-GB" sz="1600" dirty="0"/>
              <a:t>Increase the number of people volunteering in sport at least twice in the last year</a:t>
            </a:r>
          </a:p>
          <a:p>
            <a:r>
              <a:rPr lang="en-GB" sz="1600" dirty="0"/>
              <a:t>Make sure volunteers are from a wider range of backgrounds and lifestyles to ensure this group represents society as a whole</a:t>
            </a:r>
          </a:p>
          <a:p>
            <a:pPr marL="0" indent="0">
              <a:buNone/>
            </a:pPr>
            <a:endParaRPr lang="en-GB" dirty="0"/>
          </a:p>
        </p:txBody>
      </p:sp>
      <p:sp>
        <p:nvSpPr>
          <p:cNvPr id="11" name="Text Placeholder 10">
            <a:extLst>
              <a:ext uri="{FF2B5EF4-FFF2-40B4-BE49-F238E27FC236}">
                <a16:creationId xmlns:a16="http://schemas.microsoft.com/office/drawing/2014/main" id="{2990E154-D88B-46B1-A9A0-9B7F0CE51E51}"/>
              </a:ext>
            </a:extLst>
          </p:cNvPr>
          <p:cNvSpPr>
            <a:spLocks noGrp="1"/>
          </p:cNvSpPr>
          <p:nvPr>
            <p:ph type="body" sz="half" idx="2"/>
          </p:nvPr>
        </p:nvSpPr>
        <p:spPr/>
        <p:txBody>
          <a:bodyPr/>
          <a:lstStyle/>
          <a:p>
            <a:endParaRPr lang="en-GB" dirty="0"/>
          </a:p>
        </p:txBody>
      </p:sp>
      <p:pic>
        <p:nvPicPr>
          <p:cNvPr id="4" name="Picture 3" descr="LimbPower_Master_SPOT.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pic>
        <p:nvPicPr>
          <p:cNvPr id="9" name="Picture 8">
            <a:extLst>
              <a:ext uri="{FF2B5EF4-FFF2-40B4-BE49-F238E27FC236}">
                <a16:creationId xmlns:a16="http://schemas.microsoft.com/office/drawing/2014/main" id="{C39410A3-C778-4F26-80DA-7570FEC390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278216" y="1787856"/>
            <a:ext cx="2114028" cy="2995159"/>
          </a:xfrm>
          <a:prstGeom prst="rect">
            <a:avLst/>
          </a:prstGeom>
        </p:spPr>
      </p:pic>
    </p:spTree>
    <p:extLst>
      <p:ext uri="{BB962C8B-B14F-4D97-AF65-F5344CB8AC3E}">
        <p14:creationId xmlns:p14="http://schemas.microsoft.com/office/powerpoint/2010/main" val="1198357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Sport England Strategy </a:t>
            </a:r>
          </a:p>
        </p:txBody>
      </p:sp>
      <p:sp>
        <p:nvSpPr>
          <p:cNvPr id="3" name="Content Placeholder 2"/>
          <p:cNvSpPr>
            <a:spLocks noGrp="1"/>
          </p:cNvSpPr>
          <p:nvPr>
            <p:ph idx="1"/>
          </p:nvPr>
        </p:nvSpPr>
        <p:spPr/>
        <p:txBody>
          <a:bodyPr>
            <a:normAutofit/>
          </a:bodyPr>
          <a:lstStyle/>
          <a:p>
            <a:r>
              <a:rPr lang="en-GB" sz="1700" dirty="0"/>
              <a:t>Increase the number of people in England taking part in sport and activity and decrease the number of people who are physically inactive</a:t>
            </a:r>
          </a:p>
          <a:p>
            <a:r>
              <a:rPr lang="en-GB" sz="1700" dirty="0"/>
              <a:t>Increase the proportion of young people (11-18) who have a positive attitude to sport and being active</a:t>
            </a:r>
          </a:p>
          <a:p>
            <a:r>
              <a:rPr lang="en-GB" sz="1700" dirty="0"/>
              <a:t>Make sure public facilities are used fully and effectively to get maximum use from communities</a:t>
            </a:r>
          </a:p>
          <a:p>
            <a:r>
              <a:rPr lang="en-GB" sz="1700" dirty="0"/>
              <a:t>Increase the number of children who are physically literate – i.e. confident and competent in sport and activity</a:t>
            </a:r>
          </a:p>
          <a:p>
            <a:pPr marL="0" indent="0">
              <a:buNone/>
            </a:pPr>
            <a:endParaRPr lang="en-GB" dirty="0"/>
          </a:p>
        </p:txBody>
      </p:sp>
      <p:pic>
        <p:nvPicPr>
          <p:cNvPr id="4" name="Picture 3" descr="LimbPower_Master_SPOT.eps"/>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60105" y="5435743"/>
            <a:ext cx="1673261" cy="1130758"/>
          </a:xfrm>
          <a:prstGeom prst="rect">
            <a:avLst/>
          </a:prstGeom>
        </p:spPr>
      </p:pic>
      <p:pic>
        <p:nvPicPr>
          <p:cNvPr id="6" name="Picture 5">
            <a:extLst>
              <a:ext uri="{FF2B5EF4-FFF2-40B4-BE49-F238E27FC236}">
                <a16:creationId xmlns:a16="http://schemas.microsoft.com/office/drawing/2014/main" id="{930ED60B-16FB-4BDA-9CD2-B2E9FB45AF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7460" y="4594068"/>
            <a:ext cx="2632124" cy="2105699"/>
          </a:xfrm>
          <a:prstGeom prst="rect">
            <a:avLst/>
          </a:prstGeom>
        </p:spPr>
      </p:pic>
      <p:pic>
        <p:nvPicPr>
          <p:cNvPr id="8" name="Picture 7">
            <a:extLst>
              <a:ext uri="{FF2B5EF4-FFF2-40B4-BE49-F238E27FC236}">
                <a16:creationId xmlns:a16="http://schemas.microsoft.com/office/drawing/2014/main" id="{F727D295-1436-46F7-B069-60C69FC55AB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239274" y="4594068"/>
            <a:ext cx="3154605" cy="2105699"/>
          </a:xfrm>
          <a:prstGeom prst="rect">
            <a:avLst/>
          </a:prstGeom>
        </p:spPr>
      </p:pic>
    </p:spTree>
    <p:extLst>
      <p:ext uri="{BB962C8B-B14F-4D97-AF65-F5344CB8AC3E}">
        <p14:creationId xmlns:p14="http://schemas.microsoft.com/office/powerpoint/2010/main" val="287864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7486" y="1349868"/>
            <a:ext cx="1548160" cy="1131347"/>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12657" y="1216883"/>
            <a:ext cx="1648743" cy="1666803"/>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915783" y="1428347"/>
            <a:ext cx="1243875" cy="1243875"/>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16670" y="1428346"/>
            <a:ext cx="1710815" cy="1155944"/>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86177" y="3055977"/>
            <a:ext cx="1669469" cy="1018376"/>
          </a:xfrm>
          <a:prstGeom prst="rect">
            <a:avLst/>
          </a:prstGeom>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404772" y="3262954"/>
            <a:ext cx="2259939" cy="691679"/>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013836" y="3055977"/>
            <a:ext cx="1579206" cy="1105633"/>
          </a:xfrm>
          <a:prstGeom prst="rect">
            <a:avLst/>
          </a:prstGeom>
        </p:spPr>
      </p:pic>
      <p:pic>
        <p:nvPicPr>
          <p:cNvPr id="13" name="Picture 1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16669" y="3188079"/>
            <a:ext cx="2099824" cy="550922"/>
          </a:xfrm>
          <a:prstGeom prst="rect">
            <a:avLst/>
          </a:prstGeom>
        </p:spPr>
      </p:pic>
      <p:pic>
        <p:nvPicPr>
          <p:cNvPr id="15" name="Picture 14"/>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4664711" y="4565026"/>
            <a:ext cx="2417608" cy="983281"/>
          </a:xfrm>
          <a:prstGeom prst="rect">
            <a:avLst/>
          </a:prstGeom>
        </p:spPr>
      </p:pic>
      <p:pic>
        <p:nvPicPr>
          <p:cNvPr id="2" name="Graphic 1">
            <a:extLst>
              <a:ext uri="{FF2B5EF4-FFF2-40B4-BE49-F238E27FC236}">
                <a16:creationId xmlns:a16="http://schemas.microsoft.com/office/drawing/2014/main" id="{FC03C513-A085-4DE4-BCBD-FF1628FED21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933825" y="2809875"/>
            <a:ext cx="1276350" cy="1238250"/>
          </a:xfrm>
          <a:prstGeom prst="rect">
            <a:avLst/>
          </a:prstGeom>
        </p:spPr>
      </p:pic>
      <p:pic>
        <p:nvPicPr>
          <p:cNvPr id="4" name="Picture 3">
            <a:extLst>
              <a:ext uri="{FF2B5EF4-FFF2-40B4-BE49-F238E27FC236}">
                <a16:creationId xmlns:a16="http://schemas.microsoft.com/office/drawing/2014/main" id="{B4B119EA-20BA-4EB1-905E-0A3CC8587156}"/>
              </a:ext>
            </a:extLst>
          </p:cNvPr>
          <p:cNvPicPr>
            <a:picLocks noChangeAspect="1"/>
          </p:cNvPicPr>
          <p:nvPr/>
        </p:nvPicPr>
        <p:blipFill>
          <a:blip r:embed="rId13" cstate="email">
            <a:extLst>
              <a:ext uri="{28A0092B-C50C-407E-A947-70E740481C1C}">
                <a14:useLocalDpi xmlns:a14="http://schemas.microsoft.com/office/drawing/2010/main" val="0"/>
              </a:ext>
            </a:extLst>
          </a:blip>
          <a:stretch>
            <a:fillRect/>
          </a:stretch>
        </p:blipFill>
        <p:spPr>
          <a:xfrm>
            <a:off x="2404772" y="4247351"/>
            <a:ext cx="1529053" cy="1483776"/>
          </a:xfrm>
          <a:prstGeom prst="rect">
            <a:avLst/>
          </a:prstGeom>
        </p:spPr>
      </p:pic>
    </p:spTree>
    <p:extLst>
      <p:ext uri="{BB962C8B-B14F-4D97-AF65-F5344CB8AC3E}">
        <p14:creationId xmlns:p14="http://schemas.microsoft.com/office/powerpoint/2010/main" val="7321315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1080</TotalTime>
  <Words>723</Words>
  <Application>Microsoft Office PowerPoint</Application>
  <PresentationFormat>On-screen Show (4:3)</PresentationFormat>
  <Paragraphs>94</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News Gothic MT</vt:lpstr>
      <vt:lpstr>Wingdings 2</vt:lpstr>
      <vt:lpstr>Breeze</vt:lpstr>
      <vt:lpstr>Tackling Inactivity  Encouraging Active Recreation </vt:lpstr>
      <vt:lpstr>PowerPoint Presentation</vt:lpstr>
      <vt:lpstr>PowerPoint Presentation</vt:lpstr>
      <vt:lpstr>Definitions</vt:lpstr>
      <vt:lpstr>Sport is like……… </vt:lpstr>
      <vt:lpstr>So who provides sport in this country</vt:lpstr>
      <vt:lpstr>Sport England Strategy </vt:lpstr>
      <vt:lpstr>Sport England Strategy </vt:lpstr>
      <vt:lpstr>PowerPoint Presentation</vt:lpstr>
      <vt:lpstr> So who are LimbPower National Disability Sports Organisation helping amputees and people with limb impairments reach their sporting potential. Our objective is to increase the number of ambulant disabled people playing sport and to address the impairment specific differences among our community. </vt:lpstr>
      <vt:lpstr> Our Aims and Objectives</vt:lpstr>
      <vt:lpstr> How we do that….</vt:lpstr>
      <vt:lpstr>So what we offer </vt:lpstr>
      <vt:lpstr>PowerPoint Presentation</vt:lpstr>
      <vt:lpstr>PowerPoint Presentation</vt:lpstr>
      <vt:lpstr>Contact details</vt:lpstr>
    </vt:vector>
  </TitlesOfParts>
  <Company>The Dream Factory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LimbPower Living life without limbs</dc:title>
  <dc:creator>Kiera Roche</dc:creator>
  <cp:lastModifiedBy>Andy Brittles</cp:lastModifiedBy>
  <cp:revision>72</cp:revision>
  <dcterms:created xsi:type="dcterms:W3CDTF">2015-01-19T06:22:25Z</dcterms:created>
  <dcterms:modified xsi:type="dcterms:W3CDTF">2019-09-16T12:26:59Z</dcterms:modified>
</cp:coreProperties>
</file>