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90" r:id="rId3"/>
    <p:sldId id="260" r:id="rId4"/>
    <p:sldId id="261" r:id="rId5"/>
    <p:sldId id="262" r:id="rId6"/>
    <p:sldId id="263" r:id="rId7"/>
    <p:sldId id="264" r:id="rId8"/>
    <p:sldId id="291" r:id="rId9"/>
    <p:sldId id="265" r:id="rId10"/>
    <p:sldId id="266" r:id="rId11"/>
    <p:sldId id="267" r:id="rId12"/>
    <p:sldId id="268" r:id="rId13"/>
    <p:sldId id="269" r:id="rId14"/>
    <p:sldId id="270" r:id="rId15"/>
    <p:sldId id="294" r:id="rId16"/>
    <p:sldId id="292" r:id="rId17"/>
    <p:sldId id="272" r:id="rId18"/>
    <p:sldId id="295" r:id="rId19"/>
    <p:sldId id="273" r:id="rId20"/>
    <p:sldId id="258" r:id="rId21"/>
  </p:sldIdLst>
  <p:sldSz cx="12190413"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6" autoAdjust="0"/>
    <p:restoredTop sz="94660"/>
  </p:normalViewPr>
  <p:slideViewPr>
    <p:cSldViewPr>
      <p:cViewPr varScale="1">
        <p:scale>
          <a:sx n="86" d="100"/>
          <a:sy n="86" d="100"/>
        </p:scale>
        <p:origin x="48" y="32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70" y="-10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53E58389-9601-47CC-B4C8-88F39E72AB7A}" type="datetimeFigureOut">
              <a:rPr lang="en-GB" smtClean="0"/>
              <a:t>19/09/2019</a:t>
            </a:fld>
            <a:endParaRPr lang="en-GB"/>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26C58CAB-5C77-4AF3-952F-5D13533194FB}" type="slidenum">
              <a:rPr lang="en-GB" smtClean="0"/>
              <a:t>‹#›</a:t>
            </a:fld>
            <a:endParaRPr lang="en-GB"/>
          </a:p>
        </p:txBody>
      </p:sp>
    </p:spTree>
    <p:extLst>
      <p:ext uri="{BB962C8B-B14F-4D97-AF65-F5344CB8AC3E}">
        <p14:creationId xmlns:p14="http://schemas.microsoft.com/office/powerpoint/2010/main" val="332289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CC393743-47D9-4262-AC6D-EFF02D4B997F}" type="datetimeFigureOut">
              <a:rPr lang="en-GB" smtClean="0"/>
              <a:t>19/09/2019</a:t>
            </a:fld>
            <a:endParaRPr lang="en-GB"/>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FDAAC99A-6996-4DC9-83EC-2BCF0A74B571}" type="slidenum">
              <a:rPr lang="en-GB" smtClean="0"/>
              <a:t>‹#›</a:t>
            </a:fld>
            <a:endParaRPr lang="en-GB"/>
          </a:p>
        </p:txBody>
      </p:sp>
    </p:spTree>
    <p:extLst>
      <p:ext uri="{BB962C8B-B14F-4D97-AF65-F5344CB8AC3E}">
        <p14:creationId xmlns:p14="http://schemas.microsoft.com/office/powerpoint/2010/main" val="109793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GR’s notes: Doctors owe a duty of care to their patients; </a:t>
            </a:r>
            <a:r>
              <a:rPr lang="en-GB" sz="1200" i="1" kern="1200" dirty="0" err="1" smtClean="0">
                <a:solidFill>
                  <a:schemeClr val="tx1"/>
                </a:solidFill>
                <a:effectLst/>
                <a:latin typeface="+mn-lt"/>
                <a:ea typeface="+mn-ea"/>
                <a:cs typeface="+mn-cs"/>
              </a:rPr>
              <a:t>Bolam</a:t>
            </a:r>
            <a:r>
              <a:rPr lang="en-GB" sz="1200" i="1" kern="1200" dirty="0" smtClean="0">
                <a:solidFill>
                  <a:schemeClr val="tx1"/>
                </a:solidFill>
                <a:effectLst/>
                <a:latin typeface="+mn-lt"/>
                <a:ea typeface="+mn-ea"/>
                <a:cs typeface="+mn-cs"/>
              </a:rPr>
              <a:t> –v- </a:t>
            </a:r>
            <a:r>
              <a:rPr lang="en-GB" sz="1200" i="1" kern="1200" dirty="0" err="1" smtClean="0">
                <a:solidFill>
                  <a:schemeClr val="tx1"/>
                </a:solidFill>
                <a:effectLst/>
                <a:latin typeface="+mn-lt"/>
                <a:ea typeface="+mn-ea"/>
                <a:cs typeface="+mn-cs"/>
              </a:rPr>
              <a:t>Friern</a:t>
            </a:r>
            <a:r>
              <a:rPr lang="en-GB" sz="1200" i="1" kern="1200" dirty="0" smtClean="0">
                <a:solidFill>
                  <a:schemeClr val="tx1"/>
                </a:solidFill>
                <a:effectLst/>
                <a:latin typeface="+mn-lt"/>
                <a:ea typeface="+mn-ea"/>
                <a:cs typeface="+mn-cs"/>
              </a:rPr>
              <a:t> Hospital Management Committee [1957]  – established the legal benchmark that a doctor’s duty is to exercise skill and care according to the ordinary and reasonable standards of those who practice in the relevant field of medicine; Bolitho –v- City and Hackney Housing Authority [1977] the treatment would not be negligent if it is capable of withstanding logical analysis.</a:t>
            </a:r>
          </a:p>
          <a:p>
            <a:r>
              <a:rPr lang="en-GB" sz="1200" i="1" kern="1200" dirty="0" smtClean="0">
                <a:solidFill>
                  <a:schemeClr val="tx1"/>
                </a:solidFill>
                <a:effectLst/>
                <a:latin typeface="+mn-lt"/>
                <a:ea typeface="+mn-ea"/>
                <a:cs typeface="+mn-cs"/>
              </a:rPr>
              <a:t>Causation – the breach caused /</a:t>
            </a:r>
            <a:r>
              <a:rPr lang="en-GB"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materially contributed to the injuries and loss</a:t>
            </a:r>
            <a:endParaRPr lang="en-GB" dirty="0"/>
          </a:p>
        </p:txBody>
      </p:sp>
      <p:sp>
        <p:nvSpPr>
          <p:cNvPr id="4" name="Slide Number Placeholder 3"/>
          <p:cNvSpPr>
            <a:spLocks noGrp="1"/>
          </p:cNvSpPr>
          <p:nvPr>
            <p:ph type="sldNum" sz="quarter" idx="10"/>
          </p:nvPr>
        </p:nvSpPr>
        <p:spPr/>
        <p:txBody>
          <a:bodyPr/>
          <a:lstStyle/>
          <a:p>
            <a:fld id="{FDAAC99A-6996-4DC9-83EC-2BCF0A74B571}" type="slidenum">
              <a:rPr lang="en-GB" smtClean="0"/>
              <a:t>4</a:t>
            </a:fld>
            <a:endParaRPr lang="en-GB"/>
          </a:p>
        </p:txBody>
      </p:sp>
    </p:spTree>
    <p:extLst>
      <p:ext uri="{BB962C8B-B14F-4D97-AF65-F5344CB8AC3E}">
        <p14:creationId xmlns:p14="http://schemas.microsoft.com/office/powerpoint/2010/main" val="140059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GR:’s note: NHS Trusts will give an apology where there is an admission of breach of</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duty and causation</a:t>
            </a:r>
            <a:r>
              <a:rPr lang="en-GB"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FDAAC99A-6996-4DC9-83EC-2BCF0A74B571}" type="slidenum">
              <a:rPr lang="en-GB" smtClean="0"/>
              <a:t>5</a:t>
            </a:fld>
            <a:endParaRPr lang="en-GB"/>
          </a:p>
        </p:txBody>
      </p:sp>
    </p:spTree>
    <p:extLst>
      <p:ext uri="{BB962C8B-B14F-4D97-AF65-F5344CB8AC3E}">
        <p14:creationId xmlns:p14="http://schemas.microsoft.com/office/powerpoint/2010/main" val="359284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GR’s note: For example, in a discitis and spinal abscess case concerning GP treatment and care at two NHS hospitals, to investigate breach of duty and causation we required 6 liability experts in the fields of general practice, microbiology, neurosurgery, spinal cord injuries, spinal orthopaedics, and neuroradiology</a:t>
            </a:r>
            <a:r>
              <a:rPr lang="en-GB"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FDAAC99A-6996-4DC9-83EC-2BCF0A74B571}" type="slidenum">
              <a:rPr lang="en-GB" smtClean="0"/>
              <a:t>6</a:t>
            </a:fld>
            <a:endParaRPr lang="en-GB"/>
          </a:p>
        </p:txBody>
      </p:sp>
    </p:spTree>
    <p:extLst>
      <p:ext uri="{BB962C8B-B14F-4D97-AF65-F5344CB8AC3E}">
        <p14:creationId xmlns:p14="http://schemas.microsoft.com/office/powerpoint/2010/main" val="56068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GR Note: Interim payments agreed in Protocol stage – last time – approximately</a:t>
            </a:r>
            <a:r>
              <a:rPr lang="en-GB" sz="1200" kern="1200" baseline="0" dirty="0" smtClean="0">
                <a:solidFill>
                  <a:schemeClr val="tx1"/>
                </a:solidFill>
                <a:effectLst/>
                <a:latin typeface="+mn-lt"/>
                <a:ea typeface="+mn-ea"/>
                <a:cs typeface="+mn-cs"/>
              </a:rPr>
              <a:t> 6</a:t>
            </a:r>
            <a:r>
              <a:rPr lang="en-GB" sz="1200" kern="1200" dirty="0" smtClean="0">
                <a:solidFill>
                  <a:schemeClr val="tx1"/>
                </a:solidFill>
                <a:effectLst/>
                <a:latin typeface="+mn-lt"/>
                <a:ea typeface="+mn-ea"/>
                <a:cs typeface="+mn-cs"/>
              </a:rPr>
              <a:t> years ago; two recent case examples where liability was denied until the week or days prior to exchange of liability expert evidence –15/20 months after the Protocol stage.</a:t>
            </a:r>
            <a:endParaRPr lang="en-GB" dirty="0"/>
          </a:p>
        </p:txBody>
      </p:sp>
      <p:sp>
        <p:nvSpPr>
          <p:cNvPr id="4" name="Slide Number Placeholder 3"/>
          <p:cNvSpPr>
            <a:spLocks noGrp="1"/>
          </p:cNvSpPr>
          <p:nvPr>
            <p:ph type="sldNum" sz="quarter" idx="10"/>
          </p:nvPr>
        </p:nvSpPr>
        <p:spPr/>
        <p:txBody>
          <a:bodyPr/>
          <a:lstStyle/>
          <a:p>
            <a:fld id="{FDAAC99A-6996-4DC9-83EC-2BCF0A74B571}" type="slidenum">
              <a:rPr lang="en-GB" smtClean="0"/>
              <a:t>9</a:t>
            </a:fld>
            <a:endParaRPr lang="en-GB"/>
          </a:p>
        </p:txBody>
      </p:sp>
    </p:spTree>
    <p:extLst>
      <p:ext uri="{BB962C8B-B14F-4D97-AF65-F5344CB8AC3E}">
        <p14:creationId xmlns:p14="http://schemas.microsoft.com/office/powerpoint/2010/main" val="297637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GR note: – currently in the RCJ, CCMCs are being listed around 5 months after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filing Directions Questionnaire</a:t>
            </a:r>
            <a:endParaRPr lang="en-GB" dirty="0"/>
          </a:p>
        </p:txBody>
      </p:sp>
      <p:sp>
        <p:nvSpPr>
          <p:cNvPr id="4" name="Slide Number Placeholder 3"/>
          <p:cNvSpPr>
            <a:spLocks noGrp="1"/>
          </p:cNvSpPr>
          <p:nvPr>
            <p:ph type="sldNum" sz="quarter" idx="10"/>
          </p:nvPr>
        </p:nvSpPr>
        <p:spPr/>
        <p:txBody>
          <a:bodyPr/>
          <a:lstStyle/>
          <a:p>
            <a:fld id="{FDAAC99A-6996-4DC9-83EC-2BCF0A74B571}" type="slidenum">
              <a:rPr lang="en-GB" smtClean="0"/>
              <a:t>10</a:t>
            </a:fld>
            <a:endParaRPr lang="en-GB"/>
          </a:p>
        </p:txBody>
      </p:sp>
    </p:spTree>
    <p:extLst>
      <p:ext uri="{BB962C8B-B14F-4D97-AF65-F5344CB8AC3E}">
        <p14:creationId xmlns:p14="http://schemas.microsoft.com/office/powerpoint/2010/main" val="309941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GR’s note: example timescale – CCMC in</a:t>
            </a:r>
            <a:r>
              <a:rPr lang="en-GB" baseline="0" dirty="0" smtClean="0"/>
              <a:t> March 2017; Trial in October 2018</a:t>
            </a:r>
            <a:endParaRPr lang="en-GB" dirty="0"/>
          </a:p>
        </p:txBody>
      </p:sp>
      <p:sp>
        <p:nvSpPr>
          <p:cNvPr id="4" name="Slide Number Placeholder 3"/>
          <p:cNvSpPr>
            <a:spLocks noGrp="1"/>
          </p:cNvSpPr>
          <p:nvPr>
            <p:ph type="sldNum" sz="quarter" idx="10"/>
          </p:nvPr>
        </p:nvSpPr>
        <p:spPr/>
        <p:txBody>
          <a:bodyPr/>
          <a:lstStyle/>
          <a:p>
            <a:fld id="{FDAAC99A-6996-4DC9-83EC-2BCF0A74B571}" type="slidenum">
              <a:rPr lang="en-GB" smtClean="0"/>
              <a:t>12</a:t>
            </a:fld>
            <a:endParaRPr lang="en-GB"/>
          </a:p>
        </p:txBody>
      </p:sp>
    </p:spTree>
    <p:extLst>
      <p:ext uri="{BB962C8B-B14F-4D97-AF65-F5344CB8AC3E}">
        <p14:creationId xmlns:p14="http://schemas.microsoft.com/office/powerpoint/2010/main" val="177640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AAC99A-6996-4DC9-83EC-2BCF0A74B571}" type="slidenum">
              <a:rPr lang="en-GB" smtClean="0"/>
              <a:t>14</a:t>
            </a:fld>
            <a:endParaRPr lang="en-GB"/>
          </a:p>
        </p:txBody>
      </p:sp>
    </p:spTree>
    <p:extLst>
      <p:ext uri="{BB962C8B-B14F-4D97-AF65-F5344CB8AC3E}">
        <p14:creationId xmlns:p14="http://schemas.microsoft.com/office/powerpoint/2010/main" val="1183308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GR’s note: 2 weeks?; 4 weeks?;</a:t>
            </a:r>
            <a:r>
              <a:rPr lang="en-GB" baseline="0" dirty="0" smtClean="0"/>
              <a:t> 3 months?; 6 months?</a:t>
            </a:r>
            <a:endParaRPr lang="en-GB" dirty="0"/>
          </a:p>
        </p:txBody>
      </p:sp>
      <p:sp>
        <p:nvSpPr>
          <p:cNvPr id="4" name="Slide Number Placeholder 3"/>
          <p:cNvSpPr>
            <a:spLocks noGrp="1"/>
          </p:cNvSpPr>
          <p:nvPr>
            <p:ph type="sldNum" sz="quarter" idx="10"/>
          </p:nvPr>
        </p:nvSpPr>
        <p:spPr/>
        <p:txBody>
          <a:bodyPr/>
          <a:lstStyle/>
          <a:p>
            <a:fld id="{FDAAC99A-6996-4DC9-83EC-2BCF0A74B571}" type="slidenum">
              <a:rPr lang="en-GB" smtClean="0"/>
              <a:t>17</a:t>
            </a:fld>
            <a:endParaRPr lang="en-GB"/>
          </a:p>
        </p:txBody>
      </p:sp>
    </p:spTree>
    <p:extLst>
      <p:ext uri="{BB962C8B-B14F-4D97-AF65-F5344CB8AC3E}">
        <p14:creationId xmlns:p14="http://schemas.microsoft.com/office/powerpoint/2010/main" val="376162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AAC99A-6996-4DC9-83EC-2BCF0A74B571}" type="slidenum">
              <a:rPr lang="en-GB" smtClean="0"/>
              <a:t>20</a:t>
            </a:fld>
            <a:endParaRPr lang="en-GB"/>
          </a:p>
        </p:txBody>
      </p:sp>
    </p:spTree>
    <p:extLst>
      <p:ext uri="{BB962C8B-B14F-4D97-AF65-F5344CB8AC3E}">
        <p14:creationId xmlns:p14="http://schemas.microsoft.com/office/powerpoint/2010/main" val="2765951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5085185"/>
            <a:ext cx="12190413" cy="176849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06" y="0"/>
            <a:ext cx="12189600" cy="5085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00" y="658800"/>
            <a:ext cx="1889760" cy="365760"/>
          </a:xfrm>
          <a:prstGeom prst="rect">
            <a:avLst/>
          </a:prstGeom>
        </p:spPr>
      </p:pic>
      <p:sp>
        <p:nvSpPr>
          <p:cNvPr id="2" name="Title 1"/>
          <p:cNvSpPr>
            <a:spLocks noGrp="1"/>
          </p:cNvSpPr>
          <p:nvPr userDrawn="1">
            <p:ph type="ctrTitle"/>
          </p:nvPr>
        </p:nvSpPr>
        <p:spPr>
          <a:xfrm>
            <a:off x="720000" y="1886344"/>
            <a:ext cx="10552232" cy="1714108"/>
          </a:xfrm>
        </p:spPr>
        <p:txBody>
          <a:bodyPr anchor="t">
            <a:normAutofit/>
          </a:bodyPr>
          <a:lstStyle>
            <a:lvl1pPr algn="l">
              <a:defRPr sz="4400">
                <a:solidFill>
                  <a:schemeClr val="bg1"/>
                </a:solidFill>
              </a:defRPr>
            </a:lvl1pPr>
          </a:lstStyle>
          <a:p>
            <a:r>
              <a:rPr lang="en-US" smtClean="0"/>
              <a:t>Click to edit Master title style</a:t>
            </a:r>
            <a:endParaRPr lang="en-GB" dirty="0"/>
          </a:p>
        </p:txBody>
      </p:sp>
      <p:sp>
        <p:nvSpPr>
          <p:cNvPr id="3" name="Subtitle 2"/>
          <p:cNvSpPr>
            <a:spLocks noGrp="1"/>
          </p:cNvSpPr>
          <p:nvPr userDrawn="1">
            <p:ph type="subTitle" idx="1"/>
          </p:nvPr>
        </p:nvSpPr>
        <p:spPr>
          <a:xfrm>
            <a:off x="720000" y="3789040"/>
            <a:ext cx="10555882" cy="1080120"/>
          </a:xfrm>
        </p:spPr>
        <p:txBody>
          <a:bodyPr anchor="b">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2260528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thirds left shaded)">
    <p:spTree>
      <p:nvGrpSpPr>
        <p:cNvPr id="1" name=""/>
        <p:cNvGrpSpPr/>
        <p:nvPr/>
      </p:nvGrpSpPr>
      <p:grpSpPr>
        <a:xfrm>
          <a:off x="0" y="0"/>
          <a:ext cx="0" cy="0"/>
          <a:chOff x="0" y="0"/>
          <a:chExt cx="0" cy="0"/>
        </a:xfrm>
      </p:grpSpPr>
      <p:sp>
        <p:nvSpPr>
          <p:cNvPr id="2" name="Title 1"/>
          <p:cNvSpPr>
            <a:spLocks noGrp="1"/>
          </p:cNvSpPr>
          <p:nvPr>
            <p:ph type="title"/>
          </p:nvPr>
        </p:nvSpPr>
        <p:spPr>
          <a:xfrm>
            <a:off x="719098" y="1782341"/>
            <a:ext cx="10775807" cy="1008112"/>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719098" y="2952000"/>
            <a:ext cx="6949508" cy="3373200"/>
          </a:xfrm>
        </p:spPr>
        <p:txBody>
          <a:bodyPr>
            <a:normAutofit/>
          </a:bodyPr>
          <a:lstStyle>
            <a:lvl1pPr>
              <a:defRPr sz="16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7894905" y="2952000"/>
            <a:ext cx="3600000" cy="3373200"/>
          </a:xfrm>
          <a:solidFill>
            <a:schemeClr val="accent2"/>
          </a:solidFill>
        </p:spPr>
        <p:txBody>
          <a:bodyPr lIns="180000" tIns="180000" rIns="180000" bIns="180000">
            <a:normAutofit/>
          </a:bodyPr>
          <a:lstStyle>
            <a:lvl1pPr>
              <a:buClr>
                <a:schemeClr val="bg1"/>
              </a:buClr>
              <a:defRPr sz="18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p:txBody>
          <a:bodyPr/>
          <a:lstStyle/>
          <a:p>
            <a:r>
              <a:rPr lang="en-GB" smtClean="0"/>
              <a:t>[Insert presentation title from first slide to all slides via Insert &gt; Header &amp; Footer]</a:t>
            </a:r>
            <a:endParaRPr lang="en-GB"/>
          </a:p>
        </p:txBody>
      </p:sp>
      <p:sp>
        <p:nvSpPr>
          <p:cNvPr id="7" name="Slide Number Placeholder 6"/>
          <p:cNvSpPr>
            <a:spLocks noGrp="1"/>
          </p:cNvSpPr>
          <p:nvPr>
            <p:ph type="sldNum" sz="quarter" idx="12"/>
          </p:nvPr>
        </p:nvSpPr>
        <p:spPr/>
        <p:txBody>
          <a:bodyPr/>
          <a:lstStyle/>
          <a:p>
            <a:fld id="{8B3B3254-7864-48D8-B297-98E2E2C6AAB3}" type="slidenum">
              <a:rPr lang="en-GB" smtClean="0"/>
              <a:t>‹#›</a:t>
            </a:fld>
            <a:endParaRPr lang="en-GB"/>
          </a:p>
        </p:txBody>
      </p:sp>
    </p:spTree>
    <p:extLst>
      <p:ext uri="{BB962C8B-B14F-4D97-AF65-F5344CB8AC3E}">
        <p14:creationId xmlns:p14="http://schemas.microsoft.com/office/powerpoint/2010/main" val="17876600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GB" smtClean="0"/>
              <a:t>[Insert presentation title from first slide to all slides via Insert &gt; Header &amp; Footer]</a:t>
            </a:r>
            <a:endParaRPr lang="en-GB"/>
          </a:p>
        </p:txBody>
      </p:sp>
      <p:sp>
        <p:nvSpPr>
          <p:cNvPr id="5" name="Slide Number Placeholder 4"/>
          <p:cNvSpPr>
            <a:spLocks noGrp="1"/>
          </p:cNvSpPr>
          <p:nvPr>
            <p:ph type="sldNum" sz="quarter" idx="12"/>
          </p:nvPr>
        </p:nvSpPr>
        <p:spPr/>
        <p:txBody>
          <a:bodyPr/>
          <a:lstStyle/>
          <a:p>
            <a:fld id="{8B3B3254-7864-48D8-B297-98E2E2C6AAB3}" type="slidenum">
              <a:rPr lang="en-GB" smtClean="0"/>
              <a:t>‹#›</a:t>
            </a:fld>
            <a:endParaRPr lang="en-GB"/>
          </a:p>
        </p:txBody>
      </p:sp>
    </p:spTree>
    <p:extLst>
      <p:ext uri="{BB962C8B-B14F-4D97-AF65-F5344CB8AC3E}">
        <p14:creationId xmlns:p14="http://schemas.microsoft.com/office/powerpoint/2010/main" val="29966190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[Insert presentation title from first slide to all slides via Insert &gt; Header &amp; Footer]</a:t>
            </a:r>
            <a:endParaRPr lang="en-GB"/>
          </a:p>
        </p:txBody>
      </p:sp>
      <p:sp>
        <p:nvSpPr>
          <p:cNvPr id="4" name="Slide Number Placeholder 3"/>
          <p:cNvSpPr>
            <a:spLocks noGrp="1"/>
          </p:cNvSpPr>
          <p:nvPr>
            <p:ph type="sldNum" sz="quarter" idx="12"/>
          </p:nvPr>
        </p:nvSpPr>
        <p:spPr/>
        <p:txBody>
          <a:bodyPr/>
          <a:lstStyle/>
          <a:p>
            <a:fld id="{8B3B3254-7864-48D8-B297-98E2E2C6AAB3}" type="slidenum">
              <a:rPr lang="en-GB" smtClean="0"/>
              <a:t>‹#›</a:t>
            </a:fld>
            <a:endParaRPr lang="en-GB"/>
          </a:p>
        </p:txBody>
      </p:sp>
    </p:spTree>
    <p:extLst>
      <p:ext uri="{BB962C8B-B14F-4D97-AF65-F5344CB8AC3E}">
        <p14:creationId xmlns:p14="http://schemas.microsoft.com/office/powerpoint/2010/main" val="38785608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ack Slide">
    <p:spTree>
      <p:nvGrpSpPr>
        <p:cNvPr id="1" name=""/>
        <p:cNvGrpSpPr/>
        <p:nvPr/>
      </p:nvGrpSpPr>
      <p:grpSpPr>
        <a:xfrm>
          <a:off x="0" y="0"/>
          <a:ext cx="0" cy="0"/>
          <a:chOff x="0" y="0"/>
          <a:chExt cx="0" cy="0"/>
        </a:xfrm>
      </p:grpSpPr>
      <p:sp>
        <p:nvSpPr>
          <p:cNvPr id="13" name="Rectangle 12"/>
          <p:cNvSpPr/>
          <p:nvPr userDrawn="1"/>
        </p:nvSpPr>
        <p:spPr>
          <a:xfrm>
            <a:off x="0" y="5085185"/>
            <a:ext cx="12190413" cy="176849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406" y="0"/>
            <a:ext cx="12189600" cy="5085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00" y="658800"/>
            <a:ext cx="1889760" cy="365760"/>
          </a:xfrm>
          <a:prstGeom prst="rect">
            <a:avLst/>
          </a:prstGeom>
        </p:spPr>
      </p:pic>
      <p:sp>
        <p:nvSpPr>
          <p:cNvPr id="2" name="TextBox 1"/>
          <p:cNvSpPr txBox="1"/>
          <p:nvPr userDrawn="1"/>
        </p:nvSpPr>
        <p:spPr>
          <a:xfrm>
            <a:off x="738040" y="5517301"/>
            <a:ext cx="2232248" cy="1015663"/>
          </a:xfrm>
          <a:prstGeom prst="rect">
            <a:avLst/>
          </a:prstGeom>
          <a:noFill/>
        </p:spPr>
        <p:txBody>
          <a:bodyPr wrap="square" rtlCol="0">
            <a:spAutoFit/>
          </a:bodyPr>
          <a:lstStyle/>
          <a:p>
            <a:r>
              <a:rPr lang="en-GB" sz="1000" dirty="0" smtClean="0">
                <a:solidFill>
                  <a:schemeClr val="tx2"/>
                </a:solidFill>
              </a:rPr>
              <a:t>5 New Street Square</a:t>
            </a:r>
          </a:p>
          <a:p>
            <a:r>
              <a:rPr lang="en-GB" sz="1000" dirty="0" smtClean="0">
                <a:solidFill>
                  <a:schemeClr val="tx2"/>
                </a:solidFill>
              </a:rPr>
              <a:t>London</a:t>
            </a:r>
          </a:p>
          <a:p>
            <a:r>
              <a:rPr lang="en-GB" sz="1000" dirty="0" smtClean="0">
                <a:solidFill>
                  <a:schemeClr val="tx2"/>
                </a:solidFill>
              </a:rPr>
              <a:t>EC4A</a:t>
            </a:r>
            <a:r>
              <a:rPr lang="en-GB" sz="1000" baseline="0" dirty="0" smtClean="0">
                <a:solidFill>
                  <a:schemeClr val="tx2"/>
                </a:solidFill>
              </a:rPr>
              <a:t> 3BF</a:t>
            </a:r>
          </a:p>
          <a:p>
            <a:endParaRPr lang="en-GB" sz="1000" baseline="0" dirty="0" smtClean="0">
              <a:solidFill>
                <a:schemeClr val="tx2"/>
              </a:solidFill>
            </a:endParaRPr>
          </a:p>
          <a:p>
            <a:endParaRPr lang="en-GB" sz="1000" baseline="0" dirty="0" smtClean="0">
              <a:solidFill>
                <a:schemeClr val="tx2"/>
              </a:solidFill>
            </a:endParaRPr>
          </a:p>
          <a:p>
            <a:r>
              <a:rPr lang="en-GB" sz="1000" baseline="0" dirty="0" smtClean="0">
                <a:solidFill>
                  <a:schemeClr val="tx2"/>
                </a:solidFill>
              </a:rPr>
              <a:t>Tel: +44 (0)20 7822 8000</a:t>
            </a:r>
          </a:p>
        </p:txBody>
      </p:sp>
      <p:sp>
        <p:nvSpPr>
          <p:cNvPr id="8" name="TextBox 7"/>
          <p:cNvSpPr txBox="1"/>
          <p:nvPr userDrawn="1"/>
        </p:nvSpPr>
        <p:spPr>
          <a:xfrm>
            <a:off x="3358902" y="5517301"/>
            <a:ext cx="2232248" cy="1015663"/>
          </a:xfrm>
          <a:prstGeom prst="rect">
            <a:avLst/>
          </a:prstGeom>
          <a:noFill/>
        </p:spPr>
        <p:txBody>
          <a:bodyPr wrap="square" rtlCol="0">
            <a:spAutoFit/>
          </a:bodyPr>
          <a:lstStyle/>
          <a:p>
            <a:r>
              <a:rPr lang="en-GB" sz="1000" dirty="0" smtClean="0">
                <a:solidFill>
                  <a:schemeClr val="tx2"/>
                </a:solidFill>
              </a:rPr>
              <a:t>9 Bond Court</a:t>
            </a:r>
          </a:p>
          <a:p>
            <a:r>
              <a:rPr lang="en-GB" sz="1000" baseline="0" dirty="0" smtClean="0">
                <a:solidFill>
                  <a:schemeClr val="tx2"/>
                </a:solidFill>
              </a:rPr>
              <a:t>Leeds</a:t>
            </a:r>
          </a:p>
          <a:p>
            <a:r>
              <a:rPr lang="en-GB" sz="1000" baseline="0" dirty="0" smtClean="0">
                <a:solidFill>
                  <a:schemeClr val="tx2"/>
                </a:solidFill>
              </a:rPr>
              <a:t>LS1 2JZ</a:t>
            </a:r>
          </a:p>
          <a:p>
            <a:endParaRPr lang="en-GB" sz="1000" baseline="0" dirty="0" smtClean="0">
              <a:solidFill>
                <a:schemeClr val="tx2"/>
              </a:solidFill>
            </a:endParaRPr>
          </a:p>
          <a:p>
            <a:endParaRPr lang="en-GB" sz="1000" baseline="0" dirty="0" smtClean="0">
              <a:solidFill>
                <a:schemeClr val="tx2"/>
              </a:solidFill>
            </a:endParaRPr>
          </a:p>
          <a:p>
            <a:r>
              <a:rPr lang="en-GB" sz="1000" baseline="0" dirty="0" smtClean="0">
                <a:solidFill>
                  <a:schemeClr val="tx2"/>
                </a:solidFill>
              </a:rPr>
              <a:t>Tel: +44 (0)113 222 0022</a:t>
            </a:r>
          </a:p>
        </p:txBody>
      </p:sp>
      <p:sp>
        <p:nvSpPr>
          <p:cNvPr id="12" name="Rectangle 11"/>
          <p:cNvSpPr/>
          <p:nvPr userDrawn="1"/>
        </p:nvSpPr>
        <p:spPr>
          <a:xfrm>
            <a:off x="8467872" y="6156920"/>
            <a:ext cx="3045514" cy="400110"/>
          </a:xfrm>
          <a:prstGeom prst="rect">
            <a:avLst/>
          </a:prstGeom>
        </p:spPr>
        <p:txBody>
          <a:bodyPr wrap="none">
            <a:spAutoFit/>
          </a:bodyPr>
          <a:lstStyle/>
          <a:p>
            <a:r>
              <a:rPr lang="en-GB" sz="2000" baseline="0" dirty="0" smtClean="0">
                <a:solidFill>
                  <a:schemeClr val="tx2"/>
                </a:solidFill>
              </a:rPr>
              <a:t>www.stewartslaw.com</a:t>
            </a:r>
            <a:endParaRPr lang="en-GB" sz="2000" dirty="0" smtClean="0">
              <a:solidFill>
                <a:schemeClr val="tx2"/>
              </a:solidFill>
            </a:endParaRPr>
          </a:p>
        </p:txBody>
      </p:sp>
      <p:cxnSp>
        <p:nvCxnSpPr>
          <p:cNvPr id="25" name="Straight Connector 24"/>
          <p:cNvCxnSpPr/>
          <p:nvPr userDrawn="1"/>
        </p:nvCxnSpPr>
        <p:spPr>
          <a:xfrm flipV="1">
            <a:off x="3066534" y="5517232"/>
            <a:ext cx="0" cy="92842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542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sp>
        <p:nvSpPr>
          <p:cNvPr id="11" name="Rectangle 10"/>
          <p:cNvSpPr/>
          <p:nvPr userDrawn="1"/>
        </p:nvSpPr>
        <p:spPr>
          <a:xfrm>
            <a:off x="0" y="1691283"/>
            <a:ext cx="12190413" cy="5162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406" y="-1"/>
            <a:ext cx="12189600" cy="1691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0000" y="2628748"/>
            <a:ext cx="10551600" cy="1520332"/>
          </a:xfrm>
        </p:spPr>
        <p:txBody>
          <a:bodyPr anchor="t">
            <a:normAutofit/>
          </a:bodyPr>
          <a:lstStyle>
            <a:lvl1pPr algn="l">
              <a:defRPr sz="3200" b="0" cap="none" baseline="0">
                <a:solidFill>
                  <a:schemeClr val="tx2"/>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20000" y="4630348"/>
            <a:ext cx="10555200" cy="886884"/>
          </a:xfrm>
        </p:spPr>
        <p:txBody>
          <a:bodyPr anchor="b">
            <a:normAutofit/>
          </a:bodyPr>
          <a:lstStyle>
            <a:lvl1pPr marL="0" indent="0">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00" y="658800"/>
            <a:ext cx="1889760" cy="365760"/>
          </a:xfrm>
          <a:prstGeom prst="rect">
            <a:avLst/>
          </a:prstGeom>
        </p:spPr>
      </p:pic>
    </p:spTree>
    <p:extLst>
      <p:ext uri="{BB962C8B-B14F-4D97-AF65-F5344CB8AC3E}">
        <p14:creationId xmlns:p14="http://schemas.microsoft.com/office/powerpoint/2010/main" val="2404708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or Contents">
    <p:spTree>
      <p:nvGrpSpPr>
        <p:cNvPr id="1" name=""/>
        <p:cNvGrpSpPr/>
        <p:nvPr/>
      </p:nvGrpSpPr>
      <p:grpSpPr>
        <a:xfrm>
          <a:off x="0" y="0"/>
          <a:ext cx="0" cy="0"/>
          <a:chOff x="0" y="0"/>
          <a:chExt cx="0" cy="0"/>
        </a:xfrm>
      </p:grpSpPr>
      <p:sp>
        <p:nvSpPr>
          <p:cNvPr id="2" name="Title 1"/>
          <p:cNvSpPr>
            <a:spLocks noGrp="1"/>
          </p:cNvSpPr>
          <p:nvPr>
            <p:ph type="title"/>
          </p:nvPr>
        </p:nvSpPr>
        <p:spPr>
          <a:xfrm>
            <a:off x="719098" y="1782341"/>
            <a:ext cx="10775807" cy="1008112"/>
          </a:xfrm>
        </p:spPr>
        <p:txBody>
          <a:bodyPr>
            <a:normAutofit/>
          </a:bodyPr>
          <a:lstStyle>
            <a:lvl1pPr>
              <a:defRPr sz="4000">
                <a:solidFill>
                  <a:schemeClr val="tx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719098" y="2952000"/>
            <a:ext cx="6230680" cy="3373200"/>
          </a:xfrm>
        </p:spPr>
        <p:txBody>
          <a:bodyPr>
            <a:normAutofit/>
          </a:bodyPr>
          <a:lstStyle>
            <a:lvl1pPr>
              <a:defRPr sz="1800"/>
            </a:lvl1pPr>
            <a:lvl2pPr>
              <a:defRPr sz="1600"/>
            </a:lvl2pPr>
            <a:lvl3pPr>
              <a:defRPr sz="16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p:txBody>
          <a:bodyPr/>
          <a:lstStyle/>
          <a:p>
            <a:r>
              <a:rPr lang="en-GB" smtClean="0"/>
              <a:t>[Insert presentation title from first slide to all slides via Insert &gt; Header &amp; Footer]</a:t>
            </a:r>
            <a:endParaRPr lang="en-GB"/>
          </a:p>
        </p:txBody>
      </p:sp>
      <p:sp>
        <p:nvSpPr>
          <p:cNvPr id="7" name="Slide Number Placeholder 6"/>
          <p:cNvSpPr>
            <a:spLocks noGrp="1"/>
          </p:cNvSpPr>
          <p:nvPr>
            <p:ph type="sldNum" sz="quarter" idx="12"/>
          </p:nvPr>
        </p:nvSpPr>
        <p:spPr/>
        <p:txBody>
          <a:bodyPr/>
          <a:lstStyle/>
          <a:p>
            <a:fld id="{8B3B3254-7864-48D8-B297-98E2E2C6AAB3}" type="slidenum">
              <a:rPr lang="en-GB" smtClean="0"/>
              <a:t>‹#›</a:t>
            </a:fld>
            <a:endParaRPr lang="en-GB"/>
          </a:p>
        </p:txBody>
      </p:sp>
      <p:sp>
        <p:nvSpPr>
          <p:cNvPr id="10" name="Rectangle 9"/>
          <p:cNvSpPr/>
          <p:nvPr userDrawn="1"/>
        </p:nvSpPr>
        <p:spPr>
          <a:xfrm>
            <a:off x="7391350" y="2952000"/>
            <a:ext cx="4799063" cy="3906000"/>
          </a:xfrm>
          <a:prstGeom prst="rect">
            <a:avLst/>
          </a:prstGeom>
          <a:pattFill prst="wdUpDiag">
            <a:fgClr>
              <a:schemeClr val="accent4">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image here</a:t>
            </a:r>
            <a:br>
              <a:rPr lang="en-GB" dirty="0" smtClean="0">
                <a:solidFill>
                  <a:schemeClr val="tx1"/>
                </a:solidFill>
              </a:rPr>
            </a:br>
            <a:r>
              <a:rPr lang="en-GB" dirty="0" smtClean="0">
                <a:solidFill>
                  <a:schemeClr val="tx1"/>
                </a:solidFill>
              </a:rPr>
              <a:t>using Insert &gt; Picture.</a:t>
            </a:r>
          </a:p>
          <a:p>
            <a:pPr algn="ctr"/>
            <a:r>
              <a:rPr lang="en-GB" dirty="0" smtClean="0">
                <a:solidFill>
                  <a:schemeClr val="tx1"/>
                </a:solidFill>
              </a:rPr>
              <a:t/>
            </a:r>
            <a:br>
              <a:rPr lang="en-GB" dirty="0" smtClean="0">
                <a:solidFill>
                  <a:schemeClr val="tx1"/>
                </a:solidFill>
              </a:rPr>
            </a:br>
            <a:r>
              <a:rPr lang="en-GB" dirty="0" smtClean="0">
                <a:solidFill>
                  <a:schemeClr val="tx1"/>
                </a:solidFill>
              </a:rPr>
              <a:t>Cropped to:</a:t>
            </a:r>
          </a:p>
          <a:p>
            <a:pPr algn="ctr"/>
            <a:r>
              <a:rPr lang="en-GB" dirty="0" smtClean="0">
                <a:solidFill>
                  <a:schemeClr val="tx1"/>
                </a:solidFill>
              </a:rPr>
              <a:t>10.85cm</a:t>
            </a:r>
            <a:r>
              <a:rPr lang="en-GB" baseline="0" dirty="0" smtClean="0">
                <a:solidFill>
                  <a:schemeClr val="tx1"/>
                </a:solidFill>
              </a:rPr>
              <a:t> (h)</a:t>
            </a:r>
          </a:p>
          <a:p>
            <a:pPr algn="ctr"/>
            <a:r>
              <a:rPr lang="en-GB" baseline="0" dirty="0" smtClean="0">
                <a:solidFill>
                  <a:schemeClr val="tx1"/>
                </a:solidFill>
              </a:rPr>
              <a:t>13.33cm (w)</a:t>
            </a:r>
            <a:endParaRPr lang="en-GB" dirty="0">
              <a:solidFill>
                <a:schemeClr val="tx1"/>
              </a:solidFill>
            </a:endParaRPr>
          </a:p>
        </p:txBody>
      </p:sp>
    </p:spTree>
    <p:extLst>
      <p:ext uri="{BB962C8B-B14F-4D97-AF65-F5344CB8AC3E}">
        <p14:creationId xmlns:p14="http://schemas.microsoft.com/office/powerpoint/2010/main" val="35702281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9098" y="1782000"/>
            <a:ext cx="6231600" cy="4552384"/>
          </a:xfrm>
          <a:ln w="19050">
            <a:solidFill>
              <a:schemeClr val="accent1"/>
            </a:solidFill>
          </a:ln>
        </p:spPr>
        <p:txBody>
          <a:bodyPr lIns="252000" tIns="252000" rIns="252000" bIns="252000">
            <a:normAutofit/>
          </a:bodyPr>
          <a:lstStyle>
            <a:lvl1pPr marL="0" indent="0">
              <a:buNone/>
              <a:defRPr sz="2600">
                <a:solidFill>
                  <a:schemeClr val="tx2"/>
                </a:solidFil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smtClean="0"/>
              <a:t>[Insert presentation title from first slide to all slides via Insert &gt; Header &amp; Footer]</a:t>
            </a:r>
            <a:endParaRPr lang="en-GB"/>
          </a:p>
        </p:txBody>
      </p:sp>
      <p:sp>
        <p:nvSpPr>
          <p:cNvPr id="7" name="Slide Number Placeholder 6"/>
          <p:cNvSpPr>
            <a:spLocks noGrp="1"/>
          </p:cNvSpPr>
          <p:nvPr>
            <p:ph type="sldNum" sz="quarter" idx="12"/>
          </p:nvPr>
        </p:nvSpPr>
        <p:spPr/>
        <p:txBody>
          <a:bodyPr/>
          <a:lstStyle/>
          <a:p>
            <a:fld id="{8B3B3254-7864-48D8-B297-98E2E2C6AAB3}" type="slidenum">
              <a:rPr lang="en-GB" smtClean="0"/>
              <a:t>‹#›</a:t>
            </a:fld>
            <a:endParaRPr lang="en-GB"/>
          </a:p>
        </p:txBody>
      </p:sp>
      <p:sp>
        <p:nvSpPr>
          <p:cNvPr id="8" name="Rectangle 7"/>
          <p:cNvSpPr/>
          <p:nvPr userDrawn="1"/>
        </p:nvSpPr>
        <p:spPr>
          <a:xfrm>
            <a:off x="7391350" y="2952000"/>
            <a:ext cx="4799063" cy="3906000"/>
          </a:xfrm>
          <a:prstGeom prst="rect">
            <a:avLst/>
          </a:prstGeom>
          <a:pattFill prst="wdUpDiag">
            <a:fgClr>
              <a:schemeClr val="accent4">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image here</a:t>
            </a:r>
            <a:br>
              <a:rPr lang="en-GB" dirty="0" smtClean="0">
                <a:solidFill>
                  <a:schemeClr val="tx1"/>
                </a:solidFill>
              </a:rPr>
            </a:br>
            <a:r>
              <a:rPr lang="en-GB" dirty="0" smtClean="0">
                <a:solidFill>
                  <a:schemeClr val="tx1"/>
                </a:solidFill>
              </a:rPr>
              <a:t>using Insert &gt; Picture.</a:t>
            </a:r>
          </a:p>
          <a:p>
            <a:pPr algn="ctr"/>
            <a:r>
              <a:rPr lang="en-GB" dirty="0" smtClean="0">
                <a:solidFill>
                  <a:schemeClr val="tx1"/>
                </a:solidFill>
              </a:rPr>
              <a:t/>
            </a:r>
            <a:br>
              <a:rPr lang="en-GB" dirty="0" smtClean="0">
                <a:solidFill>
                  <a:schemeClr val="tx1"/>
                </a:solidFill>
              </a:rPr>
            </a:br>
            <a:r>
              <a:rPr lang="en-GB" dirty="0" smtClean="0">
                <a:solidFill>
                  <a:schemeClr val="tx1"/>
                </a:solidFill>
              </a:rPr>
              <a:t>Cropped to:</a:t>
            </a:r>
          </a:p>
          <a:p>
            <a:pPr algn="ctr"/>
            <a:r>
              <a:rPr lang="en-GB" dirty="0" smtClean="0">
                <a:solidFill>
                  <a:schemeClr val="tx1"/>
                </a:solidFill>
              </a:rPr>
              <a:t>10.85cm</a:t>
            </a:r>
            <a:r>
              <a:rPr lang="en-GB" baseline="0" dirty="0" smtClean="0">
                <a:solidFill>
                  <a:schemeClr val="tx1"/>
                </a:solidFill>
              </a:rPr>
              <a:t> (h)</a:t>
            </a:r>
          </a:p>
          <a:p>
            <a:pPr algn="ctr"/>
            <a:r>
              <a:rPr lang="en-GB" baseline="0" dirty="0" smtClean="0">
                <a:solidFill>
                  <a:schemeClr val="tx1"/>
                </a:solidFill>
              </a:rPr>
              <a:t>13.33cm (w)</a:t>
            </a:r>
            <a:endParaRPr lang="en-GB" dirty="0">
              <a:solidFill>
                <a:schemeClr val="tx1"/>
              </a:solidFill>
            </a:endParaRPr>
          </a:p>
        </p:txBody>
      </p:sp>
    </p:spTree>
    <p:extLst>
      <p:ext uri="{BB962C8B-B14F-4D97-AF65-F5344CB8AC3E}">
        <p14:creationId xmlns:p14="http://schemas.microsoft.com/office/powerpoint/2010/main" val="3221439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r>
              <a:rPr lang="en-GB" smtClean="0"/>
              <a:t>[Insert presentation title from first slide to all slides via Insert &gt; Header &amp; Footer]</a:t>
            </a:r>
            <a:endParaRPr lang="en-GB"/>
          </a:p>
        </p:txBody>
      </p:sp>
      <p:sp>
        <p:nvSpPr>
          <p:cNvPr id="6" name="Slide Number Placeholder 5"/>
          <p:cNvSpPr>
            <a:spLocks noGrp="1"/>
          </p:cNvSpPr>
          <p:nvPr>
            <p:ph type="sldNum" sz="quarter" idx="12"/>
          </p:nvPr>
        </p:nvSpPr>
        <p:spPr/>
        <p:txBody>
          <a:bodyPr/>
          <a:lstStyle/>
          <a:p>
            <a:fld id="{8B3B3254-7864-48D8-B297-98E2E2C6AAB3}" type="slidenum">
              <a:rPr lang="en-GB" smtClean="0"/>
              <a:t>‹#›</a:t>
            </a:fld>
            <a:endParaRPr lang="en-GB"/>
          </a:p>
        </p:txBody>
      </p:sp>
    </p:spTree>
    <p:extLst>
      <p:ext uri="{BB962C8B-B14F-4D97-AF65-F5344CB8AC3E}">
        <p14:creationId xmlns:p14="http://schemas.microsoft.com/office/powerpoint/2010/main" val="26215281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halfs)">
    <p:spTree>
      <p:nvGrpSpPr>
        <p:cNvPr id="1" name=""/>
        <p:cNvGrpSpPr/>
        <p:nvPr/>
      </p:nvGrpSpPr>
      <p:grpSpPr>
        <a:xfrm>
          <a:off x="0" y="0"/>
          <a:ext cx="0" cy="0"/>
          <a:chOff x="0" y="0"/>
          <a:chExt cx="0" cy="0"/>
        </a:xfrm>
      </p:grpSpPr>
      <p:sp>
        <p:nvSpPr>
          <p:cNvPr id="2" name="Title 1"/>
          <p:cNvSpPr>
            <a:spLocks noGrp="1"/>
          </p:cNvSpPr>
          <p:nvPr>
            <p:ph type="title"/>
          </p:nvPr>
        </p:nvSpPr>
        <p:spPr>
          <a:xfrm>
            <a:off x="719098" y="1782341"/>
            <a:ext cx="10775807" cy="1008112"/>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719098" y="2952000"/>
            <a:ext cx="5274522" cy="3373200"/>
          </a:xfrm>
        </p:spPr>
        <p:txBody>
          <a:bodyPr>
            <a:normAutofit/>
          </a:bodyPr>
          <a:lstStyle>
            <a:lvl1pPr>
              <a:defRPr sz="16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221806" y="2952000"/>
            <a:ext cx="5274000" cy="3373200"/>
          </a:xfrm>
        </p:spPr>
        <p:txBody>
          <a:bodyPr>
            <a:normAutofit/>
          </a:bodyPr>
          <a:lstStyle>
            <a:lvl1pPr>
              <a:defRPr sz="16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p:txBody>
          <a:bodyPr/>
          <a:lstStyle/>
          <a:p>
            <a:r>
              <a:rPr lang="en-GB" smtClean="0"/>
              <a:t>[Insert presentation title from first slide to all slides via Insert &gt; Header &amp; Footer]</a:t>
            </a:r>
            <a:endParaRPr lang="en-GB"/>
          </a:p>
        </p:txBody>
      </p:sp>
      <p:sp>
        <p:nvSpPr>
          <p:cNvPr id="7" name="Slide Number Placeholder 6"/>
          <p:cNvSpPr>
            <a:spLocks noGrp="1"/>
          </p:cNvSpPr>
          <p:nvPr>
            <p:ph type="sldNum" sz="quarter" idx="12"/>
          </p:nvPr>
        </p:nvSpPr>
        <p:spPr/>
        <p:txBody>
          <a:bodyPr/>
          <a:lstStyle/>
          <a:p>
            <a:fld id="{8B3B3254-7864-48D8-B297-98E2E2C6AAB3}" type="slidenum">
              <a:rPr lang="en-GB" smtClean="0"/>
              <a:t>‹#›</a:t>
            </a:fld>
            <a:endParaRPr lang="en-GB"/>
          </a:p>
        </p:txBody>
      </p:sp>
    </p:spTree>
    <p:extLst>
      <p:ext uri="{BB962C8B-B14F-4D97-AF65-F5344CB8AC3E}">
        <p14:creationId xmlns:p14="http://schemas.microsoft.com/office/powerpoint/2010/main" val="19707629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thirds left)">
    <p:spTree>
      <p:nvGrpSpPr>
        <p:cNvPr id="1" name=""/>
        <p:cNvGrpSpPr/>
        <p:nvPr/>
      </p:nvGrpSpPr>
      <p:grpSpPr>
        <a:xfrm>
          <a:off x="0" y="0"/>
          <a:ext cx="0" cy="0"/>
          <a:chOff x="0" y="0"/>
          <a:chExt cx="0" cy="0"/>
        </a:xfrm>
      </p:grpSpPr>
      <p:sp>
        <p:nvSpPr>
          <p:cNvPr id="2" name="Title 1"/>
          <p:cNvSpPr>
            <a:spLocks noGrp="1"/>
          </p:cNvSpPr>
          <p:nvPr>
            <p:ph type="title"/>
          </p:nvPr>
        </p:nvSpPr>
        <p:spPr>
          <a:xfrm>
            <a:off x="719098" y="1782341"/>
            <a:ext cx="10775807" cy="1008112"/>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719098" y="2952000"/>
            <a:ext cx="6949508" cy="3373200"/>
          </a:xfrm>
        </p:spPr>
        <p:txBody>
          <a:bodyPr>
            <a:normAutofit/>
          </a:bodyPr>
          <a:lstStyle>
            <a:lvl1pPr>
              <a:defRPr sz="16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7894905" y="2952000"/>
            <a:ext cx="3600000" cy="3373200"/>
          </a:xfrm>
        </p:spPr>
        <p:txBody>
          <a:bodyPr>
            <a:normAutofit/>
          </a:bodyPr>
          <a:lstStyle>
            <a:lvl1pPr>
              <a:defRPr sz="16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p:txBody>
          <a:bodyPr/>
          <a:lstStyle/>
          <a:p>
            <a:r>
              <a:rPr lang="en-GB" smtClean="0"/>
              <a:t>[Insert presentation title from first slide to all slides via Insert &gt; Header &amp; Footer]</a:t>
            </a:r>
            <a:endParaRPr lang="en-GB"/>
          </a:p>
        </p:txBody>
      </p:sp>
      <p:sp>
        <p:nvSpPr>
          <p:cNvPr id="7" name="Slide Number Placeholder 6"/>
          <p:cNvSpPr>
            <a:spLocks noGrp="1"/>
          </p:cNvSpPr>
          <p:nvPr>
            <p:ph type="sldNum" sz="quarter" idx="12"/>
          </p:nvPr>
        </p:nvSpPr>
        <p:spPr/>
        <p:txBody>
          <a:bodyPr/>
          <a:lstStyle/>
          <a:p>
            <a:fld id="{8B3B3254-7864-48D8-B297-98E2E2C6AAB3}" type="slidenum">
              <a:rPr lang="en-GB" smtClean="0"/>
              <a:t>‹#›</a:t>
            </a:fld>
            <a:endParaRPr lang="en-GB"/>
          </a:p>
        </p:txBody>
      </p:sp>
    </p:spTree>
    <p:extLst>
      <p:ext uri="{BB962C8B-B14F-4D97-AF65-F5344CB8AC3E}">
        <p14:creationId xmlns:p14="http://schemas.microsoft.com/office/powerpoint/2010/main" val="24024721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thirds right)">
    <p:spTree>
      <p:nvGrpSpPr>
        <p:cNvPr id="1" name=""/>
        <p:cNvGrpSpPr/>
        <p:nvPr/>
      </p:nvGrpSpPr>
      <p:grpSpPr>
        <a:xfrm>
          <a:off x="0" y="0"/>
          <a:ext cx="0" cy="0"/>
          <a:chOff x="0" y="0"/>
          <a:chExt cx="0" cy="0"/>
        </a:xfrm>
      </p:grpSpPr>
      <p:sp>
        <p:nvSpPr>
          <p:cNvPr id="2" name="Title 1"/>
          <p:cNvSpPr>
            <a:spLocks noGrp="1"/>
          </p:cNvSpPr>
          <p:nvPr>
            <p:ph type="title"/>
          </p:nvPr>
        </p:nvSpPr>
        <p:spPr>
          <a:xfrm>
            <a:off x="719098" y="1782341"/>
            <a:ext cx="10775807" cy="1008112"/>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719098" y="2952000"/>
            <a:ext cx="3600000" cy="3373200"/>
          </a:xfrm>
        </p:spPr>
        <p:txBody>
          <a:bodyPr>
            <a:normAutofit/>
          </a:bodyPr>
          <a:lstStyle>
            <a:lvl1pPr>
              <a:defRPr sz="16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546905" y="2952000"/>
            <a:ext cx="6948000" cy="3373200"/>
          </a:xfrm>
        </p:spPr>
        <p:txBody>
          <a:bodyPr>
            <a:normAutofit/>
          </a:bodyPr>
          <a:lstStyle>
            <a:lvl1pPr>
              <a:defRPr sz="16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p:txBody>
          <a:bodyPr/>
          <a:lstStyle/>
          <a:p>
            <a:r>
              <a:rPr lang="en-GB" smtClean="0"/>
              <a:t>[Insert presentation title from first slide to all slides via Insert &gt; Header &amp; Footer]</a:t>
            </a:r>
            <a:endParaRPr lang="en-GB"/>
          </a:p>
        </p:txBody>
      </p:sp>
      <p:sp>
        <p:nvSpPr>
          <p:cNvPr id="7" name="Slide Number Placeholder 6"/>
          <p:cNvSpPr>
            <a:spLocks noGrp="1"/>
          </p:cNvSpPr>
          <p:nvPr>
            <p:ph type="sldNum" sz="quarter" idx="12"/>
          </p:nvPr>
        </p:nvSpPr>
        <p:spPr/>
        <p:txBody>
          <a:bodyPr/>
          <a:lstStyle/>
          <a:p>
            <a:fld id="{8B3B3254-7864-48D8-B297-98E2E2C6AAB3}" type="slidenum">
              <a:rPr lang="en-GB" smtClean="0"/>
              <a:t>‹#›</a:t>
            </a:fld>
            <a:endParaRPr lang="en-GB"/>
          </a:p>
        </p:txBody>
      </p:sp>
    </p:spTree>
    <p:extLst>
      <p:ext uri="{BB962C8B-B14F-4D97-AF65-F5344CB8AC3E}">
        <p14:creationId xmlns:p14="http://schemas.microsoft.com/office/powerpoint/2010/main" val="12184879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719098" y="1782341"/>
            <a:ext cx="10775807" cy="1008112"/>
          </a:xfrm>
        </p:spPr>
        <p:txBody>
          <a:bodyPr>
            <a:normAutofit/>
          </a:bodyPr>
          <a:lstStyle>
            <a:lvl1pPr>
              <a:defRPr sz="2800">
                <a:solidFill>
                  <a:schemeClr val="tx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719098" y="2952000"/>
            <a:ext cx="6230680" cy="3373200"/>
          </a:xfrm>
        </p:spPr>
        <p:txBody>
          <a:bodyPr>
            <a:normAutofit/>
          </a:bodyPr>
          <a:lstStyle>
            <a:lvl1pPr>
              <a:defRPr sz="16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p:txBody>
          <a:bodyPr/>
          <a:lstStyle/>
          <a:p>
            <a:r>
              <a:rPr lang="en-GB" smtClean="0"/>
              <a:t>[Insert presentation title from first slide to all slides via Insert &gt; Header &amp; Footer]</a:t>
            </a:r>
            <a:endParaRPr lang="en-GB"/>
          </a:p>
        </p:txBody>
      </p:sp>
      <p:sp>
        <p:nvSpPr>
          <p:cNvPr id="7" name="Slide Number Placeholder 6"/>
          <p:cNvSpPr>
            <a:spLocks noGrp="1"/>
          </p:cNvSpPr>
          <p:nvPr>
            <p:ph type="sldNum" sz="quarter" idx="12"/>
          </p:nvPr>
        </p:nvSpPr>
        <p:spPr/>
        <p:txBody>
          <a:bodyPr/>
          <a:lstStyle/>
          <a:p>
            <a:fld id="{8B3B3254-7864-48D8-B297-98E2E2C6AAB3}" type="slidenum">
              <a:rPr lang="en-GB" smtClean="0"/>
              <a:t>‹#›</a:t>
            </a:fld>
            <a:endParaRPr lang="en-GB"/>
          </a:p>
        </p:txBody>
      </p:sp>
      <p:sp>
        <p:nvSpPr>
          <p:cNvPr id="10" name="Rectangle 9"/>
          <p:cNvSpPr/>
          <p:nvPr userDrawn="1"/>
        </p:nvSpPr>
        <p:spPr>
          <a:xfrm>
            <a:off x="7391350" y="2952000"/>
            <a:ext cx="4799063" cy="3906000"/>
          </a:xfrm>
          <a:prstGeom prst="rect">
            <a:avLst/>
          </a:prstGeom>
          <a:pattFill prst="wdUpDiag">
            <a:fgClr>
              <a:schemeClr val="accent4">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image here</a:t>
            </a:r>
            <a:br>
              <a:rPr lang="en-GB" dirty="0" smtClean="0">
                <a:solidFill>
                  <a:schemeClr val="tx1"/>
                </a:solidFill>
              </a:rPr>
            </a:br>
            <a:r>
              <a:rPr lang="en-GB" dirty="0" smtClean="0">
                <a:solidFill>
                  <a:schemeClr val="tx1"/>
                </a:solidFill>
              </a:rPr>
              <a:t>using Insert &gt; Picture.</a:t>
            </a:r>
          </a:p>
          <a:p>
            <a:pPr algn="ctr"/>
            <a:r>
              <a:rPr lang="en-GB" dirty="0" smtClean="0">
                <a:solidFill>
                  <a:schemeClr val="tx1"/>
                </a:solidFill>
              </a:rPr>
              <a:t/>
            </a:r>
            <a:br>
              <a:rPr lang="en-GB" dirty="0" smtClean="0">
                <a:solidFill>
                  <a:schemeClr val="tx1"/>
                </a:solidFill>
              </a:rPr>
            </a:br>
            <a:r>
              <a:rPr lang="en-GB" dirty="0" smtClean="0">
                <a:solidFill>
                  <a:schemeClr val="tx1"/>
                </a:solidFill>
              </a:rPr>
              <a:t>Cropped to:</a:t>
            </a:r>
          </a:p>
          <a:p>
            <a:pPr algn="ctr"/>
            <a:r>
              <a:rPr lang="en-GB" dirty="0" smtClean="0">
                <a:solidFill>
                  <a:schemeClr val="tx1"/>
                </a:solidFill>
              </a:rPr>
              <a:t>10.85cm</a:t>
            </a:r>
            <a:r>
              <a:rPr lang="en-GB" baseline="0" dirty="0" smtClean="0">
                <a:solidFill>
                  <a:schemeClr val="tx1"/>
                </a:solidFill>
              </a:rPr>
              <a:t> (h)</a:t>
            </a:r>
          </a:p>
          <a:p>
            <a:pPr algn="ctr"/>
            <a:r>
              <a:rPr lang="en-GB" baseline="0" dirty="0" smtClean="0">
                <a:solidFill>
                  <a:schemeClr val="tx1"/>
                </a:solidFill>
              </a:rPr>
              <a:t>13.33cm (w)</a:t>
            </a:r>
            <a:endParaRPr lang="en-GB" dirty="0">
              <a:solidFill>
                <a:schemeClr val="tx1"/>
              </a:solidFill>
            </a:endParaRPr>
          </a:p>
        </p:txBody>
      </p:sp>
    </p:spTree>
    <p:extLst>
      <p:ext uri="{BB962C8B-B14F-4D97-AF65-F5344CB8AC3E}">
        <p14:creationId xmlns:p14="http://schemas.microsoft.com/office/powerpoint/2010/main" val="17918275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999" y="1782341"/>
            <a:ext cx="10775807" cy="100811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719999" y="2953519"/>
            <a:ext cx="10775807" cy="33726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3747517" y="659576"/>
            <a:ext cx="2563713" cy="365125"/>
          </a:xfrm>
          <a:prstGeom prst="rect">
            <a:avLst/>
          </a:prstGeom>
        </p:spPr>
        <p:txBody>
          <a:bodyPr vert="horz" lIns="91440" tIns="0" rIns="91440" bIns="0" rtlCol="0" anchor="ctr"/>
          <a:lstStyle>
            <a:lvl1pPr algn="l">
              <a:defRPr sz="1050" cap="all" baseline="0">
                <a:solidFill>
                  <a:schemeClr val="tx1"/>
                </a:solidFill>
              </a:defRPr>
            </a:lvl1pPr>
          </a:lstStyle>
          <a:p>
            <a:r>
              <a:rPr lang="en-GB" smtClean="0"/>
              <a:t>[Insert presentation title from first slide to all slides via Insert &gt; Header &amp; Footer]</a:t>
            </a:r>
            <a:endParaRPr lang="en-GB" dirty="0" smtClean="0"/>
          </a:p>
        </p:txBody>
      </p:sp>
      <p:sp>
        <p:nvSpPr>
          <p:cNvPr id="6" name="Slide Number Placeholder 5"/>
          <p:cNvSpPr>
            <a:spLocks noGrp="1"/>
          </p:cNvSpPr>
          <p:nvPr>
            <p:ph type="sldNum" sz="quarter" idx="4"/>
          </p:nvPr>
        </p:nvSpPr>
        <p:spPr>
          <a:xfrm>
            <a:off x="10055646" y="659576"/>
            <a:ext cx="1440160" cy="365125"/>
          </a:xfrm>
          <a:prstGeom prst="rect">
            <a:avLst/>
          </a:prstGeom>
        </p:spPr>
        <p:txBody>
          <a:bodyPr vert="horz" lIns="91440" tIns="45720" rIns="91440" bIns="45720" rtlCol="0" anchor="ctr"/>
          <a:lstStyle>
            <a:lvl1pPr algn="r">
              <a:defRPr sz="2400">
                <a:solidFill>
                  <a:schemeClr val="tx2"/>
                </a:solidFill>
              </a:defRPr>
            </a:lvl1pPr>
          </a:lstStyle>
          <a:p>
            <a:fld id="{8B3B3254-7864-48D8-B297-98E2E2C6AAB3}" type="slidenum">
              <a:rPr lang="en-GB" smtClean="0"/>
              <a:pPr/>
              <a:t>‹#›</a:t>
            </a:fld>
            <a:endParaRPr lang="en-GB"/>
          </a:p>
        </p:txBody>
      </p:sp>
      <p:pic>
        <p:nvPicPr>
          <p:cNvPr id="7" name="Content Placeholder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2495" y="659576"/>
            <a:ext cx="1889760" cy="365760"/>
          </a:xfrm>
          <a:prstGeom prst="rect">
            <a:avLst/>
          </a:prstGeom>
        </p:spPr>
      </p:pic>
      <p:cxnSp>
        <p:nvCxnSpPr>
          <p:cNvPr id="8" name="Straight Connector 7"/>
          <p:cNvCxnSpPr/>
          <p:nvPr/>
        </p:nvCxnSpPr>
        <p:spPr>
          <a:xfrm>
            <a:off x="752280" y="1425039"/>
            <a:ext cx="1071928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51274" y="709411"/>
            <a:ext cx="0" cy="266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05305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 id="2147483661" r:id="rId4"/>
    <p:sldLayoutId id="2147483650" r:id="rId5"/>
    <p:sldLayoutId id="2147483652" r:id="rId6"/>
    <p:sldLayoutId id="2147483656" r:id="rId7"/>
    <p:sldLayoutId id="2147483657" r:id="rId8"/>
    <p:sldLayoutId id="2147483660" r:id="rId9"/>
    <p:sldLayoutId id="2147483658" r:id="rId10"/>
    <p:sldLayoutId id="2147483654" r:id="rId11"/>
    <p:sldLayoutId id="2147483655" r:id="rId12"/>
    <p:sldLayoutId id="2147483662" r:id="rId13"/>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252000" indent="-252000" algn="l" defTabSz="914400" rtl="0" eaLnBrk="1" latinLnBrk="0" hangingPunct="1">
        <a:lnSpc>
          <a:spcPct val="105000"/>
        </a:lnSpc>
        <a:spcBef>
          <a:spcPts val="1000"/>
        </a:spcBef>
        <a:buClr>
          <a:schemeClr val="tx2"/>
        </a:buClr>
        <a:buSzPct val="110000"/>
        <a:buFont typeface="Verdana" panose="020B0604030504040204" pitchFamily="34" charset="0"/>
        <a:buChar char="›"/>
        <a:defRPr sz="1600" kern="1200">
          <a:solidFill>
            <a:schemeClr val="tx1"/>
          </a:solidFill>
          <a:latin typeface="+mn-lt"/>
          <a:ea typeface="+mn-ea"/>
          <a:cs typeface="+mn-cs"/>
        </a:defRPr>
      </a:lvl1pPr>
      <a:lvl2pPr marL="504000" indent="-252000" algn="l" defTabSz="914400" rtl="0" eaLnBrk="1" latinLnBrk="0" hangingPunct="1">
        <a:lnSpc>
          <a:spcPct val="105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2pPr>
      <a:lvl3pPr marL="756000" indent="-252000" algn="l" defTabSz="914400" rtl="0" eaLnBrk="1" latinLnBrk="0" hangingPunct="1">
        <a:lnSpc>
          <a:spcPct val="105000"/>
        </a:lnSpc>
        <a:spcBef>
          <a:spcPts val="300"/>
        </a:spcBef>
        <a:buClr>
          <a:schemeClr val="tx2"/>
        </a:buClr>
        <a:buSzPct val="110000"/>
        <a:buFont typeface="Verdana" panose="020B0604030504040204" pitchFamily="34" charset="0"/>
        <a:buChar char="›"/>
        <a:defRPr sz="1400" kern="1200">
          <a:solidFill>
            <a:schemeClr val="tx1"/>
          </a:solidFill>
          <a:latin typeface="+mn-lt"/>
          <a:ea typeface="+mn-ea"/>
          <a:cs typeface="+mn-cs"/>
        </a:defRPr>
      </a:lvl3pPr>
      <a:lvl4pPr marL="1008000" indent="-252000" algn="l" defTabSz="914400" rtl="0" eaLnBrk="1" latinLnBrk="0" hangingPunct="1">
        <a:lnSpc>
          <a:spcPct val="105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dirty="0" smtClean="0"/>
              <a:t>Finding your way through the Fog</a:t>
            </a:r>
            <a:br>
              <a:rPr lang="en-GB" dirty="0" smtClean="0"/>
            </a:br>
            <a:r>
              <a:rPr lang="en-GB" dirty="0" smtClean="0"/>
              <a:t/>
            </a:r>
            <a:br>
              <a:rPr lang="en-GB" dirty="0" smtClean="0"/>
            </a:br>
            <a:endParaRPr lang="en-GB" dirty="0"/>
          </a:p>
        </p:txBody>
      </p:sp>
      <p:sp>
        <p:nvSpPr>
          <p:cNvPr id="3" name="Subtitle 2"/>
          <p:cNvSpPr>
            <a:spLocks noGrp="1"/>
          </p:cNvSpPr>
          <p:nvPr>
            <p:ph type="subTitle" idx="1"/>
          </p:nvPr>
        </p:nvSpPr>
        <p:spPr/>
        <p:txBody>
          <a:bodyPr/>
          <a:lstStyle/>
          <a:p>
            <a:r>
              <a:rPr lang="en-GB" dirty="0" smtClean="0"/>
              <a:t>By Amy Fielding, Senior Associate</a:t>
            </a:r>
          </a:p>
          <a:p>
            <a:r>
              <a:rPr lang="en-GB" dirty="0" smtClean="0"/>
              <a:t>Thursday 19 September 2019 at </a:t>
            </a:r>
            <a:r>
              <a:rPr lang="en-GB" dirty="0" err="1" smtClean="0"/>
              <a:t>EMSeven</a:t>
            </a:r>
            <a:endParaRPr lang="en-GB" dirty="0"/>
          </a:p>
        </p:txBody>
      </p:sp>
    </p:spTree>
    <p:extLst>
      <p:ext uri="{BB962C8B-B14F-4D97-AF65-F5344CB8AC3E}">
        <p14:creationId xmlns:p14="http://schemas.microsoft.com/office/powerpoint/2010/main" val="4101042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98" y="1772816"/>
            <a:ext cx="10551600" cy="656236"/>
          </a:xfrm>
        </p:spPr>
        <p:txBody>
          <a:bodyPr/>
          <a:lstStyle/>
          <a:p>
            <a:r>
              <a:rPr lang="en-GB" dirty="0" smtClean="0"/>
              <a:t>Headings of Loss </a:t>
            </a:r>
            <a:r>
              <a:rPr lang="en-GB" dirty="0" err="1" smtClean="0"/>
              <a:t>cont</a:t>
            </a:r>
            <a:r>
              <a:rPr lang="en-GB" dirty="0" smtClean="0"/>
              <a:t>……</a:t>
            </a:r>
            <a:endParaRPr lang="en-GB" dirty="0"/>
          </a:p>
        </p:txBody>
      </p:sp>
      <p:sp>
        <p:nvSpPr>
          <p:cNvPr id="3" name="Text Placeholder 2"/>
          <p:cNvSpPr>
            <a:spLocks noGrp="1"/>
          </p:cNvSpPr>
          <p:nvPr>
            <p:ph type="body" idx="1"/>
          </p:nvPr>
        </p:nvSpPr>
        <p:spPr>
          <a:xfrm>
            <a:off x="694606" y="2420888"/>
            <a:ext cx="10555200" cy="4104456"/>
          </a:xfrm>
        </p:spPr>
        <p:txBody>
          <a:bodyPr anchor="t"/>
          <a:lstStyle/>
          <a:p>
            <a:pPr marL="285750" lvl="0" indent="-285750">
              <a:buFont typeface="Arial" panose="020B0604020202020204" pitchFamily="34" charset="0"/>
              <a:buChar char="•"/>
            </a:pPr>
            <a:r>
              <a:rPr lang="en-GB" sz="2000" dirty="0" smtClean="0"/>
              <a:t>Miscellaneous costs</a:t>
            </a:r>
          </a:p>
          <a:p>
            <a:pPr lvl="0"/>
            <a:endParaRPr lang="en-GB" sz="2000" dirty="0" smtClean="0"/>
          </a:p>
          <a:p>
            <a:pPr lvl="0"/>
            <a:r>
              <a:rPr lang="en-GB" sz="1800" dirty="0" smtClean="0"/>
              <a:t>Clothing – fastenings, fitting, type of clothing.</a:t>
            </a:r>
          </a:p>
          <a:p>
            <a:pPr lvl="0"/>
            <a:endParaRPr lang="en-GB" sz="1800" dirty="0" smtClean="0"/>
          </a:p>
          <a:p>
            <a:pPr lvl="0"/>
            <a:r>
              <a:rPr lang="en-GB" sz="1800" dirty="0" smtClean="0"/>
              <a:t>Footwear – fitting, sizing, fastenings.</a:t>
            </a:r>
          </a:p>
          <a:p>
            <a:pPr lvl="0"/>
            <a:endParaRPr lang="en-GB" sz="1800" dirty="0"/>
          </a:p>
          <a:p>
            <a:pPr lvl="0"/>
            <a:r>
              <a:rPr lang="en-GB" sz="1800" dirty="0" smtClean="0"/>
              <a:t>Anything else????</a:t>
            </a:r>
          </a:p>
          <a:p>
            <a:pPr lvl="0"/>
            <a:endParaRPr lang="en-GB" sz="1800" dirty="0"/>
          </a:p>
          <a:p>
            <a:pPr lvl="0"/>
            <a:r>
              <a:rPr lang="en-GB" sz="1800" dirty="0" smtClean="0"/>
              <a:t>Any cost/purchase that flows from the claim and will try to return the person into the position they would have been (where possible) but for their injuries……</a:t>
            </a:r>
            <a:endParaRPr lang="en-GB" sz="1800" dirty="0"/>
          </a:p>
          <a:p>
            <a:pPr lvl="0"/>
            <a:endParaRPr lang="en-GB" sz="2000" dirty="0" smtClean="0"/>
          </a:p>
          <a:p>
            <a:pPr lvl="0"/>
            <a:endParaRPr lang="en-GB" sz="2000" dirty="0" smtClean="0"/>
          </a:p>
        </p:txBody>
      </p:sp>
    </p:spTree>
    <p:extLst>
      <p:ext uri="{BB962C8B-B14F-4D97-AF65-F5344CB8AC3E}">
        <p14:creationId xmlns:p14="http://schemas.microsoft.com/office/powerpoint/2010/main" val="36422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06" y="1772816"/>
            <a:ext cx="10551600" cy="656236"/>
          </a:xfrm>
        </p:spPr>
        <p:txBody>
          <a:bodyPr/>
          <a:lstStyle/>
          <a:p>
            <a:r>
              <a:rPr lang="en-GB" dirty="0" smtClean="0"/>
              <a:t>Examples of finding ways around client’s injuries</a:t>
            </a:r>
            <a:endParaRPr lang="en-GB" dirty="0"/>
          </a:p>
        </p:txBody>
      </p:sp>
      <p:sp>
        <p:nvSpPr>
          <p:cNvPr id="3" name="Text Placeholder 2"/>
          <p:cNvSpPr>
            <a:spLocks noGrp="1"/>
          </p:cNvSpPr>
          <p:nvPr>
            <p:ph type="body" idx="1"/>
          </p:nvPr>
        </p:nvSpPr>
        <p:spPr>
          <a:xfrm>
            <a:off x="694606" y="2492896"/>
            <a:ext cx="10555200" cy="3312368"/>
          </a:xfrm>
        </p:spPr>
        <p:txBody>
          <a:bodyPr anchor="t">
            <a:normAutofit lnSpcReduction="10000"/>
          </a:bodyPr>
          <a:lstStyle/>
          <a:p>
            <a:r>
              <a:rPr lang="en-GB" sz="2800" b="1" dirty="0" smtClean="0"/>
              <a:t>Client SS</a:t>
            </a:r>
          </a:p>
          <a:p>
            <a:pPr marL="285750" indent="-285750">
              <a:buFont typeface="Arial" panose="020B0604020202020204" pitchFamily="34" charset="0"/>
              <a:buChar char="•"/>
            </a:pPr>
            <a:r>
              <a:rPr lang="en-GB" sz="1800" dirty="0" smtClean="0"/>
              <a:t>Owned 12 horses before her injuries. </a:t>
            </a:r>
          </a:p>
          <a:p>
            <a:pPr marL="285750" indent="-285750">
              <a:buFont typeface="Arial" panose="020B0604020202020204" pitchFamily="34" charset="0"/>
              <a:buChar char="•"/>
            </a:pPr>
            <a:r>
              <a:rPr lang="en-GB" sz="1800" dirty="0" smtClean="0"/>
              <a:t>6 berth motorhome with platform lift to attend meetings/events.</a:t>
            </a:r>
          </a:p>
          <a:p>
            <a:pPr marL="285750" indent="-285750">
              <a:buFont typeface="Arial" panose="020B0604020202020204" pitchFamily="34" charset="0"/>
              <a:buChar char="•"/>
            </a:pPr>
            <a:r>
              <a:rPr lang="en-GB" sz="1800" dirty="0" smtClean="0"/>
              <a:t>Tail lift access adaptation to horseboxes</a:t>
            </a:r>
          </a:p>
          <a:p>
            <a:pPr marL="285750" indent="-285750">
              <a:buFont typeface="Arial" panose="020B0604020202020204" pitchFamily="34" charset="0"/>
              <a:buChar char="•"/>
            </a:pPr>
            <a:r>
              <a:rPr lang="en-GB" sz="1800" dirty="0" smtClean="0"/>
              <a:t>Live-in groom/assistant to deal with day to day upkeep of onsite stables and horses.</a:t>
            </a:r>
          </a:p>
          <a:p>
            <a:pPr marL="285750" indent="-285750">
              <a:buFont typeface="Arial" panose="020B0604020202020204" pitchFamily="34" charset="0"/>
              <a:buChar char="•"/>
            </a:pPr>
            <a:r>
              <a:rPr lang="en-GB" sz="1800" dirty="0" smtClean="0"/>
              <a:t>A range of adapted riding equipment to enable her to return to riding.</a:t>
            </a:r>
          </a:p>
          <a:p>
            <a:pPr marL="285750" indent="-285750">
              <a:buFont typeface="Arial" panose="020B0604020202020204" pitchFamily="34" charset="0"/>
              <a:buChar char="•"/>
            </a:pPr>
            <a:r>
              <a:rPr lang="en-GB" sz="1800" dirty="0" smtClean="0"/>
              <a:t>A specialist hoist to enable her to mount and dismount the horses into her wheelchair.</a:t>
            </a:r>
          </a:p>
          <a:p>
            <a:pPr marL="285750" indent="-285750">
              <a:buFont typeface="Arial" panose="020B0604020202020204" pitchFamily="34" charset="0"/>
              <a:buChar char="•"/>
            </a:pPr>
            <a:r>
              <a:rPr lang="en-GB" sz="1800" dirty="0" smtClean="0"/>
              <a:t>All terrain specialist wheelchair to access as much of her land and stables as possible.</a:t>
            </a:r>
          </a:p>
          <a:p>
            <a:endParaRPr lang="en-GB" sz="1800" dirty="0"/>
          </a:p>
        </p:txBody>
      </p:sp>
    </p:spTree>
    <p:extLst>
      <p:ext uri="{BB962C8B-B14F-4D97-AF65-F5344CB8AC3E}">
        <p14:creationId xmlns:p14="http://schemas.microsoft.com/office/powerpoint/2010/main" val="4147699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06" y="1844824"/>
            <a:ext cx="10551600" cy="728244"/>
          </a:xfrm>
        </p:spPr>
        <p:txBody>
          <a:bodyPr/>
          <a:lstStyle/>
          <a:p>
            <a:r>
              <a:rPr lang="en-GB" dirty="0" smtClean="0"/>
              <a:t>Client: PM</a:t>
            </a:r>
            <a:endParaRPr lang="en-GB" dirty="0"/>
          </a:p>
        </p:txBody>
      </p:sp>
      <p:sp>
        <p:nvSpPr>
          <p:cNvPr id="3" name="Text Placeholder 2"/>
          <p:cNvSpPr>
            <a:spLocks noGrp="1"/>
          </p:cNvSpPr>
          <p:nvPr>
            <p:ph type="body" idx="1"/>
          </p:nvPr>
        </p:nvSpPr>
        <p:spPr>
          <a:xfrm>
            <a:off x="694606" y="2564904"/>
            <a:ext cx="10555200" cy="4032448"/>
          </a:xfrm>
        </p:spPr>
        <p:txBody>
          <a:bodyPr anchor="t">
            <a:normAutofit lnSpcReduction="10000"/>
          </a:bodyPr>
          <a:lstStyle/>
          <a:p>
            <a:pPr marL="285750" lvl="0" indent="-285750">
              <a:buFont typeface="Arial" panose="020B0604020202020204" pitchFamily="34" charset="0"/>
              <a:buChar char="•"/>
            </a:pPr>
            <a:endParaRPr lang="en-GB" dirty="0" smtClean="0"/>
          </a:p>
          <a:p>
            <a:pPr marL="285750" lvl="0" indent="-285750">
              <a:buFont typeface="Arial" panose="020B0604020202020204" pitchFamily="34" charset="0"/>
              <a:buChar char="•"/>
            </a:pPr>
            <a:r>
              <a:rPr lang="en-GB" dirty="0" smtClean="0"/>
              <a:t>6 berth motorhome with platform lift to allow travel in excess of 1 hour due to pressure injuries</a:t>
            </a:r>
          </a:p>
          <a:p>
            <a:pPr marL="285750" lvl="0" indent="-285750">
              <a:buFont typeface="Arial" panose="020B0604020202020204" pitchFamily="34" charset="0"/>
              <a:buChar char="•"/>
            </a:pPr>
            <a:r>
              <a:rPr lang="en-GB" dirty="0" smtClean="0"/>
              <a:t>Mobile hoist and sling to allow care staff to mobilise onto bed in mobile home.</a:t>
            </a:r>
          </a:p>
          <a:p>
            <a:pPr marL="285750" lvl="0" indent="-285750">
              <a:buFont typeface="Arial" panose="020B0604020202020204" pitchFamily="34" charset="0"/>
              <a:buChar char="•"/>
            </a:pPr>
            <a:r>
              <a:rPr lang="en-GB" dirty="0" smtClean="0"/>
              <a:t>Lightweight air fluidised alternating cell mattress to allow pressure relieving whilst in motorhome.</a:t>
            </a:r>
          </a:p>
          <a:p>
            <a:pPr marL="285750" lvl="0" indent="-285750">
              <a:buFont typeface="Arial" panose="020B0604020202020204" pitchFamily="34" charset="0"/>
              <a:buChar char="•"/>
            </a:pPr>
            <a:r>
              <a:rPr lang="en-GB" dirty="0" smtClean="0"/>
              <a:t>All terrain wheelchair to allow access to all areas. </a:t>
            </a:r>
          </a:p>
          <a:p>
            <a:pPr marL="285750" lvl="0" indent="-285750">
              <a:buFont typeface="Arial" panose="020B0604020202020204" pitchFamily="34" charset="0"/>
              <a:buChar char="•"/>
            </a:pPr>
            <a:r>
              <a:rPr lang="en-GB" dirty="0" smtClean="0"/>
              <a:t>Previous fisherman on his father’s boat on the East Coast.</a:t>
            </a:r>
          </a:p>
          <a:p>
            <a:pPr marL="285750" lvl="0" indent="-285750">
              <a:buFont typeface="Arial" panose="020B0604020202020204" pitchFamily="34" charset="0"/>
              <a:buChar char="•"/>
            </a:pPr>
            <a:r>
              <a:rPr lang="en-GB" dirty="0" smtClean="0"/>
              <a:t>Claimed for adaptations to a boat to allow wheelchair access and to allow client to remain in specialist wheelchair with high specification pressure cushion.</a:t>
            </a:r>
          </a:p>
          <a:p>
            <a:pPr marL="285750" lvl="0" indent="-285750">
              <a:buFont typeface="Arial" panose="020B0604020202020204" pitchFamily="34" charset="0"/>
              <a:buChar char="•"/>
            </a:pPr>
            <a:r>
              <a:rPr lang="en-GB" dirty="0" smtClean="0"/>
              <a:t>Hoisting adaptations on the boat to allow client to move from his wheelchair, if required. </a:t>
            </a:r>
            <a:endParaRPr lang="en-GB" dirty="0"/>
          </a:p>
          <a:p>
            <a:pPr lvl="0"/>
            <a:endParaRPr lang="en-GB" dirty="0" smtClean="0"/>
          </a:p>
          <a:p>
            <a:pPr lvl="0"/>
            <a:r>
              <a:rPr lang="en-GB" dirty="0" smtClean="0"/>
              <a:t>**any client with pressure injuries**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438" y="116633"/>
            <a:ext cx="3866778" cy="2520280"/>
          </a:xfrm>
          <a:prstGeom prst="rect">
            <a:avLst/>
          </a:prstGeom>
        </p:spPr>
      </p:pic>
    </p:spTree>
    <p:extLst>
      <p:ext uri="{BB962C8B-B14F-4D97-AF65-F5344CB8AC3E}">
        <p14:creationId xmlns:p14="http://schemas.microsoft.com/office/powerpoint/2010/main" val="3118822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06" y="1844824"/>
            <a:ext cx="10551600" cy="584228"/>
          </a:xfrm>
        </p:spPr>
        <p:txBody>
          <a:bodyPr/>
          <a:lstStyle/>
          <a:p>
            <a:r>
              <a:rPr lang="en-GB" dirty="0" smtClean="0"/>
              <a:t>Client: PR</a:t>
            </a:r>
            <a:endParaRPr lang="en-GB" dirty="0"/>
          </a:p>
        </p:txBody>
      </p:sp>
      <p:sp>
        <p:nvSpPr>
          <p:cNvPr id="3" name="Text Placeholder 2"/>
          <p:cNvSpPr>
            <a:spLocks noGrp="1"/>
          </p:cNvSpPr>
          <p:nvPr>
            <p:ph type="body" idx="1"/>
          </p:nvPr>
        </p:nvSpPr>
        <p:spPr>
          <a:xfrm>
            <a:off x="622598" y="2492896"/>
            <a:ext cx="10555200" cy="3168352"/>
          </a:xfrm>
        </p:spPr>
        <p:txBody>
          <a:bodyPr anchor="t">
            <a:normAutofit lnSpcReduction="10000"/>
          </a:bodyPr>
          <a:lstStyle/>
          <a:p>
            <a:pPr marL="285750" lvl="0" indent="-285750">
              <a:buFont typeface="Arial" panose="020B0604020202020204" pitchFamily="34" charset="0"/>
              <a:buChar char="•"/>
            </a:pPr>
            <a:r>
              <a:rPr lang="en-GB" dirty="0" smtClean="0"/>
              <a:t>Previous avid lorry spotter spending 5-6 days a week driving around the roads of the UK.</a:t>
            </a:r>
          </a:p>
          <a:p>
            <a:pPr marL="285750" lvl="0" indent="-285750">
              <a:buFont typeface="Arial" panose="020B0604020202020204" pitchFamily="34" charset="0"/>
              <a:buChar char="•"/>
            </a:pPr>
            <a:r>
              <a:rPr lang="en-GB" dirty="0" smtClean="0"/>
              <a:t>Owner of 3 high specification MPVs. She spent most of her money on motor vehicles.</a:t>
            </a:r>
          </a:p>
          <a:p>
            <a:pPr marL="285750" lvl="0" indent="-285750">
              <a:buFont typeface="Arial" panose="020B0604020202020204" pitchFamily="34" charset="0"/>
              <a:buChar char="•"/>
            </a:pPr>
            <a:r>
              <a:rPr lang="en-GB" dirty="0" smtClean="0"/>
              <a:t>Attended national lorry-spotting events annually. </a:t>
            </a:r>
          </a:p>
          <a:p>
            <a:pPr marL="285750" lvl="0" indent="-285750">
              <a:buFont typeface="Arial" panose="020B0604020202020204" pitchFamily="34" charset="0"/>
              <a:buChar char="•"/>
            </a:pPr>
            <a:r>
              <a:rPr lang="en-GB" dirty="0" smtClean="0"/>
              <a:t>Largely bedridden since injury.</a:t>
            </a:r>
          </a:p>
          <a:p>
            <a:pPr marL="285750" lvl="0" indent="-285750">
              <a:buFont typeface="Arial" panose="020B0604020202020204" pitchFamily="34" charset="0"/>
              <a:buChar char="•"/>
            </a:pPr>
            <a:r>
              <a:rPr lang="en-GB" dirty="0" smtClean="0"/>
              <a:t>Motivated entirely by returning to her hobby and pastime. </a:t>
            </a:r>
          </a:p>
          <a:p>
            <a:pPr marL="285750" lvl="0" indent="-285750">
              <a:buFont typeface="Arial" panose="020B0604020202020204" pitchFamily="34" charset="0"/>
              <a:buChar char="•"/>
            </a:pPr>
            <a:r>
              <a:rPr lang="en-GB" dirty="0" smtClean="0"/>
              <a:t>Claiming for a high specification drive on WAV with all carers able to drive. </a:t>
            </a:r>
          </a:p>
          <a:p>
            <a:pPr marL="285750" lvl="0" indent="-285750">
              <a:buFont typeface="Arial" panose="020B0604020202020204" pitchFamily="34" charset="0"/>
              <a:buChar char="•"/>
            </a:pPr>
            <a:r>
              <a:rPr lang="en-GB" dirty="0" smtClean="0"/>
              <a:t>Claiming for additional carer travel and accommodation costs to allow attendance at lorry-spotting events.</a:t>
            </a:r>
          </a:p>
          <a:p>
            <a:pPr marL="285750" lvl="0" indent="-285750">
              <a:buFont typeface="Arial" panose="020B0604020202020204" pitchFamily="34" charset="0"/>
              <a:buChar char="•"/>
            </a:pPr>
            <a:r>
              <a:rPr lang="en-GB" dirty="0" smtClean="0"/>
              <a:t>All-terrain wheelchair claimed as most events largely field-based events.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478" y="4941168"/>
            <a:ext cx="3528392" cy="1800200"/>
          </a:xfrm>
          <a:prstGeom prst="rect">
            <a:avLst/>
          </a:prstGeom>
        </p:spPr>
      </p:pic>
    </p:spTree>
    <p:extLst>
      <p:ext uri="{BB962C8B-B14F-4D97-AF65-F5344CB8AC3E}">
        <p14:creationId xmlns:p14="http://schemas.microsoft.com/office/powerpoint/2010/main" val="1656360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98" y="1772816"/>
            <a:ext cx="10551600" cy="656236"/>
          </a:xfrm>
        </p:spPr>
        <p:txBody>
          <a:bodyPr/>
          <a:lstStyle/>
          <a:p>
            <a:r>
              <a:rPr lang="en-GB" dirty="0" smtClean="0"/>
              <a:t>Client: MM </a:t>
            </a:r>
            <a:endParaRPr lang="en-GB" dirty="0"/>
          </a:p>
        </p:txBody>
      </p:sp>
      <p:sp>
        <p:nvSpPr>
          <p:cNvPr id="3" name="Text Placeholder 2"/>
          <p:cNvSpPr>
            <a:spLocks noGrp="1"/>
          </p:cNvSpPr>
          <p:nvPr>
            <p:ph type="body" idx="1"/>
          </p:nvPr>
        </p:nvSpPr>
        <p:spPr>
          <a:xfrm>
            <a:off x="622598" y="2492896"/>
            <a:ext cx="10555200" cy="4176464"/>
          </a:xfrm>
        </p:spPr>
        <p:txBody>
          <a:bodyPr anchor="t">
            <a:normAutofit fontScale="70000" lnSpcReduction="20000"/>
          </a:bodyPr>
          <a:lstStyle/>
          <a:p>
            <a:pPr marL="285750" lvl="0" indent="-285750">
              <a:buFont typeface="Arial" panose="020B0604020202020204" pitchFamily="34" charset="0"/>
              <a:buChar char="•"/>
            </a:pPr>
            <a:r>
              <a:rPr lang="en-GB" dirty="0" smtClean="0"/>
              <a:t>Client had been homeless since early teens. </a:t>
            </a:r>
          </a:p>
          <a:p>
            <a:pPr marL="285750" lvl="0" indent="-285750">
              <a:buFont typeface="Arial" panose="020B0604020202020204" pitchFamily="34" charset="0"/>
              <a:buChar char="•"/>
            </a:pPr>
            <a:r>
              <a:rPr lang="en-GB" dirty="0"/>
              <a:t>S</a:t>
            </a:r>
            <a:r>
              <a:rPr lang="en-GB" dirty="0" smtClean="0"/>
              <a:t>uffered a catalogue of unhealthy, violent and controlling relationships pre-injury.</a:t>
            </a:r>
          </a:p>
          <a:p>
            <a:pPr marL="285750" lvl="0" indent="-285750">
              <a:buFont typeface="Arial" panose="020B0604020202020204" pitchFamily="34" charset="0"/>
              <a:buChar char="•"/>
            </a:pPr>
            <a:r>
              <a:rPr lang="en-GB" dirty="0" smtClean="0"/>
              <a:t>Huge issues with alcohol and drug addiction.</a:t>
            </a:r>
          </a:p>
          <a:p>
            <a:pPr marL="285750" lvl="0" indent="-285750">
              <a:buFont typeface="Arial" panose="020B0604020202020204" pitchFamily="34" charset="0"/>
              <a:buChar char="•"/>
            </a:pPr>
            <a:r>
              <a:rPr lang="en-GB" dirty="0" smtClean="0"/>
              <a:t>Developed spinal infection (discitis) but was not taken seriously at hospital despite 3-4 attendances.</a:t>
            </a:r>
          </a:p>
          <a:p>
            <a:pPr marL="285750" lvl="0" indent="-285750">
              <a:buFont typeface="Arial" panose="020B0604020202020204" pitchFamily="34" charset="0"/>
              <a:buChar char="•"/>
            </a:pPr>
            <a:r>
              <a:rPr lang="en-GB" dirty="0" smtClean="0"/>
              <a:t>Suffered complete paraplegia and permanent wheelchair reliant. Liability admitted and interim payments arranged.</a:t>
            </a:r>
          </a:p>
          <a:p>
            <a:pPr marL="285750" lvl="0" indent="-285750">
              <a:buFont typeface="Arial" panose="020B0604020202020204" pitchFamily="34" charset="0"/>
              <a:buChar char="•"/>
            </a:pPr>
            <a:r>
              <a:rPr lang="en-GB" dirty="0" smtClean="0"/>
              <a:t>Attempted to manage her addictions but after 2 years sobriety relapsed.</a:t>
            </a:r>
          </a:p>
          <a:p>
            <a:pPr marL="285750" lvl="0" indent="-285750">
              <a:buFont typeface="Arial" panose="020B0604020202020204" pitchFamily="34" charset="0"/>
              <a:buChar char="•"/>
            </a:pPr>
            <a:r>
              <a:rPr lang="en-GB" dirty="0" smtClean="0"/>
              <a:t>Started another relationship with a violent, controlling partner motivated by her claim.</a:t>
            </a:r>
          </a:p>
          <a:p>
            <a:pPr marL="285750" lvl="0" indent="-285750">
              <a:buFont typeface="Arial" panose="020B0604020202020204" pitchFamily="34" charset="0"/>
              <a:buChar char="•"/>
            </a:pPr>
            <a:r>
              <a:rPr lang="en-GB" dirty="0" smtClean="0"/>
              <a:t>Private Case Manager brought in but long periods when difficulty contacting client. </a:t>
            </a:r>
          </a:p>
          <a:p>
            <a:pPr marL="285750" lvl="0" indent="-285750">
              <a:buFont typeface="Arial" panose="020B0604020202020204" pitchFamily="34" charset="0"/>
              <a:buChar char="•"/>
            </a:pPr>
            <a:r>
              <a:rPr lang="en-GB" dirty="0" smtClean="0"/>
              <a:t>Finally, managed to plan a route for her to leave her partner and enter inpatient drug detoxification and rehabilitation. </a:t>
            </a:r>
          </a:p>
          <a:p>
            <a:pPr marL="285750" lvl="0" indent="-285750">
              <a:buFont typeface="Arial" panose="020B0604020202020204" pitchFamily="34" charset="0"/>
              <a:buChar char="•"/>
            </a:pPr>
            <a:r>
              <a:rPr lang="en-GB" dirty="0" smtClean="0"/>
              <a:t>Client agreed to pay for her rehabilitation from her damages in order to improve her life.</a:t>
            </a:r>
          </a:p>
          <a:p>
            <a:pPr marL="285750" lvl="0" indent="-285750">
              <a:buFont typeface="Arial" panose="020B0604020202020204" pitchFamily="34" charset="0"/>
              <a:buChar char="•"/>
            </a:pPr>
            <a:r>
              <a:rPr lang="en-GB" dirty="0" smtClean="0"/>
              <a:t>On completion arranged temporary accommodation near the recovery clinic. </a:t>
            </a:r>
          </a:p>
          <a:p>
            <a:pPr marL="285750" lvl="0" indent="-285750">
              <a:buFont typeface="Arial" panose="020B0604020202020204" pitchFamily="34" charset="0"/>
              <a:buChar char="•"/>
            </a:pPr>
            <a:r>
              <a:rPr lang="en-GB" dirty="0" smtClean="0"/>
              <a:t>She felt very alone in the world with her new sobriety</a:t>
            </a:r>
          </a:p>
          <a:p>
            <a:pPr marL="285750" lvl="0" indent="-285750">
              <a:buFont typeface="Arial" panose="020B0604020202020204" pitchFamily="34" charset="0"/>
              <a:buChar char="•"/>
            </a:pPr>
            <a:r>
              <a:rPr lang="en-GB" dirty="0" smtClean="0"/>
              <a:t>She was very reliant on her care package. </a:t>
            </a:r>
          </a:p>
          <a:p>
            <a:pPr marL="285750" lvl="0" indent="-285750">
              <a:buFont typeface="Arial" panose="020B0604020202020204" pitchFamily="34" charset="0"/>
              <a:buChar char="•"/>
            </a:pPr>
            <a:r>
              <a:rPr lang="en-GB" dirty="0" smtClean="0"/>
              <a:t>Due to her history of building unhealthy dependent relationships, she wanted a dog. </a:t>
            </a:r>
          </a:p>
          <a:p>
            <a:pPr marL="285750" lvl="0" indent="-285750">
              <a:buFont typeface="Arial" panose="020B0604020202020204" pitchFamily="34" charset="0"/>
              <a:buChar char="•"/>
            </a:pPr>
            <a:r>
              <a:rPr lang="en-GB" dirty="0" smtClean="0"/>
              <a:t>Meet Princess! </a:t>
            </a:r>
            <a:r>
              <a:rPr lang="en-GB" dirty="0"/>
              <a:t>4</a:t>
            </a:r>
            <a:r>
              <a:rPr lang="en-GB" dirty="0" smtClean="0"/>
              <a:t> years now with MM and going strong. Both sober and happy. </a:t>
            </a:r>
          </a:p>
          <a:p>
            <a:pPr marL="285750" lvl="0" indent="-285750">
              <a:buFont typeface="Arial" panose="020B0604020202020204" pitchFamily="34" charset="0"/>
              <a:buChar char="•"/>
            </a:pPr>
            <a:endParaRPr lang="en-GB"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430" y="3789040"/>
            <a:ext cx="3901440" cy="2926080"/>
          </a:xfrm>
          <a:prstGeom prst="rect">
            <a:avLst/>
          </a:prstGeom>
        </p:spPr>
      </p:pic>
    </p:spTree>
    <p:extLst>
      <p:ext uri="{BB962C8B-B14F-4D97-AF65-F5344CB8AC3E}">
        <p14:creationId xmlns:p14="http://schemas.microsoft.com/office/powerpoint/2010/main" val="1638497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916832"/>
            <a:ext cx="10551600" cy="648072"/>
          </a:xfrm>
        </p:spPr>
        <p:txBody>
          <a:bodyPr/>
          <a:lstStyle/>
          <a:p>
            <a:r>
              <a:rPr lang="en-GB" dirty="0" smtClean="0"/>
              <a:t>Client: GK</a:t>
            </a:r>
            <a:endParaRPr lang="en-GB" dirty="0"/>
          </a:p>
        </p:txBody>
      </p:sp>
      <p:sp>
        <p:nvSpPr>
          <p:cNvPr id="3" name="Text Placeholder 2"/>
          <p:cNvSpPr>
            <a:spLocks noGrp="1"/>
          </p:cNvSpPr>
          <p:nvPr>
            <p:ph type="body" idx="1"/>
          </p:nvPr>
        </p:nvSpPr>
        <p:spPr>
          <a:xfrm>
            <a:off x="720000" y="2636912"/>
            <a:ext cx="10555200" cy="3888432"/>
          </a:xfrm>
        </p:spPr>
        <p:txBody>
          <a:bodyPr/>
          <a:lstStyle/>
          <a:p>
            <a:pPr marL="285750" indent="-285750">
              <a:buFont typeface="Arial" panose="020B0604020202020204" pitchFamily="34" charset="0"/>
              <a:buChar char="•"/>
            </a:pPr>
            <a:r>
              <a:rPr lang="en-GB" dirty="0" smtClean="0"/>
              <a:t>Client was spinally cord injured.</a:t>
            </a:r>
          </a:p>
          <a:p>
            <a:pPr marL="285750" indent="-285750">
              <a:buFont typeface="Arial" panose="020B0604020202020204" pitchFamily="34" charset="0"/>
              <a:buChar char="•"/>
            </a:pPr>
            <a:r>
              <a:rPr lang="en-GB" dirty="0" smtClean="0"/>
              <a:t>Used to go go-karting with his son regularly. Also carried out mechanics on karts.</a:t>
            </a:r>
          </a:p>
          <a:p>
            <a:pPr marL="285750" indent="-285750">
              <a:buFont typeface="Arial" panose="020B0604020202020204" pitchFamily="34" charset="0"/>
              <a:buChar char="•"/>
            </a:pPr>
            <a:r>
              <a:rPr lang="en-GB" dirty="0" smtClean="0"/>
              <a:t>Claimed for a professional mechanic to assist with karts for future.</a:t>
            </a:r>
          </a:p>
          <a:p>
            <a:pPr marL="285750" indent="-285750">
              <a:buFont typeface="Arial" panose="020B0604020202020204" pitchFamily="34" charset="0"/>
              <a:buChar char="•"/>
            </a:pPr>
            <a:r>
              <a:rPr lang="en-GB" dirty="0" smtClean="0"/>
              <a:t>Initially still went to watch his son go-karting and takes pressure cushion to sit on.</a:t>
            </a:r>
          </a:p>
          <a:p>
            <a:pPr marL="285750" indent="-285750">
              <a:buFont typeface="Arial" panose="020B0604020202020204" pitchFamily="34" charset="0"/>
              <a:buChar char="•"/>
            </a:pPr>
            <a:r>
              <a:rPr lang="en-GB" dirty="0" smtClean="0"/>
              <a:t>With assistance x 2 tried a go-kart and once in was able to drive as normal. </a:t>
            </a:r>
          </a:p>
          <a:p>
            <a:pPr marL="285750" indent="-285750">
              <a:buFont typeface="Arial" panose="020B0604020202020204" pitchFamily="34" charset="0"/>
              <a:buChar char="•"/>
            </a:pPr>
            <a:r>
              <a:rPr lang="en-GB" dirty="0" smtClean="0"/>
              <a:t>Claim included costs for assistance to go-karting for 1 weekend a month.</a:t>
            </a:r>
          </a:p>
          <a:p>
            <a:pPr marL="285750" indent="-285750">
              <a:buFont typeface="Arial" panose="020B0604020202020204" pitchFamily="34" charset="0"/>
              <a:buChar char="•"/>
            </a:pPr>
            <a:r>
              <a:rPr lang="en-GB" dirty="0" smtClean="0"/>
              <a:t>Costs for annual mechanic as previously would have carried out all work himself.</a:t>
            </a:r>
          </a:p>
          <a:p>
            <a:pPr marL="285750" indent="-285750">
              <a:buFont typeface="Arial" panose="020B0604020202020204" pitchFamily="34" charset="0"/>
              <a:buChar char="•"/>
            </a:pPr>
            <a:r>
              <a:rPr lang="en-GB" dirty="0" smtClean="0"/>
              <a:t>Costs for an automatic double awning when go-karting as previously was able to put up himself.</a:t>
            </a:r>
          </a:p>
          <a:p>
            <a:pPr marL="285750" indent="-285750">
              <a:buFont typeface="Arial" panose="020B0604020202020204" pitchFamily="34" charset="0"/>
              <a:buChar char="•"/>
            </a:pPr>
            <a:r>
              <a:rPr lang="en-GB" dirty="0" smtClean="0"/>
              <a:t>Double awning required for the go-karts and his wheelchair. </a:t>
            </a:r>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9582" y="1951112"/>
            <a:ext cx="2540000" cy="1371600"/>
          </a:xfrm>
          <a:prstGeom prst="rect">
            <a:avLst/>
          </a:prstGeom>
        </p:spPr>
      </p:pic>
    </p:spTree>
    <p:extLst>
      <p:ext uri="{BB962C8B-B14F-4D97-AF65-F5344CB8AC3E}">
        <p14:creationId xmlns:p14="http://schemas.microsoft.com/office/powerpoint/2010/main" val="1379428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2598" y="1772816"/>
            <a:ext cx="10551600" cy="656236"/>
          </a:xfrm>
        </p:spPr>
        <p:txBody>
          <a:bodyPr/>
          <a:lstStyle/>
          <a:p>
            <a:r>
              <a:rPr lang="en-GB" dirty="0" smtClean="0"/>
              <a:t>Non-Client: CD</a:t>
            </a:r>
            <a:endParaRPr lang="en-GB" dirty="0"/>
          </a:p>
        </p:txBody>
      </p:sp>
      <p:sp>
        <p:nvSpPr>
          <p:cNvPr id="5" name="Text Placeholder 2"/>
          <p:cNvSpPr>
            <a:spLocks noGrp="1"/>
          </p:cNvSpPr>
          <p:nvPr>
            <p:ph type="body" idx="1"/>
          </p:nvPr>
        </p:nvSpPr>
        <p:spPr>
          <a:xfrm>
            <a:off x="622598" y="2492896"/>
            <a:ext cx="10555200" cy="3600400"/>
          </a:xfrm>
        </p:spPr>
        <p:txBody>
          <a:bodyPr anchor="t">
            <a:normAutofit/>
          </a:bodyPr>
          <a:lstStyle/>
          <a:p>
            <a:pPr lvl="0">
              <a:spcAft>
                <a:spcPts val="1200"/>
              </a:spcAft>
              <a:tabLst>
                <a:tab pos="252095" algn="l"/>
              </a:tabLst>
            </a:pPr>
            <a:endParaRPr lang="en-GB" sz="6400" dirty="0" smtClean="0">
              <a:ea typeface="Arial"/>
              <a:cs typeface="Times New Roman"/>
            </a:endParaRPr>
          </a:p>
          <a:p>
            <a:endParaRPr lang="en-GB" dirty="0"/>
          </a:p>
        </p:txBody>
      </p:sp>
      <p:sp>
        <p:nvSpPr>
          <p:cNvPr id="9" name="Title 1"/>
          <p:cNvSpPr txBox="1">
            <a:spLocks/>
          </p:cNvSpPr>
          <p:nvPr/>
        </p:nvSpPr>
        <p:spPr>
          <a:xfrm>
            <a:off x="622598" y="1772816"/>
            <a:ext cx="10551600" cy="65623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3200" b="0" kern="1200" cap="none" baseline="0">
                <a:solidFill>
                  <a:schemeClr val="tx2"/>
                </a:solidFill>
                <a:latin typeface="+mj-lt"/>
                <a:ea typeface="+mj-ea"/>
                <a:cs typeface="+mj-cs"/>
              </a:defRPr>
            </a:lvl1pPr>
          </a:lstStyle>
          <a:p>
            <a:endParaRPr lang="en-GB" dirty="0"/>
          </a:p>
        </p:txBody>
      </p:sp>
      <p:sp>
        <p:nvSpPr>
          <p:cNvPr id="10" name="Text Placeholder 2"/>
          <p:cNvSpPr txBox="1">
            <a:spLocks/>
          </p:cNvSpPr>
          <p:nvPr/>
        </p:nvSpPr>
        <p:spPr>
          <a:xfrm>
            <a:off x="622598" y="2492896"/>
            <a:ext cx="10555200" cy="3600400"/>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5000"/>
              </a:lnSpc>
              <a:spcBef>
                <a:spcPts val="1000"/>
              </a:spcBef>
              <a:buClr>
                <a:schemeClr val="tx2"/>
              </a:buClr>
              <a:buSzPct val="110000"/>
              <a:buFont typeface="Verdana" panose="020B0604030504040204" pitchFamily="34" charset="0"/>
              <a:buNone/>
              <a:defRPr sz="1600" kern="1200">
                <a:solidFill>
                  <a:schemeClr val="tx2"/>
                </a:solidFill>
                <a:latin typeface="+mn-lt"/>
                <a:ea typeface="+mn-ea"/>
                <a:cs typeface="+mn-cs"/>
              </a:defRPr>
            </a:lvl1pPr>
            <a:lvl2pPr marL="457200" indent="0" algn="l" defTabSz="914400" rtl="0" eaLnBrk="1" latinLnBrk="0" hangingPunct="1">
              <a:lnSpc>
                <a:spcPct val="105000"/>
              </a:lnSpc>
              <a:spcBef>
                <a:spcPts val="600"/>
              </a:spcBef>
              <a:buClr>
                <a:schemeClr val="tx2"/>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105000"/>
              </a:lnSpc>
              <a:spcBef>
                <a:spcPts val="300"/>
              </a:spcBef>
              <a:buClr>
                <a:schemeClr val="tx2"/>
              </a:buClr>
              <a:buSzPct val="110000"/>
              <a:buFont typeface="Verdana" panose="020B060403050404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5000"/>
              </a:lnSpc>
              <a:spcBef>
                <a:spcPts val="300"/>
              </a:spcBef>
              <a:buClr>
                <a:schemeClr val="tx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285750" indent="-285750">
              <a:spcAft>
                <a:spcPts val="1200"/>
              </a:spcAft>
              <a:buFont typeface="Arial" panose="020B0604020202020204" pitchFamily="34" charset="0"/>
              <a:buChar char="•"/>
              <a:tabLst>
                <a:tab pos="252095" algn="l"/>
              </a:tabLst>
            </a:pPr>
            <a:r>
              <a:rPr lang="en-GB" dirty="0" smtClean="0">
                <a:solidFill>
                  <a:srgbClr val="230F2D"/>
                </a:solidFill>
              </a:rPr>
              <a:t>Shoe-</a:t>
            </a:r>
            <a:r>
              <a:rPr lang="en-GB" dirty="0" err="1" smtClean="0">
                <a:solidFill>
                  <a:srgbClr val="230F2D"/>
                </a:solidFill>
              </a:rPr>
              <a:t>aholic</a:t>
            </a:r>
            <a:r>
              <a:rPr lang="en-GB" dirty="0" smtClean="0">
                <a:solidFill>
                  <a:srgbClr val="230F2D"/>
                </a:solidFill>
              </a:rPr>
              <a:t>, dog enthusiast, private client lawyer.</a:t>
            </a:r>
          </a:p>
          <a:p>
            <a:pPr marL="285750" indent="-285750">
              <a:spcAft>
                <a:spcPts val="1200"/>
              </a:spcAft>
              <a:buFont typeface="Arial" panose="020B0604020202020204" pitchFamily="34" charset="0"/>
              <a:buChar char="•"/>
              <a:tabLst>
                <a:tab pos="252095" algn="l"/>
              </a:tabLst>
            </a:pPr>
            <a:r>
              <a:rPr lang="en-GB" dirty="0" smtClean="0">
                <a:solidFill>
                  <a:srgbClr val="230F2D"/>
                </a:solidFill>
              </a:rPr>
              <a:t>Known throughout her office for her vast array of shoes. </a:t>
            </a:r>
          </a:p>
          <a:p>
            <a:pPr marL="285750" indent="-285750">
              <a:spcAft>
                <a:spcPts val="1200"/>
              </a:spcAft>
              <a:buFont typeface="Arial" panose="020B0604020202020204" pitchFamily="34" charset="0"/>
              <a:buChar char="•"/>
              <a:tabLst>
                <a:tab pos="252095" algn="l"/>
              </a:tabLst>
            </a:pPr>
            <a:r>
              <a:rPr lang="en-GB" dirty="0" smtClean="0">
                <a:solidFill>
                  <a:srgbClr val="230F2D"/>
                </a:solidFill>
              </a:rPr>
              <a:t>If injured she would like to be able to continue this hobby, if at all possible. </a:t>
            </a:r>
          </a:p>
          <a:p>
            <a:pPr marL="285750" indent="-285750">
              <a:spcAft>
                <a:spcPts val="1200"/>
              </a:spcAft>
              <a:buFont typeface="Arial" panose="020B0604020202020204" pitchFamily="34" charset="0"/>
              <a:buChar char="•"/>
              <a:tabLst>
                <a:tab pos="252095" algn="l"/>
              </a:tabLst>
            </a:pPr>
            <a:r>
              <a:rPr lang="en-GB" dirty="0" smtClean="0">
                <a:solidFill>
                  <a:srgbClr val="230F2D"/>
                </a:solidFill>
              </a:rPr>
              <a:t>Not straightforward, for instance SCI patients often go up at least one shoe size. </a:t>
            </a:r>
          </a:p>
          <a:p>
            <a:pPr marL="285750" indent="-285750">
              <a:spcAft>
                <a:spcPts val="1200"/>
              </a:spcAft>
              <a:buFont typeface="Arial" panose="020B0604020202020204" pitchFamily="34" charset="0"/>
              <a:buChar char="•"/>
              <a:tabLst>
                <a:tab pos="252095" algn="l"/>
              </a:tabLst>
            </a:pPr>
            <a:r>
              <a:rPr lang="en-GB" dirty="0" smtClean="0">
                <a:solidFill>
                  <a:srgbClr val="230F2D"/>
                </a:solidFill>
              </a:rPr>
              <a:t>Also lack of sensation to feet can lead to risk of pressure injuries. </a:t>
            </a:r>
          </a:p>
          <a:p>
            <a:pPr marL="285750" indent="-285750">
              <a:spcAft>
                <a:spcPts val="1200"/>
              </a:spcAft>
              <a:buFont typeface="Arial" panose="020B0604020202020204" pitchFamily="34" charset="0"/>
              <a:buChar char="•"/>
              <a:tabLst>
                <a:tab pos="252095" algn="l"/>
              </a:tabLst>
            </a:pPr>
            <a:r>
              <a:rPr lang="en-GB" dirty="0" smtClean="0">
                <a:solidFill>
                  <a:srgbClr val="230F2D"/>
                </a:solidFill>
              </a:rPr>
              <a:t>Claim for replacement shoes in new sizes. </a:t>
            </a:r>
          </a:p>
          <a:p>
            <a:pPr marL="285750" indent="-285750">
              <a:spcAft>
                <a:spcPts val="1200"/>
              </a:spcAft>
              <a:buFont typeface="Arial" panose="020B0604020202020204" pitchFamily="34" charset="0"/>
              <a:buChar char="•"/>
              <a:tabLst>
                <a:tab pos="252095" algn="l"/>
              </a:tabLst>
            </a:pPr>
            <a:r>
              <a:rPr lang="en-GB" dirty="0" smtClean="0">
                <a:solidFill>
                  <a:srgbClr val="230F2D"/>
                </a:solidFill>
              </a:rPr>
              <a:t>Claim for pressure relieving pads to insert into the shoes and regular podiatry!</a:t>
            </a:r>
          </a:p>
          <a:p>
            <a:pPr marL="285750" indent="-285750">
              <a:spcAft>
                <a:spcPts val="1200"/>
              </a:spcAft>
              <a:buFont typeface="Arial" panose="020B0604020202020204" pitchFamily="34" charset="0"/>
              <a:buChar char="•"/>
              <a:tabLst>
                <a:tab pos="252095" algn="l"/>
              </a:tabLst>
            </a:pPr>
            <a:endParaRPr lang="en-GB" dirty="0" smtClean="0">
              <a:solidFill>
                <a:srgbClr val="230F2D"/>
              </a:solidFill>
            </a:endParaRPr>
          </a:p>
          <a:p>
            <a:pPr marL="342900" indent="-342900">
              <a:spcAft>
                <a:spcPts val="1200"/>
              </a:spcAft>
              <a:buFont typeface="Symbol"/>
              <a:buChar char=""/>
              <a:tabLst>
                <a:tab pos="252095" algn="l"/>
              </a:tabLst>
            </a:pPr>
            <a:endParaRPr lang="en-GB" dirty="0" smtClean="0">
              <a:ea typeface="Arial"/>
              <a:cs typeface="Times New Roman"/>
            </a:endParaRPr>
          </a:p>
          <a:p>
            <a:endParaRPr lang="en-GB"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5566" y="2996952"/>
            <a:ext cx="2736304" cy="3600400"/>
          </a:xfrm>
          <a:prstGeom prst="rect">
            <a:avLst/>
          </a:prstGeom>
        </p:spPr>
      </p:pic>
    </p:spTree>
    <p:extLst>
      <p:ext uri="{BB962C8B-B14F-4D97-AF65-F5344CB8AC3E}">
        <p14:creationId xmlns:p14="http://schemas.microsoft.com/office/powerpoint/2010/main" val="3564296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2598" y="1772816"/>
            <a:ext cx="10551600" cy="656236"/>
          </a:xfrm>
        </p:spPr>
        <p:txBody>
          <a:bodyPr>
            <a:normAutofit fontScale="90000"/>
          </a:bodyPr>
          <a:lstStyle/>
          <a:p>
            <a:r>
              <a:rPr lang="en-GB" dirty="0" smtClean="0"/>
              <a:t>Non-Client: TM</a:t>
            </a:r>
            <a:br>
              <a:rPr lang="en-GB" dirty="0" smtClean="0"/>
            </a:br>
            <a:endParaRPr lang="en-GB" dirty="0"/>
          </a:p>
        </p:txBody>
      </p:sp>
      <p:sp>
        <p:nvSpPr>
          <p:cNvPr id="5" name="Text Placeholder 2"/>
          <p:cNvSpPr>
            <a:spLocks noGrp="1"/>
          </p:cNvSpPr>
          <p:nvPr>
            <p:ph type="body" idx="1"/>
          </p:nvPr>
        </p:nvSpPr>
        <p:spPr>
          <a:xfrm>
            <a:off x="622598" y="2492896"/>
            <a:ext cx="10555200" cy="4032448"/>
          </a:xfrm>
        </p:spPr>
        <p:txBody>
          <a:bodyPr anchor="t">
            <a:normAutofit fontScale="77500" lnSpcReduction="20000"/>
          </a:bodyPr>
          <a:lstStyle/>
          <a:p>
            <a:pPr marL="285750" lvl="0" indent="-285750">
              <a:spcAft>
                <a:spcPts val="1200"/>
              </a:spcAft>
              <a:buFont typeface="Arial" panose="020B0604020202020204" pitchFamily="34" charset="0"/>
              <a:buChar char="•"/>
              <a:tabLst>
                <a:tab pos="252095" algn="l"/>
              </a:tabLst>
            </a:pPr>
            <a:r>
              <a:rPr lang="en-GB" dirty="0" smtClean="0">
                <a:ea typeface="Arial"/>
                <a:cs typeface="Times New Roman"/>
              </a:rPr>
              <a:t>Sheffield Wednesday ‘Super-Fan’ and private client lawyer. </a:t>
            </a:r>
          </a:p>
          <a:p>
            <a:pPr marL="285750" lvl="0" indent="-285750">
              <a:spcAft>
                <a:spcPts val="1200"/>
              </a:spcAft>
              <a:buFont typeface="Arial" panose="020B0604020202020204" pitchFamily="34" charset="0"/>
              <a:buChar char="•"/>
              <a:tabLst>
                <a:tab pos="252095" algn="l"/>
              </a:tabLst>
            </a:pPr>
            <a:r>
              <a:rPr lang="en-GB" dirty="0" smtClean="0">
                <a:ea typeface="Arial"/>
                <a:cs typeface="Times New Roman"/>
              </a:rPr>
              <a:t>If he was injured (and presumably not working or part-time), he would like to spend his time following SWFC through the season attending as many, if not all, games across the country. </a:t>
            </a:r>
          </a:p>
          <a:p>
            <a:pPr lvl="0">
              <a:spcAft>
                <a:spcPts val="1200"/>
              </a:spcAft>
              <a:tabLst>
                <a:tab pos="252095" algn="l"/>
              </a:tabLst>
            </a:pPr>
            <a:r>
              <a:rPr lang="en-GB" dirty="0" smtClean="0">
                <a:ea typeface="Arial"/>
                <a:cs typeface="Times New Roman"/>
              </a:rPr>
              <a:t>How would you accommodate this in any claim?</a:t>
            </a:r>
          </a:p>
          <a:p>
            <a:pPr marL="285750" lvl="0" indent="-285750">
              <a:spcAft>
                <a:spcPts val="1200"/>
              </a:spcAft>
              <a:buFont typeface="Arial" panose="020B0604020202020204" pitchFamily="34" charset="0"/>
              <a:buChar char="•"/>
              <a:tabLst>
                <a:tab pos="252095" algn="l"/>
              </a:tabLst>
            </a:pPr>
            <a:r>
              <a:rPr lang="en-GB" dirty="0" smtClean="0">
                <a:ea typeface="Arial"/>
                <a:cs typeface="Times New Roman"/>
              </a:rPr>
              <a:t>Any additional costs for his season ticket above what he had paid for prior to his injury.</a:t>
            </a:r>
          </a:p>
          <a:p>
            <a:pPr marL="285750" lvl="0" indent="-285750">
              <a:spcAft>
                <a:spcPts val="1200"/>
              </a:spcAft>
              <a:buFont typeface="Arial" panose="020B0604020202020204" pitchFamily="34" charset="0"/>
              <a:buChar char="•"/>
              <a:tabLst>
                <a:tab pos="252095" algn="l"/>
              </a:tabLst>
            </a:pPr>
            <a:r>
              <a:rPr lang="en-GB" dirty="0" smtClean="0">
                <a:ea typeface="Arial"/>
                <a:cs typeface="Times New Roman"/>
              </a:rPr>
              <a:t>A suitable vehicle that he could drive (if possible) or his family or carers could drive.</a:t>
            </a:r>
          </a:p>
          <a:p>
            <a:pPr marL="285750" lvl="0" indent="-285750">
              <a:spcAft>
                <a:spcPts val="1200"/>
              </a:spcAft>
              <a:buFont typeface="Arial" panose="020B0604020202020204" pitchFamily="34" charset="0"/>
              <a:buChar char="•"/>
              <a:tabLst>
                <a:tab pos="252095" algn="l"/>
              </a:tabLst>
            </a:pPr>
            <a:r>
              <a:rPr lang="en-GB" dirty="0" smtClean="0">
                <a:ea typeface="Arial"/>
                <a:cs typeface="Times New Roman"/>
              </a:rPr>
              <a:t>An allowance for overnight accommodation at any away fixtures with space for carers’ accommodation, as required. </a:t>
            </a:r>
          </a:p>
          <a:p>
            <a:pPr marL="285750" lvl="0" indent="-285750">
              <a:spcAft>
                <a:spcPts val="1200"/>
              </a:spcAft>
              <a:buFont typeface="Arial" panose="020B0604020202020204" pitchFamily="34" charset="0"/>
              <a:buChar char="•"/>
              <a:tabLst>
                <a:tab pos="252095" algn="l"/>
              </a:tabLst>
            </a:pPr>
            <a:r>
              <a:rPr lang="en-GB" dirty="0" smtClean="0">
                <a:ea typeface="Arial"/>
                <a:cs typeface="Times New Roman"/>
              </a:rPr>
              <a:t>If wheelchair reliant, a suitable lightweight manual/power wheelchair and pressure cushion to allow him to easily negotiate the grounds and any stadiums. </a:t>
            </a:r>
          </a:p>
          <a:p>
            <a:pPr marL="285750" lvl="0" indent="-285750">
              <a:spcAft>
                <a:spcPts val="1200"/>
              </a:spcAft>
              <a:buFont typeface="Arial" panose="020B0604020202020204" pitchFamily="34" charset="0"/>
              <a:buChar char="•"/>
              <a:tabLst>
                <a:tab pos="252095" algn="l"/>
              </a:tabLst>
            </a:pPr>
            <a:r>
              <a:rPr lang="en-GB" dirty="0" smtClean="0">
                <a:cs typeface="Times New Roman"/>
              </a:rPr>
              <a:t>Sufficient care to allow travel time to and from any fixtures and to assist throughout any games. Preferably also Sheffield Wednesday supporters but not a prerequisite for recruitment of carers. </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1510" y="188640"/>
            <a:ext cx="2160240" cy="2664296"/>
          </a:xfrm>
          <a:prstGeom prst="rect">
            <a:avLst/>
          </a:prstGeom>
        </p:spPr>
      </p:pic>
    </p:spTree>
    <p:extLst>
      <p:ext uri="{BB962C8B-B14F-4D97-AF65-F5344CB8AC3E}">
        <p14:creationId xmlns:p14="http://schemas.microsoft.com/office/powerpoint/2010/main" val="4151507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060848"/>
            <a:ext cx="10551600" cy="720080"/>
          </a:xfrm>
        </p:spPr>
        <p:txBody>
          <a:bodyPr>
            <a:normAutofit/>
          </a:bodyPr>
          <a:lstStyle/>
          <a:p>
            <a:r>
              <a:rPr lang="en-GB" sz="2800" dirty="0" smtClean="0"/>
              <a:t>Client: PG</a:t>
            </a:r>
            <a:endParaRPr lang="en-GB" sz="2800" dirty="0"/>
          </a:p>
        </p:txBody>
      </p:sp>
      <p:sp>
        <p:nvSpPr>
          <p:cNvPr id="3" name="Text Placeholder 2"/>
          <p:cNvSpPr>
            <a:spLocks noGrp="1"/>
          </p:cNvSpPr>
          <p:nvPr>
            <p:ph type="body" idx="1"/>
          </p:nvPr>
        </p:nvSpPr>
        <p:spPr>
          <a:xfrm>
            <a:off x="693474" y="3645024"/>
            <a:ext cx="10555200" cy="2592288"/>
          </a:xfrm>
        </p:spPr>
        <p:txBody>
          <a:bodyPr>
            <a:noAutofit/>
          </a:bodyPr>
          <a:lstStyle/>
          <a:p>
            <a:pPr marL="285750" indent="-285750">
              <a:buFont typeface="Arial" panose="020B0604020202020204" pitchFamily="34" charset="0"/>
              <a:buChar char="•"/>
            </a:pPr>
            <a:r>
              <a:rPr lang="en-GB" sz="1400" dirty="0" smtClean="0"/>
              <a:t>Pre-injury client spent 3 week+ holidays in Turkey for years with his wife. They had a house in </a:t>
            </a:r>
            <a:r>
              <a:rPr lang="en-GB" sz="1400" dirty="0" err="1" smtClean="0"/>
              <a:t>Karaincir</a:t>
            </a:r>
            <a:r>
              <a:rPr lang="en-GB" sz="1400" dirty="0" smtClean="0"/>
              <a:t>.</a:t>
            </a:r>
          </a:p>
          <a:p>
            <a:pPr marL="285750" indent="-285750">
              <a:buFont typeface="Arial" panose="020B0604020202020204" pitchFamily="34" charset="0"/>
              <a:buChar char="•"/>
            </a:pPr>
            <a:r>
              <a:rPr lang="en-GB" sz="1400" dirty="0" smtClean="0"/>
              <a:t>Suffered a spinal cord injury and could not manage with flights and suspected their travels were over. </a:t>
            </a:r>
          </a:p>
          <a:p>
            <a:pPr marL="285750" indent="-285750">
              <a:buFont typeface="Arial" panose="020B0604020202020204" pitchFamily="34" charset="0"/>
              <a:buChar char="•"/>
            </a:pPr>
            <a:r>
              <a:rPr lang="en-GB" sz="1400" dirty="0" smtClean="0"/>
              <a:t>He was also unable to work so no longer had this to fill his days. </a:t>
            </a:r>
          </a:p>
          <a:p>
            <a:pPr marL="285750" indent="-285750">
              <a:buFont typeface="Arial" panose="020B0604020202020204" pitchFamily="34" charset="0"/>
              <a:buChar char="•"/>
            </a:pPr>
            <a:r>
              <a:rPr lang="en-GB" sz="1400" dirty="0" smtClean="0"/>
              <a:t>Claimed for an adapted motorhome and the adaptations to the grounds of their home to allow wheelchair access.</a:t>
            </a:r>
          </a:p>
          <a:p>
            <a:pPr marL="285750" indent="-285750">
              <a:buFont typeface="Arial" panose="020B0604020202020204" pitchFamily="34" charset="0"/>
              <a:buChar char="•"/>
            </a:pPr>
            <a:r>
              <a:rPr lang="en-GB" sz="1400" dirty="0" smtClean="0"/>
              <a:t>Now takes long holidays with his wife driving to and from Turkey. </a:t>
            </a:r>
          </a:p>
          <a:p>
            <a:pPr marL="285750" indent="-285750">
              <a:buFont typeface="Arial" panose="020B0604020202020204" pitchFamily="34" charset="0"/>
              <a:buChar char="•"/>
            </a:pPr>
            <a:r>
              <a:rPr lang="en-GB" sz="1400" dirty="0" smtClean="0"/>
              <a:t>Following settlement of the claim they contacted us to let us know they had made it to Turkey in their motorhome. His wife had driven them all the way there. They had taken a ferry from Hull to </a:t>
            </a:r>
            <a:r>
              <a:rPr lang="en-GB" sz="1400" dirty="0" err="1" smtClean="0"/>
              <a:t>Zebrugge</a:t>
            </a:r>
            <a:r>
              <a:rPr lang="en-GB" sz="1400" dirty="0" smtClean="0"/>
              <a:t>. Then to Turkey via…..Holland, Germany, Austria, Croatia, Serbia, Macedonia and then Greece. </a:t>
            </a:r>
          </a:p>
          <a:p>
            <a:pPr marL="285750" indent="-285750">
              <a:buFont typeface="Arial" panose="020B0604020202020204" pitchFamily="34" charset="0"/>
              <a:buChar char="•"/>
            </a:pPr>
            <a:r>
              <a:rPr lang="en-GB" sz="1400" dirty="0" smtClean="0"/>
              <a:t>All in 5 days.</a:t>
            </a:r>
          </a:p>
          <a:p>
            <a:pPr marL="285750" indent="-285750">
              <a:buFont typeface="Arial" panose="020B0604020202020204" pitchFamily="34" charset="0"/>
              <a:buChar char="•"/>
            </a:pPr>
            <a:r>
              <a:rPr lang="en-GB" sz="1400" dirty="0" smtClean="0"/>
              <a:t>Part of the claim was also for a carer/driver to relieve his wife when this type of driving became too much. </a:t>
            </a:r>
            <a:endParaRPr lang="en-GB" sz="1400" dirty="0"/>
          </a:p>
        </p:txBody>
      </p:sp>
      <p:pic>
        <p:nvPicPr>
          <p:cNvPr id="4" name="Picture 3"/>
          <p:cNvPicPr>
            <a:picLocks noChangeAspect="1"/>
          </p:cNvPicPr>
          <p:nvPr/>
        </p:nvPicPr>
        <p:blipFill>
          <a:blip r:embed="rId2"/>
          <a:stretch>
            <a:fillRect/>
          </a:stretch>
        </p:blipFill>
        <p:spPr>
          <a:xfrm>
            <a:off x="7175326" y="692696"/>
            <a:ext cx="4514850" cy="1581150"/>
          </a:xfrm>
          <a:prstGeom prst="rect">
            <a:avLst/>
          </a:prstGeom>
        </p:spPr>
      </p:pic>
    </p:spTree>
    <p:extLst>
      <p:ext uri="{BB962C8B-B14F-4D97-AF65-F5344CB8AC3E}">
        <p14:creationId xmlns:p14="http://schemas.microsoft.com/office/powerpoint/2010/main" val="177156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2598" y="1772816"/>
            <a:ext cx="10551600" cy="656236"/>
          </a:xfrm>
        </p:spPr>
        <p:txBody>
          <a:bodyPr/>
          <a:lstStyle/>
          <a:p>
            <a:r>
              <a:rPr lang="en-GB" dirty="0" smtClean="0"/>
              <a:t>	</a:t>
            </a:r>
            <a:endParaRPr lang="en-GB" dirty="0"/>
          </a:p>
        </p:txBody>
      </p:sp>
      <p:sp>
        <p:nvSpPr>
          <p:cNvPr id="5" name="Text Placeholder 2"/>
          <p:cNvSpPr>
            <a:spLocks noGrp="1"/>
          </p:cNvSpPr>
          <p:nvPr>
            <p:ph type="body" idx="1"/>
          </p:nvPr>
        </p:nvSpPr>
        <p:spPr>
          <a:xfrm>
            <a:off x="622598" y="2492896"/>
            <a:ext cx="10555200" cy="3600400"/>
          </a:xfrm>
        </p:spPr>
        <p:txBody>
          <a:bodyPr anchor="t">
            <a:normAutofit/>
          </a:bodyPr>
          <a:lstStyle/>
          <a:p>
            <a:pPr lvl="0"/>
            <a:endParaRPr lang="en-GB" sz="4000" dirty="0" smtClean="0"/>
          </a:p>
          <a:p>
            <a:endParaRPr lang="en-GB" dirty="0" smtClean="0"/>
          </a:p>
          <a:p>
            <a:endParaRPr lang="en-GB" dirty="0"/>
          </a:p>
        </p:txBody>
      </p:sp>
      <p:sp>
        <p:nvSpPr>
          <p:cNvPr id="6" name="Text Placeholder 2"/>
          <p:cNvSpPr txBox="1">
            <a:spLocks/>
          </p:cNvSpPr>
          <p:nvPr/>
        </p:nvSpPr>
        <p:spPr>
          <a:xfrm>
            <a:off x="774998" y="2348880"/>
            <a:ext cx="10555200" cy="4392488"/>
          </a:xfrm>
          <a:prstGeom prst="rect">
            <a:avLst/>
          </a:prstGeom>
        </p:spPr>
        <p:txBody>
          <a:bodyPr vert="horz" lIns="91440" tIns="45720" rIns="91440" bIns="45720" rtlCol="0" anchor="t">
            <a:normAutofit/>
          </a:bodyPr>
          <a:lstStyle>
            <a:lvl1pPr marL="0" indent="0" algn="l" defTabSz="914400" rtl="0" eaLnBrk="1" latinLnBrk="0" hangingPunct="1">
              <a:lnSpc>
                <a:spcPct val="105000"/>
              </a:lnSpc>
              <a:spcBef>
                <a:spcPts val="1000"/>
              </a:spcBef>
              <a:buClr>
                <a:schemeClr val="tx2"/>
              </a:buClr>
              <a:buSzPct val="110000"/>
              <a:buFont typeface="Verdana" panose="020B0604030504040204" pitchFamily="34" charset="0"/>
              <a:buNone/>
              <a:defRPr sz="1600" kern="1200">
                <a:solidFill>
                  <a:schemeClr val="tx2"/>
                </a:solidFill>
                <a:latin typeface="+mn-lt"/>
                <a:ea typeface="+mn-ea"/>
                <a:cs typeface="+mn-cs"/>
              </a:defRPr>
            </a:lvl1pPr>
            <a:lvl2pPr marL="457200" indent="0" algn="l" defTabSz="914400" rtl="0" eaLnBrk="1" latinLnBrk="0" hangingPunct="1">
              <a:lnSpc>
                <a:spcPct val="105000"/>
              </a:lnSpc>
              <a:spcBef>
                <a:spcPts val="600"/>
              </a:spcBef>
              <a:buClr>
                <a:schemeClr val="tx2"/>
              </a:buClr>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105000"/>
              </a:lnSpc>
              <a:spcBef>
                <a:spcPts val="300"/>
              </a:spcBef>
              <a:buClr>
                <a:schemeClr val="tx2"/>
              </a:buClr>
              <a:buSzPct val="110000"/>
              <a:buFont typeface="Verdana" panose="020B060403050404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5000"/>
              </a:lnSpc>
              <a:spcBef>
                <a:spcPts val="300"/>
              </a:spcBef>
              <a:buClr>
                <a:schemeClr val="tx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lvl="0">
              <a:spcAft>
                <a:spcPts val="1200"/>
              </a:spcAft>
              <a:tabLst>
                <a:tab pos="252095" algn="l"/>
              </a:tabLst>
            </a:pPr>
            <a:endParaRPr lang="en-GB" sz="4900" dirty="0" smtClean="0">
              <a:ea typeface="Arial"/>
              <a:cs typeface="Times New Roman"/>
            </a:endParaRPr>
          </a:p>
          <a:p>
            <a:pPr lvl="0">
              <a:spcAft>
                <a:spcPts val="1200"/>
              </a:spcAft>
              <a:tabLst>
                <a:tab pos="252095" algn="l"/>
              </a:tabLst>
            </a:pPr>
            <a:r>
              <a:rPr lang="en-GB" sz="4900" dirty="0">
                <a:ea typeface="Arial"/>
                <a:cs typeface="Times New Roman"/>
              </a:rPr>
              <a:t>	</a:t>
            </a:r>
            <a:r>
              <a:rPr lang="en-GB" sz="4900" dirty="0" smtClean="0">
                <a:ea typeface="Arial"/>
                <a:cs typeface="Times New Roman"/>
              </a:rPr>
              <a:t>			Any Questions?</a:t>
            </a:r>
            <a:endParaRPr lang="en-GB" sz="4900" dirty="0">
              <a:ea typeface="Arial"/>
              <a:cs typeface="Times New Roman"/>
            </a:endParaRPr>
          </a:p>
          <a:p>
            <a:endParaRPr lang="en-GB" dirty="0"/>
          </a:p>
        </p:txBody>
      </p:sp>
    </p:spTree>
    <p:extLst>
      <p:ext uri="{BB962C8B-B14F-4D97-AF65-F5344CB8AC3E}">
        <p14:creationId xmlns:p14="http://schemas.microsoft.com/office/powerpoint/2010/main" val="1374857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4" y="1772816"/>
            <a:ext cx="10551600" cy="720080"/>
          </a:xfrm>
        </p:spPr>
        <p:txBody>
          <a:bodyPr/>
          <a:lstStyle/>
          <a:p>
            <a:r>
              <a:rPr lang="en-GB" smtClean="0"/>
              <a:t>Background</a:t>
            </a:r>
            <a:endParaRPr lang="en-GB" dirty="0"/>
          </a:p>
        </p:txBody>
      </p:sp>
      <p:sp>
        <p:nvSpPr>
          <p:cNvPr id="3" name="Text Placeholder 2"/>
          <p:cNvSpPr>
            <a:spLocks noGrp="1"/>
          </p:cNvSpPr>
          <p:nvPr>
            <p:ph type="body" idx="1"/>
          </p:nvPr>
        </p:nvSpPr>
        <p:spPr>
          <a:xfrm>
            <a:off x="720000" y="2348880"/>
            <a:ext cx="10555200" cy="4392488"/>
          </a:xfrm>
        </p:spPr>
        <p:txBody>
          <a:bodyPr anchor="t">
            <a:normAutofit fontScale="92500" lnSpcReduction="10000"/>
          </a:bodyPr>
          <a:lstStyle/>
          <a:p>
            <a:pPr lvl="0"/>
            <a:endParaRPr lang="en-GB" dirty="0" smtClean="0"/>
          </a:p>
          <a:p>
            <a:pPr marL="285750" indent="-285750">
              <a:buFont typeface="Arial" panose="020B0604020202020204" pitchFamily="34" charset="0"/>
              <a:buChar char="•"/>
            </a:pPr>
            <a:r>
              <a:rPr lang="en-GB" sz="1800" dirty="0"/>
              <a:t>Unlike other law firms, </a:t>
            </a:r>
            <a:r>
              <a:rPr lang="en-GB" sz="1800" dirty="0" smtClean="0"/>
              <a:t>Stewarts focus </a:t>
            </a:r>
            <a:r>
              <a:rPr lang="en-GB" sz="1800" dirty="0"/>
              <a:t>exclusively on claims involving </a:t>
            </a:r>
            <a:r>
              <a:rPr lang="en-GB" sz="1800" dirty="0" smtClean="0"/>
              <a:t>serious injuries, </a:t>
            </a:r>
            <a:r>
              <a:rPr lang="en-GB" sz="1800" dirty="0"/>
              <a:t>in particular </a:t>
            </a:r>
            <a:r>
              <a:rPr lang="en-GB" sz="1800" dirty="0" smtClean="0"/>
              <a:t>brain injury, birth injury and spinal </a:t>
            </a:r>
            <a:r>
              <a:rPr lang="en-GB" sz="1800" dirty="0"/>
              <a:t>cord injury</a:t>
            </a:r>
            <a:r>
              <a:rPr lang="en-GB" sz="1800" dirty="0" smtClean="0"/>
              <a:t>. </a:t>
            </a:r>
          </a:p>
          <a:p>
            <a:pPr marL="285750" indent="-285750">
              <a:buFont typeface="Arial" panose="020B0604020202020204" pitchFamily="34" charset="0"/>
              <a:buChar char="•"/>
            </a:pPr>
            <a:r>
              <a:rPr lang="en-GB" sz="1800" dirty="0" smtClean="0"/>
              <a:t>Life-changing injuries where the whole structure of a client’s previous life may be affected.  </a:t>
            </a:r>
          </a:p>
          <a:p>
            <a:pPr marL="285750" lvl="0" indent="-285750">
              <a:buFont typeface="Arial" panose="020B0604020202020204" pitchFamily="34" charset="0"/>
              <a:buChar char="•"/>
            </a:pPr>
            <a:r>
              <a:rPr lang="en-GB" sz="1800" dirty="0" smtClean="0"/>
              <a:t>This </a:t>
            </a:r>
            <a:r>
              <a:rPr lang="en-GB" sz="1800" dirty="0"/>
              <a:t>talk will </a:t>
            </a:r>
            <a:r>
              <a:rPr lang="en-GB" sz="1800" dirty="0" smtClean="0"/>
              <a:t>focus on the principle of personal injury litigation and compensation generally. Ultimately, focussing on the importance of knowing your client as a person. Not only knowing their detailed pre-injury position but their personality, their motivations and their influences. </a:t>
            </a:r>
          </a:p>
          <a:p>
            <a:pPr marL="285750" lvl="0" indent="-285750">
              <a:buFont typeface="Arial" panose="020B0604020202020204" pitchFamily="34" charset="0"/>
              <a:buChar char="•"/>
            </a:pPr>
            <a:r>
              <a:rPr lang="en-GB" sz="1800" dirty="0" smtClean="0"/>
              <a:t>Establishing from as early as possible their ‘wants’ alongside their actual needs.</a:t>
            </a:r>
          </a:p>
          <a:p>
            <a:pPr marL="285750" lvl="0" indent="-285750">
              <a:buFont typeface="Arial" panose="020B0604020202020204" pitchFamily="34" charset="0"/>
              <a:buChar char="•"/>
            </a:pPr>
            <a:r>
              <a:rPr lang="en-GB" sz="1800" dirty="0" smtClean="0"/>
              <a:t>Working from the onset to build a case that gets the client what they really want for their future. </a:t>
            </a:r>
          </a:p>
          <a:p>
            <a:pPr marL="285750" lvl="0" indent="-285750">
              <a:buFont typeface="Arial" panose="020B0604020202020204" pitchFamily="34" charset="0"/>
              <a:buChar char="•"/>
            </a:pPr>
            <a:r>
              <a:rPr lang="en-GB" sz="1800" dirty="0" smtClean="0"/>
              <a:t>Achieving any goals that they may have hoped to have achieved had they not been injured.</a:t>
            </a:r>
          </a:p>
          <a:p>
            <a:pPr marL="285750" lvl="0" indent="-285750">
              <a:buFont typeface="Arial" panose="020B0604020202020204" pitchFamily="34" charset="0"/>
              <a:buChar char="•"/>
            </a:pPr>
            <a:r>
              <a:rPr lang="en-GB" sz="1800" dirty="0" smtClean="0"/>
              <a:t>Stewarts we have small caseloads to allow a client/person focussed approach from day one. </a:t>
            </a:r>
          </a:p>
          <a:p>
            <a:pPr lvl="0"/>
            <a:endParaRPr lang="en-GB" dirty="0"/>
          </a:p>
          <a:p>
            <a:pPr lvl="1"/>
            <a:endParaRPr lang="en-GB" dirty="0"/>
          </a:p>
          <a:p>
            <a:endParaRPr lang="en-GB" dirty="0"/>
          </a:p>
        </p:txBody>
      </p:sp>
    </p:spTree>
    <p:extLst>
      <p:ext uri="{BB962C8B-B14F-4D97-AF65-F5344CB8AC3E}">
        <p14:creationId xmlns:p14="http://schemas.microsoft.com/office/powerpoint/2010/main" val="1350987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919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06" y="1772816"/>
            <a:ext cx="10551600" cy="728244"/>
          </a:xfrm>
        </p:spPr>
        <p:txBody>
          <a:bodyPr/>
          <a:lstStyle/>
          <a:p>
            <a:r>
              <a:rPr lang="en-GB" dirty="0" smtClean="0"/>
              <a:t>Aim of Presentation </a:t>
            </a:r>
            <a:endParaRPr lang="en-GB" dirty="0"/>
          </a:p>
        </p:txBody>
      </p:sp>
      <p:sp>
        <p:nvSpPr>
          <p:cNvPr id="3" name="Text Placeholder 2"/>
          <p:cNvSpPr>
            <a:spLocks noGrp="1"/>
          </p:cNvSpPr>
          <p:nvPr>
            <p:ph type="body" idx="1"/>
          </p:nvPr>
        </p:nvSpPr>
        <p:spPr>
          <a:xfrm>
            <a:off x="622598" y="2636912"/>
            <a:ext cx="10555200" cy="3888432"/>
          </a:xfrm>
        </p:spPr>
        <p:txBody>
          <a:bodyPr anchor="t">
            <a:normAutofit/>
          </a:bodyPr>
          <a:lstStyle/>
          <a:p>
            <a:pPr marL="285750" lvl="0" indent="-285750">
              <a:buFont typeface="Arial" panose="020B0604020202020204" pitchFamily="34" charset="0"/>
              <a:buChar char="•"/>
            </a:pPr>
            <a:r>
              <a:rPr lang="en-GB" dirty="0" smtClean="0"/>
              <a:t>This basic principles for a compensation claim</a:t>
            </a:r>
            <a:br>
              <a:rPr lang="en-GB" dirty="0" smtClean="0"/>
            </a:br>
            <a:endParaRPr lang="en-GB" dirty="0"/>
          </a:p>
          <a:p>
            <a:pPr marL="285750" lvl="0" indent="-285750">
              <a:buFont typeface="Arial" panose="020B0604020202020204" pitchFamily="34" charset="0"/>
              <a:buChar char="•"/>
            </a:pPr>
            <a:r>
              <a:rPr lang="en-GB" dirty="0"/>
              <a:t>To provide an understanding </a:t>
            </a:r>
            <a:r>
              <a:rPr lang="en-GB" dirty="0" smtClean="0"/>
              <a:t>of how we build a claim for damages for serious injuries</a:t>
            </a:r>
            <a:br>
              <a:rPr lang="en-GB" dirty="0" smtClean="0"/>
            </a:br>
            <a:endParaRPr lang="en-GB" dirty="0"/>
          </a:p>
          <a:p>
            <a:pPr marL="285750" lvl="0" indent="-285750">
              <a:buFont typeface="Arial" panose="020B0604020202020204" pitchFamily="34" charset="0"/>
              <a:buChar char="•"/>
            </a:pPr>
            <a:r>
              <a:rPr lang="en-GB" dirty="0" smtClean="0"/>
              <a:t>The difference </a:t>
            </a:r>
            <a:r>
              <a:rPr lang="en-GB" dirty="0"/>
              <a:t>between clinical negligence and personal injury </a:t>
            </a:r>
            <a:r>
              <a:rPr lang="en-GB" dirty="0" smtClean="0"/>
              <a:t>cases</a:t>
            </a:r>
            <a:r>
              <a:rPr lang="en-GB" dirty="0"/>
              <a:t> </a:t>
            </a:r>
            <a:r>
              <a:rPr lang="en-GB" dirty="0" smtClean="0"/>
              <a:t/>
            </a:r>
            <a:br>
              <a:rPr lang="en-GB" dirty="0" smtClean="0"/>
            </a:br>
            <a:endParaRPr lang="en-GB" dirty="0"/>
          </a:p>
          <a:p>
            <a:pPr marL="285750" lvl="0" indent="-285750">
              <a:buFont typeface="Arial" panose="020B0604020202020204" pitchFamily="34" charset="0"/>
              <a:buChar char="•"/>
            </a:pPr>
            <a:r>
              <a:rPr lang="en-GB" dirty="0" smtClean="0"/>
              <a:t>Understanding how to try and rebuild a client’s life through damages, where possible.</a:t>
            </a:r>
            <a:endParaRPr lang="en-GB" dirty="0"/>
          </a:p>
          <a:p>
            <a:endParaRPr lang="en-GB" i="1" dirty="0" smtClean="0"/>
          </a:p>
          <a:p>
            <a:r>
              <a:rPr lang="en-GB" i="1" dirty="0" smtClean="0"/>
              <a:t>Question: How many people here have brought a claim for compensation? </a:t>
            </a:r>
          </a:p>
          <a:p>
            <a:endParaRPr lang="en-GB" i="1" dirty="0"/>
          </a:p>
          <a:p>
            <a:endParaRPr lang="en-GB" i="1" dirty="0"/>
          </a:p>
          <a:p>
            <a:endParaRPr lang="en-GB" dirty="0"/>
          </a:p>
        </p:txBody>
      </p:sp>
    </p:spTree>
    <p:extLst>
      <p:ext uri="{BB962C8B-B14F-4D97-AF65-F5344CB8AC3E}">
        <p14:creationId xmlns:p14="http://schemas.microsoft.com/office/powerpoint/2010/main" val="3888381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06" y="1772816"/>
            <a:ext cx="10551600" cy="728244"/>
          </a:xfrm>
        </p:spPr>
        <p:txBody>
          <a:bodyPr/>
          <a:lstStyle/>
          <a:p>
            <a:r>
              <a:rPr lang="en-GB" dirty="0" smtClean="0"/>
              <a:t>The Aim of Compensation</a:t>
            </a:r>
            <a:endParaRPr lang="en-GB" dirty="0"/>
          </a:p>
        </p:txBody>
      </p:sp>
      <p:sp>
        <p:nvSpPr>
          <p:cNvPr id="3" name="Text Placeholder 2"/>
          <p:cNvSpPr>
            <a:spLocks noGrp="1"/>
          </p:cNvSpPr>
          <p:nvPr>
            <p:ph type="body" idx="1"/>
          </p:nvPr>
        </p:nvSpPr>
        <p:spPr>
          <a:xfrm>
            <a:off x="694606" y="2348880"/>
            <a:ext cx="10555200" cy="4176464"/>
          </a:xfrm>
        </p:spPr>
        <p:txBody>
          <a:bodyPr anchor="t"/>
          <a:lstStyle/>
          <a:p>
            <a:endParaRPr lang="en-GB" dirty="0" smtClean="0"/>
          </a:p>
          <a:p>
            <a:pPr marL="285750" indent="-285750">
              <a:lnSpc>
                <a:spcPct val="150000"/>
              </a:lnSpc>
              <a:spcAft>
                <a:spcPts val="600"/>
              </a:spcAft>
              <a:buFont typeface="Arial" panose="020B0604020202020204" pitchFamily="34" charset="0"/>
              <a:buChar char="•"/>
            </a:pPr>
            <a:r>
              <a:rPr lang="en-GB" sz="1800" dirty="0" smtClean="0"/>
              <a:t>Compensation is an award of damages/money to provide an unlawfully injured person for all the losses expected to be suffered  by them for the rest of their lives as a result of their injuries. </a:t>
            </a:r>
          </a:p>
          <a:p>
            <a:pPr marL="285750" indent="-285750">
              <a:lnSpc>
                <a:spcPct val="150000"/>
              </a:lnSpc>
              <a:spcAft>
                <a:spcPts val="600"/>
              </a:spcAft>
              <a:buFont typeface="Arial" panose="020B0604020202020204" pitchFamily="34" charset="0"/>
              <a:buChar char="•"/>
            </a:pPr>
            <a:r>
              <a:rPr lang="en-GB" sz="1800" dirty="0" smtClean="0"/>
              <a:t>No more or no less than they need.</a:t>
            </a:r>
          </a:p>
          <a:p>
            <a:pPr marL="285750" indent="-285750">
              <a:lnSpc>
                <a:spcPct val="150000"/>
              </a:lnSpc>
              <a:spcAft>
                <a:spcPts val="600"/>
              </a:spcAft>
              <a:buFont typeface="Arial" panose="020B0604020202020204" pitchFamily="34" charset="0"/>
              <a:buChar char="•"/>
            </a:pPr>
            <a:r>
              <a:rPr lang="en-GB" sz="1800" dirty="0" smtClean="0"/>
              <a:t>Insofar as an amount of money can, it should place that person back into the same position as they would have been </a:t>
            </a:r>
            <a:r>
              <a:rPr lang="en-GB" sz="1800" u="sng" dirty="0" smtClean="0"/>
              <a:t>‘but for’</a:t>
            </a:r>
            <a:r>
              <a:rPr lang="en-GB" sz="1800" dirty="0" smtClean="0"/>
              <a:t> their injuries. </a:t>
            </a:r>
          </a:p>
          <a:p>
            <a:pPr marL="285750" indent="-285750">
              <a:lnSpc>
                <a:spcPct val="150000"/>
              </a:lnSpc>
              <a:spcAft>
                <a:spcPts val="600"/>
              </a:spcAft>
              <a:buFont typeface="Arial" panose="020B0604020202020204" pitchFamily="34" charset="0"/>
              <a:buChar char="•"/>
            </a:pPr>
            <a:r>
              <a:rPr lang="en-GB" sz="1800" dirty="0" smtClean="0"/>
              <a:t>Claims in the UK are based on 100% compensation principle.</a:t>
            </a:r>
          </a:p>
        </p:txBody>
      </p:sp>
    </p:spTree>
    <p:extLst>
      <p:ext uri="{BB962C8B-B14F-4D97-AF65-F5344CB8AC3E}">
        <p14:creationId xmlns:p14="http://schemas.microsoft.com/office/powerpoint/2010/main" val="3991670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06" y="1844824"/>
            <a:ext cx="10551600" cy="656236"/>
          </a:xfrm>
        </p:spPr>
        <p:txBody>
          <a:bodyPr/>
          <a:lstStyle/>
          <a:p>
            <a:r>
              <a:rPr lang="en-GB" dirty="0" smtClean="0"/>
              <a:t>Clinical Negligence &amp; Personal Injury Claims</a:t>
            </a:r>
            <a:endParaRPr lang="en-GB" dirty="0"/>
          </a:p>
        </p:txBody>
      </p:sp>
      <p:sp>
        <p:nvSpPr>
          <p:cNvPr id="3" name="Text Placeholder 2"/>
          <p:cNvSpPr>
            <a:spLocks noGrp="1"/>
          </p:cNvSpPr>
          <p:nvPr>
            <p:ph type="body" idx="1"/>
          </p:nvPr>
        </p:nvSpPr>
        <p:spPr>
          <a:xfrm>
            <a:off x="694606" y="2492896"/>
            <a:ext cx="10555200" cy="4032448"/>
          </a:xfrm>
        </p:spPr>
        <p:txBody>
          <a:bodyPr anchor="t">
            <a:normAutofit fontScale="70000" lnSpcReduction="20000"/>
          </a:bodyPr>
          <a:lstStyle/>
          <a:p>
            <a:pPr marL="285750" lvl="0" indent="-285750">
              <a:buFont typeface="Arial" panose="020B0604020202020204" pitchFamily="34" charset="0"/>
              <a:buChar char="•"/>
            </a:pPr>
            <a:r>
              <a:rPr lang="en-GB" b="1" dirty="0" smtClean="0"/>
              <a:t>Clinical Negligence </a:t>
            </a:r>
          </a:p>
          <a:p>
            <a:pPr lvl="0"/>
            <a:r>
              <a:rPr lang="en-GB" dirty="0" smtClean="0"/>
              <a:t>Claims against hospitals, clinics, doctors, dentists, surgeons, nurses and therapists. </a:t>
            </a:r>
          </a:p>
          <a:p>
            <a:pPr lvl="0"/>
            <a:r>
              <a:rPr lang="en-GB" dirty="0" smtClean="0"/>
              <a:t>Usually involve claims against the NHS but also against private providers (Spire/BMI/BUPA/Virgin Care) or the individual (private surgeons).</a:t>
            </a:r>
          </a:p>
          <a:p>
            <a:pPr lvl="0"/>
            <a:r>
              <a:rPr lang="en-GB" dirty="0" smtClean="0"/>
              <a:t>Commonly defended so liability has to be established before any compensation can be calculated.</a:t>
            </a:r>
          </a:p>
          <a:p>
            <a:pPr lvl="0"/>
            <a:r>
              <a:rPr lang="en-GB" dirty="0" smtClean="0"/>
              <a:t>Interim payments during the case may not be possible. </a:t>
            </a:r>
          </a:p>
          <a:p>
            <a:pPr lvl="0"/>
            <a:r>
              <a:rPr lang="en-GB" dirty="0" smtClean="0"/>
              <a:t>In these cases, private multidisciplinary team involvement can be delayed for many years whilst breach of duty by a clinician or hospital is proved and the link to the clients injuries established. </a:t>
            </a:r>
          </a:p>
          <a:p>
            <a:pPr lvl="0"/>
            <a:endParaRPr lang="en-GB" dirty="0"/>
          </a:p>
          <a:p>
            <a:pPr marL="285750" lvl="0" indent="-285750">
              <a:buFont typeface="Arial" panose="020B0604020202020204" pitchFamily="34" charset="0"/>
              <a:buChar char="•"/>
            </a:pPr>
            <a:r>
              <a:rPr lang="en-GB" b="1" dirty="0" smtClean="0"/>
              <a:t>Personal Injury </a:t>
            </a:r>
          </a:p>
          <a:p>
            <a:pPr lvl="0"/>
            <a:r>
              <a:rPr lang="en-GB" dirty="0" smtClean="0"/>
              <a:t>Accidents - RTAs, Accidents at Work, Occupier’s Liability (claims within someone’s premises), travel and holiday claims.</a:t>
            </a:r>
          </a:p>
          <a:p>
            <a:pPr lvl="0"/>
            <a:r>
              <a:rPr lang="en-GB" dirty="0" smtClean="0"/>
              <a:t>Usually involve an insurance company providing cover for the person or company who caused the accident or was at fault.</a:t>
            </a:r>
          </a:p>
          <a:p>
            <a:pPr lvl="0"/>
            <a:r>
              <a:rPr lang="en-GB" dirty="0"/>
              <a:t>C</a:t>
            </a:r>
            <a:r>
              <a:rPr lang="en-GB" dirty="0" smtClean="0"/>
              <a:t>ommonly liability is established or admitted from the onset so compensation can start to be calculated from the beginning. </a:t>
            </a:r>
          </a:p>
          <a:p>
            <a:pPr lvl="0"/>
            <a:r>
              <a:rPr lang="en-GB" dirty="0" smtClean="0"/>
              <a:t>Interim payments are easier to obtain at the early stages of the claim.</a:t>
            </a:r>
          </a:p>
          <a:p>
            <a:pPr lvl="0"/>
            <a:r>
              <a:rPr lang="en-GB" dirty="0" smtClean="0"/>
              <a:t>Clients can start to use their damages to repair their lives at the earliest opportunity. Care packages, private therapy, case management, housing, equipment, </a:t>
            </a:r>
            <a:endParaRPr lang="en-GB" dirty="0"/>
          </a:p>
          <a:p>
            <a:endParaRPr lang="en-GB" dirty="0"/>
          </a:p>
        </p:txBody>
      </p:sp>
    </p:spTree>
    <p:extLst>
      <p:ext uri="{BB962C8B-B14F-4D97-AF65-F5344CB8AC3E}">
        <p14:creationId xmlns:p14="http://schemas.microsoft.com/office/powerpoint/2010/main" val="1479855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06" y="1772816"/>
            <a:ext cx="10551600" cy="656236"/>
          </a:xfrm>
        </p:spPr>
        <p:txBody>
          <a:bodyPr>
            <a:normAutofit/>
          </a:bodyPr>
          <a:lstStyle/>
          <a:p>
            <a:r>
              <a:rPr lang="en-GB" sz="2800" dirty="0" smtClean="0"/>
              <a:t>Headings of Loss</a:t>
            </a:r>
            <a:endParaRPr lang="en-GB" sz="2800" dirty="0"/>
          </a:p>
        </p:txBody>
      </p:sp>
      <p:sp>
        <p:nvSpPr>
          <p:cNvPr id="3" name="Text Placeholder 2"/>
          <p:cNvSpPr>
            <a:spLocks noGrp="1"/>
          </p:cNvSpPr>
          <p:nvPr>
            <p:ph type="body" idx="1"/>
          </p:nvPr>
        </p:nvSpPr>
        <p:spPr>
          <a:xfrm>
            <a:off x="694606" y="2348880"/>
            <a:ext cx="10555200" cy="4248472"/>
          </a:xfrm>
        </p:spPr>
        <p:txBody>
          <a:bodyPr anchor="t"/>
          <a:lstStyle/>
          <a:p>
            <a:pPr marL="285750" indent="-285750">
              <a:buFont typeface="Arial" panose="020B0604020202020204" pitchFamily="34" charset="0"/>
              <a:buChar char="•"/>
            </a:pPr>
            <a:r>
              <a:rPr lang="en-GB" dirty="0" smtClean="0"/>
              <a:t>General Damages – Payment for the actual injury/injuries – JC Guidelines – Tariff scheme</a:t>
            </a:r>
          </a:p>
          <a:p>
            <a:pPr marL="285750" indent="-285750">
              <a:buFont typeface="Arial" panose="020B0604020202020204" pitchFamily="34" charset="0"/>
              <a:buChar char="•"/>
            </a:pPr>
            <a:r>
              <a:rPr lang="en-GB" dirty="0" smtClean="0"/>
              <a:t>Loss of Earnings/Pensions – in full or in part where a client could return to some form of work</a:t>
            </a:r>
          </a:p>
          <a:p>
            <a:pPr marL="285750" indent="-285750">
              <a:buFont typeface="Arial" panose="020B0604020202020204" pitchFamily="34" charset="0"/>
              <a:buChar char="•"/>
            </a:pPr>
            <a:r>
              <a:rPr lang="en-GB" dirty="0" smtClean="0"/>
              <a:t>Care and Case Management – Largest part of most claims</a:t>
            </a:r>
          </a:p>
          <a:p>
            <a:pPr marL="285750" indent="-285750">
              <a:buFont typeface="Arial" panose="020B0604020202020204" pitchFamily="34" charset="0"/>
              <a:buChar char="•"/>
            </a:pPr>
            <a:r>
              <a:rPr lang="en-GB" dirty="0" smtClean="0"/>
              <a:t>Accommodation – Adaptations and any purchase costs for a suitable property.</a:t>
            </a:r>
          </a:p>
          <a:p>
            <a:pPr marL="285750" indent="-285750">
              <a:buFont typeface="Arial" panose="020B0604020202020204" pitchFamily="34" charset="0"/>
              <a:buChar char="•"/>
            </a:pPr>
            <a:r>
              <a:rPr lang="en-GB" dirty="0" smtClean="0"/>
              <a:t>Travel and Transport – Vehicles/Drivers/Car adaptations/Motorhomes/Taxis/Private Ambulances</a:t>
            </a:r>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42" y="4293096"/>
            <a:ext cx="5112567" cy="244827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150" y="4293096"/>
            <a:ext cx="5472608" cy="2448271"/>
          </a:xfrm>
          <a:prstGeom prst="rect">
            <a:avLst/>
          </a:prstGeom>
        </p:spPr>
      </p:pic>
    </p:spTree>
    <p:extLst>
      <p:ext uri="{BB962C8B-B14F-4D97-AF65-F5344CB8AC3E}">
        <p14:creationId xmlns:p14="http://schemas.microsoft.com/office/powerpoint/2010/main" val="2621871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06" y="1844824"/>
            <a:ext cx="10551600" cy="584228"/>
          </a:xfrm>
        </p:spPr>
        <p:txBody>
          <a:bodyPr>
            <a:normAutofit/>
          </a:bodyPr>
          <a:lstStyle/>
          <a:p>
            <a:r>
              <a:rPr lang="en-GB" sz="2400" dirty="0" smtClean="0"/>
              <a:t>Headings of Loss </a:t>
            </a:r>
            <a:r>
              <a:rPr lang="en-GB" sz="2400" dirty="0" err="1" smtClean="0"/>
              <a:t>cont</a:t>
            </a:r>
            <a:r>
              <a:rPr lang="en-GB" sz="2400" dirty="0" smtClean="0"/>
              <a:t>….</a:t>
            </a:r>
            <a:endParaRPr lang="en-GB" sz="2400" dirty="0"/>
          </a:p>
        </p:txBody>
      </p:sp>
      <p:sp>
        <p:nvSpPr>
          <p:cNvPr id="3" name="Text Placeholder 2"/>
          <p:cNvSpPr>
            <a:spLocks noGrp="1"/>
          </p:cNvSpPr>
          <p:nvPr>
            <p:ph type="body" idx="1"/>
          </p:nvPr>
        </p:nvSpPr>
        <p:spPr>
          <a:xfrm>
            <a:off x="694606" y="2492896"/>
            <a:ext cx="10555200" cy="4365104"/>
          </a:xfrm>
        </p:spPr>
        <p:txBody>
          <a:bodyPr anchor="t">
            <a:normAutofit/>
          </a:bodyPr>
          <a:lstStyle/>
          <a:p>
            <a:pPr marL="285750" lvl="0" indent="-285750">
              <a:buFont typeface="Arial" panose="020B0604020202020204" pitchFamily="34" charset="0"/>
              <a:buChar char="•"/>
            </a:pPr>
            <a:r>
              <a:rPr lang="en-GB" sz="1800" dirty="0" smtClean="0"/>
              <a:t>Aids and Equipment – Limitless options – Anything to allow the person to achieve their Activities of Daily Living. In any way possible…..</a:t>
            </a:r>
          </a:p>
          <a:p>
            <a:pPr marL="285750" lvl="0" indent="-285750">
              <a:buFont typeface="Arial" panose="020B0604020202020204" pitchFamily="34" charset="0"/>
              <a:buChar char="•"/>
            </a:pPr>
            <a:endParaRPr lang="en-GB" dirty="0"/>
          </a:p>
        </p:txBody>
      </p:sp>
      <p:pic>
        <p:nvPicPr>
          <p:cNvPr id="4" name="Picture 3"/>
          <p:cNvPicPr>
            <a:picLocks noChangeAspect="1"/>
          </p:cNvPicPr>
          <p:nvPr/>
        </p:nvPicPr>
        <p:blipFill>
          <a:blip r:embed="rId2"/>
          <a:stretch>
            <a:fillRect/>
          </a:stretch>
        </p:blipFill>
        <p:spPr>
          <a:xfrm>
            <a:off x="190550" y="4941167"/>
            <a:ext cx="2488017" cy="17708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839" y="4941167"/>
            <a:ext cx="3246659" cy="1770882"/>
          </a:xfrm>
          <a:prstGeom prst="rect">
            <a:avLst/>
          </a:prstGeom>
        </p:spPr>
      </p:pic>
      <p:pic>
        <p:nvPicPr>
          <p:cNvPr id="6" name="Picture 5"/>
          <p:cNvPicPr>
            <a:picLocks noChangeAspect="1"/>
          </p:cNvPicPr>
          <p:nvPr/>
        </p:nvPicPr>
        <p:blipFill>
          <a:blip r:embed="rId4"/>
          <a:stretch>
            <a:fillRect/>
          </a:stretch>
        </p:blipFill>
        <p:spPr>
          <a:xfrm>
            <a:off x="6133770" y="4941167"/>
            <a:ext cx="3057779" cy="1770882"/>
          </a:xfrm>
          <a:prstGeom prst="rect">
            <a:avLst/>
          </a:prstGeom>
        </p:spPr>
      </p:pic>
      <p:pic>
        <p:nvPicPr>
          <p:cNvPr id="7" name="Picture 6"/>
          <p:cNvPicPr>
            <a:picLocks noChangeAspect="1"/>
          </p:cNvPicPr>
          <p:nvPr/>
        </p:nvPicPr>
        <p:blipFill>
          <a:blip r:embed="rId5"/>
          <a:stretch>
            <a:fillRect/>
          </a:stretch>
        </p:blipFill>
        <p:spPr>
          <a:xfrm>
            <a:off x="9263558" y="4941167"/>
            <a:ext cx="2808313" cy="177088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50" y="3140968"/>
            <a:ext cx="2520280" cy="173635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2839" y="3140968"/>
            <a:ext cx="3246659" cy="1736356"/>
          </a:xfrm>
          <a:prstGeom prst="rect">
            <a:avLst/>
          </a:prstGeom>
        </p:spPr>
      </p:pic>
      <p:pic>
        <p:nvPicPr>
          <p:cNvPr id="11" name="Picture 10"/>
          <p:cNvPicPr>
            <a:picLocks noChangeAspect="1"/>
          </p:cNvPicPr>
          <p:nvPr/>
        </p:nvPicPr>
        <p:blipFill>
          <a:blip r:embed="rId8"/>
          <a:stretch>
            <a:fillRect/>
          </a:stretch>
        </p:blipFill>
        <p:spPr>
          <a:xfrm>
            <a:off x="6133769" y="3140968"/>
            <a:ext cx="3057780" cy="173635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63558" y="3140968"/>
            <a:ext cx="2808313" cy="1736355"/>
          </a:xfrm>
          <a:prstGeom prst="rect">
            <a:avLst/>
          </a:prstGeom>
        </p:spPr>
      </p:pic>
      <p:sp>
        <p:nvSpPr>
          <p:cNvPr id="13" name="TextBox 12"/>
          <p:cNvSpPr txBox="1"/>
          <p:nvPr/>
        </p:nvSpPr>
        <p:spPr>
          <a:xfrm>
            <a:off x="10487694" y="3140968"/>
            <a:ext cx="1080120" cy="504056"/>
          </a:xfrm>
          <a:prstGeom prst="rect">
            <a:avLst/>
          </a:prstGeom>
          <a:solidFill>
            <a:schemeClr val="bg1"/>
          </a:solidFill>
        </p:spPr>
        <p:txBody>
          <a:bodyPr wrap="square" rtlCol="0">
            <a:spAutoFit/>
          </a:bodyPr>
          <a:lstStyle/>
          <a:p>
            <a:endParaRPr lang="en-GB" dirty="0"/>
          </a:p>
        </p:txBody>
      </p:sp>
      <p:sp>
        <p:nvSpPr>
          <p:cNvPr id="14" name="AutoShape 4" descr="Image result for igaze image"/>
          <p:cNvSpPr>
            <a:spLocks noChangeAspect="1" noChangeArrowheads="1"/>
          </p:cNvSpPr>
          <p:nvPr/>
        </p:nvSpPr>
        <p:spPr bwMode="auto">
          <a:xfrm>
            <a:off x="63500" y="-136525"/>
            <a:ext cx="14097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10"/>
          <a:stretch>
            <a:fillRect/>
          </a:stretch>
        </p:blipFill>
        <p:spPr>
          <a:xfrm>
            <a:off x="9695606" y="174974"/>
            <a:ext cx="2286000" cy="2286000"/>
          </a:xfrm>
          <a:prstGeom prst="rect">
            <a:avLst/>
          </a:prstGeom>
        </p:spPr>
      </p:pic>
    </p:spTree>
    <p:extLst>
      <p:ext uri="{BB962C8B-B14F-4D97-AF65-F5344CB8AC3E}">
        <p14:creationId xmlns:p14="http://schemas.microsoft.com/office/powerpoint/2010/main" val="3940298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06" y="1844824"/>
            <a:ext cx="10551600" cy="584228"/>
          </a:xfrm>
        </p:spPr>
        <p:txBody>
          <a:bodyPr/>
          <a:lstStyle/>
          <a:p>
            <a:r>
              <a:rPr lang="en-GB" dirty="0" smtClean="0"/>
              <a:t>Headings of Loss </a:t>
            </a:r>
            <a:r>
              <a:rPr lang="en-GB" dirty="0" err="1" smtClean="0"/>
              <a:t>cont</a:t>
            </a:r>
            <a:r>
              <a:rPr lang="en-GB" dirty="0" smtClean="0"/>
              <a:t>……..</a:t>
            </a:r>
            <a:endParaRPr lang="en-GB" dirty="0"/>
          </a:p>
        </p:txBody>
      </p:sp>
      <p:sp>
        <p:nvSpPr>
          <p:cNvPr id="3" name="Text Placeholder 2"/>
          <p:cNvSpPr>
            <a:spLocks noGrp="1"/>
          </p:cNvSpPr>
          <p:nvPr>
            <p:ph type="body" idx="1"/>
          </p:nvPr>
        </p:nvSpPr>
        <p:spPr>
          <a:xfrm>
            <a:off x="694606" y="2492896"/>
            <a:ext cx="10555200" cy="4104456"/>
          </a:xfrm>
        </p:spPr>
        <p:txBody>
          <a:bodyPr anchor="t">
            <a:normAutofit lnSpcReduction="10000"/>
          </a:bodyPr>
          <a:lstStyle/>
          <a:p>
            <a:pPr marL="285750" indent="-285750">
              <a:buFont typeface="Arial" panose="020B0604020202020204" pitchFamily="34" charset="0"/>
              <a:buChar char="•"/>
            </a:pPr>
            <a:r>
              <a:rPr lang="en-GB" sz="2000" dirty="0" smtClean="0"/>
              <a:t>Medical and Therapy Costs</a:t>
            </a:r>
          </a:p>
          <a:p>
            <a:r>
              <a:rPr lang="en-GB" dirty="0" smtClean="0"/>
              <a:t>Private inpatient treatment/rehabilitation periodically throughout life</a:t>
            </a:r>
          </a:p>
          <a:p>
            <a:r>
              <a:rPr lang="en-GB" dirty="0" smtClean="0"/>
              <a:t>Physiotherapy, Hydrotherapy, Massage Therapy</a:t>
            </a:r>
          </a:p>
          <a:p>
            <a:r>
              <a:rPr lang="en-GB" dirty="0" smtClean="0"/>
              <a:t>Occupational Therapy</a:t>
            </a:r>
          </a:p>
          <a:p>
            <a:r>
              <a:rPr lang="en-GB" dirty="0" smtClean="0"/>
              <a:t>Private Psychology/Counselling </a:t>
            </a:r>
          </a:p>
          <a:p>
            <a:r>
              <a:rPr lang="en-GB" dirty="0" smtClean="0"/>
              <a:t>Inpatient admissions for treatment – addictions, PTSD, Counselling (immediate and future provision)</a:t>
            </a:r>
          </a:p>
          <a:p>
            <a:r>
              <a:rPr lang="en-GB" dirty="0" smtClean="0"/>
              <a:t>Private Annual Reviews – Spinal, Brain Injury – Private MDT with Care Package Providers</a:t>
            </a:r>
          </a:p>
          <a:p>
            <a:r>
              <a:rPr lang="en-GB" dirty="0" smtClean="0"/>
              <a:t>Art Therapy </a:t>
            </a:r>
          </a:p>
          <a:p>
            <a:r>
              <a:rPr lang="en-GB" dirty="0" smtClean="0"/>
              <a:t>Music Therapy</a:t>
            </a:r>
          </a:p>
          <a:p>
            <a:r>
              <a:rPr lang="en-GB" dirty="0" smtClean="0"/>
              <a:t>Private Educational assistance/Tutors for Children</a:t>
            </a:r>
          </a:p>
          <a:p>
            <a:r>
              <a:rPr lang="en-GB" dirty="0" smtClean="0"/>
              <a:t>Speech Therapy</a:t>
            </a:r>
          </a:p>
        </p:txBody>
      </p:sp>
    </p:spTree>
    <p:extLst>
      <p:ext uri="{BB962C8B-B14F-4D97-AF65-F5344CB8AC3E}">
        <p14:creationId xmlns:p14="http://schemas.microsoft.com/office/powerpoint/2010/main" val="1342408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06" y="1844824"/>
            <a:ext cx="10551600" cy="656236"/>
          </a:xfrm>
        </p:spPr>
        <p:txBody>
          <a:bodyPr/>
          <a:lstStyle/>
          <a:p>
            <a:r>
              <a:rPr lang="en-GB" dirty="0" smtClean="0"/>
              <a:t>Headings of Loss </a:t>
            </a:r>
            <a:r>
              <a:rPr lang="en-GB" dirty="0" err="1" smtClean="0"/>
              <a:t>cont</a:t>
            </a:r>
            <a:r>
              <a:rPr lang="en-GB" dirty="0" smtClean="0"/>
              <a:t>……</a:t>
            </a:r>
            <a:endParaRPr lang="en-GB" dirty="0"/>
          </a:p>
        </p:txBody>
      </p:sp>
      <p:sp>
        <p:nvSpPr>
          <p:cNvPr id="3" name="Text Placeholder 2"/>
          <p:cNvSpPr>
            <a:spLocks noGrp="1"/>
          </p:cNvSpPr>
          <p:nvPr>
            <p:ph type="body" idx="1"/>
          </p:nvPr>
        </p:nvSpPr>
        <p:spPr>
          <a:xfrm>
            <a:off x="694606" y="2420888"/>
            <a:ext cx="10555200" cy="4176464"/>
          </a:xfrm>
        </p:spPr>
        <p:txBody>
          <a:bodyPr anchor="t"/>
          <a:lstStyle/>
          <a:p>
            <a:pPr marL="285750" indent="-285750">
              <a:buFont typeface="Arial" panose="020B0604020202020204" pitchFamily="34" charset="0"/>
              <a:buChar char="•"/>
            </a:pPr>
            <a:r>
              <a:rPr lang="en-GB" sz="2400" dirty="0" smtClean="0"/>
              <a:t>Holidays</a:t>
            </a:r>
          </a:p>
          <a:p>
            <a:r>
              <a:rPr lang="en-GB" dirty="0" smtClean="0"/>
              <a:t>Previous holidays in the years before injury. Short breaks, two weeks, two months? </a:t>
            </a:r>
          </a:p>
          <a:p>
            <a:r>
              <a:rPr lang="en-GB" dirty="0" smtClean="0"/>
              <a:t>Family holidays – activity holidays – skiing, sailing, scuba diving, trekking. </a:t>
            </a:r>
          </a:p>
          <a:p>
            <a:r>
              <a:rPr lang="en-GB" dirty="0" smtClean="0"/>
              <a:t>Other children within the family.</a:t>
            </a:r>
          </a:p>
          <a:p>
            <a:r>
              <a:rPr lang="en-GB" dirty="0" smtClean="0"/>
              <a:t>Additional costs to carry out same level and style of holiday as before holiday.</a:t>
            </a:r>
          </a:p>
          <a:p>
            <a:r>
              <a:rPr lang="en-GB" dirty="0" smtClean="0"/>
              <a:t>Upgrading flights to allow space for travel.</a:t>
            </a:r>
          </a:p>
          <a:p>
            <a:r>
              <a:rPr lang="en-GB" dirty="0" smtClean="0"/>
              <a:t>Cost of transporting equipment required.</a:t>
            </a:r>
          </a:p>
          <a:p>
            <a:r>
              <a:rPr lang="en-GB" dirty="0" smtClean="0"/>
              <a:t>Additional costs for accommodation. </a:t>
            </a:r>
          </a:p>
          <a:p>
            <a:r>
              <a:rPr lang="en-GB" dirty="0" smtClean="0"/>
              <a:t>Additional costs for carers travel and accommodation.</a:t>
            </a:r>
          </a:p>
          <a:p>
            <a:r>
              <a:rPr lang="en-GB" dirty="0" smtClean="0"/>
              <a:t>Additional travel costs at destination – car/WAV hire, taxis etc. </a:t>
            </a:r>
          </a:p>
          <a:p>
            <a:endParaRPr lang="en-GB" dirty="0"/>
          </a:p>
        </p:txBody>
      </p:sp>
    </p:spTree>
    <p:extLst>
      <p:ext uri="{BB962C8B-B14F-4D97-AF65-F5344CB8AC3E}">
        <p14:creationId xmlns:p14="http://schemas.microsoft.com/office/powerpoint/2010/main" val="4065892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tewarts Colours">
      <a:dk1>
        <a:srgbClr val="282828"/>
      </a:dk1>
      <a:lt1>
        <a:sysClr val="window" lastClr="FFFFFF"/>
      </a:lt1>
      <a:dk2>
        <a:srgbClr val="230F2D"/>
      </a:dk2>
      <a:lt2>
        <a:srgbClr val="DAD9D5"/>
      </a:lt2>
      <a:accent1>
        <a:srgbClr val="230F2D"/>
      </a:accent1>
      <a:accent2>
        <a:srgbClr val="3E205A"/>
      </a:accent2>
      <a:accent3>
        <a:srgbClr val="55565A"/>
      </a:accent3>
      <a:accent4>
        <a:srgbClr val="B3B2B1"/>
      </a:accent4>
      <a:accent5>
        <a:srgbClr val="DAD9D5"/>
      </a:accent5>
      <a:accent6>
        <a:srgbClr val="FAD2C8"/>
      </a:accent6>
      <a:hlink>
        <a:srgbClr val="0000FF"/>
      </a:hlink>
      <a:folHlink>
        <a:srgbClr val="800080"/>
      </a:folHlink>
    </a:clrScheme>
    <a:fontScheme name="SL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635</TotalTime>
  <Words>2164</Words>
  <Application>Microsoft Office PowerPoint</Application>
  <PresentationFormat>Custom</PresentationFormat>
  <Paragraphs>188</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Symbol</vt:lpstr>
      <vt:lpstr>Times New Roman</vt:lpstr>
      <vt:lpstr>Verdana</vt:lpstr>
      <vt:lpstr>blank</vt:lpstr>
      <vt:lpstr>Finding your way through the Fog  </vt:lpstr>
      <vt:lpstr>Background</vt:lpstr>
      <vt:lpstr>Aim of Presentation </vt:lpstr>
      <vt:lpstr>The Aim of Compensation</vt:lpstr>
      <vt:lpstr>Clinical Negligence &amp; Personal Injury Claims</vt:lpstr>
      <vt:lpstr>Headings of Loss</vt:lpstr>
      <vt:lpstr>Headings of Loss cont….</vt:lpstr>
      <vt:lpstr>Headings of Loss cont……..</vt:lpstr>
      <vt:lpstr>Headings of Loss cont……</vt:lpstr>
      <vt:lpstr>Headings of Loss cont……</vt:lpstr>
      <vt:lpstr>Examples of finding ways around client’s injuries</vt:lpstr>
      <vt:lpstr>Client: PM</vt:lpstr>
      <vt:lpstr>Client: PR</vt:lpstr>
      <vt:lpstr>Client: MM </vt:lpstr>
      <vt:lpstr>Client: GK</vt:lpstr>
      <vt:lpstr>Non-Client: CD</vt:lpstr>
      <vt:lpstr>Non-Client: TM </vt:lpstr>
      <vt:lpstr>Client: PG</vt:lpstr>
      <vt:lpstr> </vt:lpstr>
      <vt:lpstr>PowerPoint Presentation</vt:lpstr>
    </vt:vector>
  </TitlesOfParts>
  <Manager>Stewarts</Manager>
  <Company>Stewarts Law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Wrigley’s Solicitors</dc:title>
  <dc:subject>Stewarts PowerPoint Template - Widescreen</dc:subject>
  <dc:creator>Kate Garrett</dc:creator>
  <cp:lastModifiedBy>Amy Fielding</cp:lastModifiedBy>
  <cp:revision>81</cp:revision>
  <cp:lastPrinted>2017-11-17T13:38:06Z</cp:lastPrinted>
  <dcterms:created xsi:type="dcterms:W3CDTF">2017-11-15T09:02:59Z</dcterms:created>
  <dcterms:modified xsi:type="dcterms:W3CDTF">2019-09-19T13:52:11Z</dcterms:modified>
</cp:coreProperties>
</file>